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DD26-D0CF-4D44-9432-0987CFA51A57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59C7-0F02-4CC4-8F39-DFE5BCB525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09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3643-5872-4DB2-9C83-4CB9DEC76FDC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23FF-AF4F-473C-AA3A-94C8A9552E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8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C0FE-98B2-4879-AAE2-C0F85F2CCD11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9B74-61D7-4A77-81D0-F05A23254F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40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5CFF-EF5F-4D61-BBE2-285E9E9F1327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D101-1B50-4669-BBA8-0FB140A804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69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32D9-B457-4F7E-8A45-B4706596B843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2782-5BF9-473C-A1C7-9C4B53041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5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457E-FC08-4E57-AB41-6D0588217791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8006-FC6E-4F08-97EA-F89EDB049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11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B45D-D88E-4F61-833C-D11E4DDEE85A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ECB5-25B8-4CD1-939F-21EB165BC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95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2E253-ED3B-4662-834F-F3AE7128C02C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E962-6013-42BC-97E8-7CF7C85D9E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82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A45B-0182-4B33-B9D3-EEE4AD33AC5E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6DBB-17D2-4016-961B-D945B5B237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0335C-CB48-4D1B-8334-C273793A479F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5581-E57F-4D3D-AD4D-4B66579451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45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13D0-5FAF-4951-8F0A-BE7585655D96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1332-6B6C-4219-8254-9489DA6D7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40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555CF1-6B2A-4F73-9988-96105EC0BD3A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AFD84F-BE58-46A5-BB03-580B9A7A7A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smerovy%20vektor.fi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187624" y="3861048"/>
            <a:ext cx="6984776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Směrový a </a:t>
            </a:r>
            <a:r>
              <a:rPr lang="cs-CZ" sz="3600" b="1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normálový vektor</a:t>
            </a:r>
            <a:endParaRPr lang="cs-CZ" sz="3600" b="1" dirty="0" smtClean="0">
              <a:solidFill>
                <a:srgbClr val="1F497D"/>
              </a:solidFill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+mn-cs"/>
              </a:rPr>
              <a:t>VY_42_INOVACE_TY01_0126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</a:t>
            </a:r>
            <a:r>
              <a:rPr lang="cs-CZ" b="1" dirty="0" smtClean="0">
                <a:latin typeface="Times New Roman"/>
                <a:ea typeface="Times New Roman"/>
                <a:cs typeface="+mn-cs"/>
              </a:rPr>
              <a:t>Marie Vraná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2014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file"/>
              </a:rPr>
              <a:t>Přímka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Přímka je jednoznačně dána: </a:t>
            </a:r>
          </a:p>
          <a:p>
            <a:pPr lvl="1"/>
            <a:r>
              <a:rPr lang="cs-CZ" dirty="0" smtClean="0"/>
              <a:t>dvěma body</a:t>
            </a:r>
          </a:p>
          <a:p>
            <a:pPr lvl="1"/>
            <a:r>
              <a:rPr lang="cs-CZ" dirty="0" smtClean="0"/>
              <a:t>jedním bodem a směrovým nebo normálovým vektorem</a:t>
            </a:r>
          </a:p>
          <a:p>
            <a:r>
              <a:rPr lang="cs-CZ" sz="2800" dirty="0" smtClean="0"/>
              <a:t>Směrový vektor je libovolný vektor, který leží na přímce nebo je s ní rovnoběžný</a:t>
            </a:r>
          </a:p>
          <a:p>
            <a:r>
              <a:rPr lang="cs-CZ" sz="2800" dirty="0" smtClean="0"/>
              <a:t>Normálový vektor přímky je libovolný vektor, který je kolmý na přímku</a:t>
            </a:r>
          </a:p>
          <a:p>
            <a:r>
              <a:rPr lang="cs-CZ" sz="2800" dirty="0" smtClean="0"/>
              <a:t>Přímka má nekonečně mnoho směrových i normálových vektorů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Přímka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směrový vektor		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normálový vektor	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cs-CZ" i="1"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e>
                      </m:acc>
                      <m:r>
                        <a:rPr lang="cs-CZ" i="1" smtClean="0">
                          <a:latin typeface="Cambria Math"/>
                          <a:ea typeface="Cambria Math"/>
                        </a:rPr>
                        <m:t>⊥</m:t>
                      </m:r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⇔ 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>
                    <a:ea typeface="Cambria Math"/>
                  </a:rPr>
                  <a:t>směrový úhel přímky 	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směrnice přímky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𝑘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2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Určete souřadnice směrového vektoru přímky, dané dvěma body.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𝑀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−2;3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𝑁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4;5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𝑀𝑁</m:t>
                        </m:r>
                      </m:e>
                    </m:acc>
                  </m:oMath>
                </a14:m>
                <a:endParaRPr lang="cs-CZ" b="0" dirty="0" smtClean="0"/>
              </a:p>
              <a:p>
                <a:pPr marL="514350" indent="-514350">
                  <a:buFont typeface="Arial" charset="0"/>
                  <a:buAutoNum type="alphaLcParenR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6;−2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𝑄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3;−4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𝑃𝑄</m:t>
                        </m:r>
                      </m:e>
                    </m:acc>
                  </m:oMath>
                </a14:m>
                <a:endParaRPr lang="cs-CZ" dirty="0" smtClean="0"/>
              </a:p>
              <a:p>
                <a:pPr marL="514350" indent="-514350">
                  <a:buFont typeface="Arial" charset="0"/>
                  <a:buAutoNum type="alphaLcParenR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𝑅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𝑆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−8;4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𝑅𝑆</m:t>
                        </m:r>
                      </m:e>
                    </m:acc>
                  </m:oMath>
                </a14:m>
                <a:endParaRPr lang="cs-CZ" dirty="0" smtClean="0"/>
              </a:p>
              <a:p>
                <a:pPr marL="514350" indent="-514350">
                  <a:buFont typeface="Arial" charset="0"/>
                  <a:buAutoNum type="alphaLcParenR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𝑇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𝑈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7;−2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𝑇𝑈</m:t>
                        </m:r>
                      </m:e>
                    </m:acc>
                  </m:oMath>
                </a14:m>
                <a:endParaRPr lang="cs-CZ" dirty="0"/>
              </a:p>
              <a:p>
                <a:pPr marL="514350" indent="-514350">
                  <a:buFont typeface="Arial" charset="0"/>
                  <a:buAutoNum type="alphaLcParenR"/>
                </a:pPr>
                <a:endParaRPr lang="cs-CZ" dirty="0"/>
              </a:p>
              <a:p>
                <a:pPr marL="514350" indent="-514350">
                  <a:buAutoNum type="alphaLcParenR"/>
                </a:pPr>
                <a:endParaRPr lang="cs-CZ" b="0" dirty="0" smtClean="0"/>
              </a:p>
              <a:p>
                <a:pPr marL="514350" indent="-514350">
                  <a:buAutoNum type="alphaLcParenR"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22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Určete souřadnice normálového vektoru přímky, určené směrovým vektorem.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−5;4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0;−3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5;</m:t>
                        </m:r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  <m:r>
                          <a:rPr lang="cs-CZ" i="1">
                            <a:latin typeface="Cambria Math"/>
                          </a:rPr>
                          <m:t>;</m:t>
                        </m:r>
                        <m:r>
                          <a:rPr lang="cs-CZ" b="0" i="1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826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600200"/>
                <a:ext cx="8712968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Přímka je určena dvěma body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−1;3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𝐵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2;5</m:t>
                        </m:r>
                      </m:e>
                    </m:d>
                  </m:oMath>
                </a14:m>
                <a:r>
                  <a:rPr lang="cs-CZ" dirty="0" smtClean="0"/>
                  <a:t>. Určete:</a:t>
                </a:r>
              </a:p>
              <a:p>
                <a:pPr marL="514350" indent="-514350">
                  <a:buAutoNum type="alphaLcParenR"/>
                </a:pPr>
                <a:r>
                  <a:rPr lang="cs-CZ" dirty="0" smtClean="0"/>
                  <a:t>souřadnice směrového vektoru</a:t>
                </a:r>
              </a:p>
              <a:p>
                <a:pPr marL="514350" indent="-514350">
                  <a:buAutoNum type="alphaLcParenR"/>
                </a:pPr>
                <a:r>
                  <a:rPr lang="cs-CZ" dirty="0" smtClean="0"/>
                  <a:t>souřadnice normálového vektoru</a:t>
                </a:r>
              </a:p>
              <a:p>
                <a:pPr marL="514350" indent="-514350">
                  <a:buAutoNum type="alphaLcParenR"/>
                </a:pPr>
                <a:r>
                  <a:rPr lang="cs-CZ" dirty="0" smtClean="0"/>
                  <a:t>zda je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𝑤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−6;16</m:t>
                        </m:r>
                      </m:e>
                    </m:d>
                  </m:oMath>
                </a14:m>
                <a:r>
                  <a:rPr lang="cs-CZ" dirty="0" smtClean="0"/>
                  <a:t> směrovým vektorem přímky</a:t>
                </a:r>
              </a:p>
              <a:p>
                <a:pPr marL="514350" indent="-514350">
                  <a:buAutoNum type="alphaLcParenR"/>
                </a:pPr>
                <a:r>
                  <a:rPr lang="cs-CZ" dirty="0" smtClean="0"/>
                  <a:t>zda je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−4;−1,5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normálovým vektorem přímky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600200"/>
                <a:ext cx="8712968" cy="4525963"/>
              </a:xfrm>
              <a:blipFill rotWithShape="1">
                <a:blip r:embed="rId2"/>
                <a:stretch>
                  <a:fillRect l="-1818" t="-1617" r="-2727" b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KOČANDRLE, Milan, BOČEK, Leo. </a:t>
            </a:r>
            <a:r>
              <a:rPr lang="cs-CZ" i="1" dirty="0"/>
              <a:t>Matematika pro gymnázia. Analytická geometrie. </a:t>
            </a:r>
            <a:r>
              <a:rPr lang="cs-CZ" dirty="0"/>
              <a:t>Praha: Prometheus, 2005.</a:t>
            </a:r>
          </a:p>
          <a:p>
            <a:r>
              <a:rPr lang="cs-CZ" dirty="0"/>
              <a:t>HUDCOVÁ, Milada, KUBIČÍKOVÁ, Libuše. </a:t>
            </a:r>
            <a:r>
              <a:rPr lang="cs-CZ" i="1" dirty="0"/>
              <a:t>Sbírka úloh z matematiky pro střední odborné školy, střední odborná učiliště a nástavbové studium. </a:t>
            </a:r>
            <a:r>
              <a:rPr lang="cs-CZ" dirty="0"/>
              <a:t>Praha. </a:t>
            </a:r>
            <a:r>
              <a:rPr lang="cs-CZ"/>
              <a:t>Prometheus, 2006.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5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348</Words>
  <Application>Microsoft Office PowerPoint</Application>
  <PresentationFormat>Předvádění na obrazovce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Přímka</vt:lpstr>
      <vt:lpstr>Přímka</vt:lpstr>
      <vt:lpstr>Příklad</vt:lpstr>
      <vt:lpstr>Příklad</vt:lpstr>
      <vt:lpstr>Příklad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marie.vrana</cp:lastModifiedBy>
  <cp:revision>14</cp:revision>
  <dcterms:created xsi:type="dcterms:W3CDTF">2012-08-13T07:08:30Z</dcterms:created>
  <dcterms:modified xsi:type="dcterms:W3CDTF">2014-04-25T01:16:36Z</dcterms:modified>
</cp:coreProperties>
</file>