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78" r:id="rId2"/>
    <p:sldId id="256" r:id="rId3"/>
    <p:sldId id="275" r:id="rId4"/>
    <p:sldId id="257" r:id="rId5"/>
    <p:sldId id="280" r:id="rId6"/>
    <p:sldId id="261" r:id="rId7"/>
    <p:sldId id="292" r:id="rId8"/>
    <p:sldId id="263" r:id="rId9"/>
    <p:sldId id="283" r:id="rId10"/>
    <p:sldId id="267" r:id="rId11"/>
    <p:sldId id="294" r:id="rId12"/>
    <p:sldId id="293" r:id="rId13"/>
    <p:sldId id="274" r:id="rId14"/>
    <p:sldId id="276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1B3EE-2785-43AD-86EB-E9D55F4CA326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6102B-8164-45E1-9322-0E493206A59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24E0D-90B7-4131-8EE7-B2C04C3B8272}" type="datetimeFigureOut">
              <a:rPr lang="cs-CZ" smtClean="0"/>
              <a:pPr/>
              <a:t>24.11.2013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14.png"/><Relationship Id="rId7" Type="http://schemas.openxmlformats.org/officeDocument/2006/relationships/image" Target="../media/image32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slide" Target="slide10.xml"/><Relationship Id="rId7" Type="http://schemas.openxmlformats.org/officeDocument/2006/relationships/image" Target="../media/image14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3.png"/><Relationship Id="rId7" Type="http://schemas.openxmlformats.org/officeDocument/2006/relationships/image" Target="../media/image19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6463" y="268288"/>
            <a:ext cx="4818062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399867" y="1515269"/>
            <a:ext cx="45037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60" dirty="0">
                <a:latin typeface="Times New Roman"/>
                <a:ea typeface="Calibri"/>
                <a:cs typeface="Times New Roman"/>
              </a:rPr>
              <a:t>Projekt OP VK č. CZ.1.07/1.5.00/34.0420</a:t>
            </a:r>
            <a:endParaRPr lang="cs-CZ" sz="105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014827" y="1885156"/>
            <a:ext cx="5310188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60" dirty="0">
                <a:latin typeface="Times New Roman"/>
                <a:ea typeface="Calibri"/>
                <a:cs typeface="Times New Roman"/>
              </a:rPr>
              <a:t>Šablony Mendelova střední škola, Nový Jičín</a:t>
            </a:r>
            <a:endParaRPr lang="cs-CZ" sz="105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2054" name="Obdélník 6"/>
          <p:cNvSpPr>
            <a:spLocks noChangeArrowheads="1"/>
          </p:cNvSpPr>
          <p:nvPr/>
        </p:nvSpPr>
        <p:spPr bwMode="auto">
          <a:xfrm>
            <a:off x="1344613" y="5805488"/>
            <a:ext cx="64817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cs-CZ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Tento projekt je spolufinancován ESF a státním rozpočtem ČR.  Byl uskutečněn z prostředků projektu OP VK. Materiály jsou určeny pro bezplatné používání pro potřeby výuky a vzdělávání na všech typech škol a školských zařízení. Jakékoliv další využití podléhá Autorskému zákonu. Materiál je publikován pod licencí Creative Commons – Uveďte autora - Neužívejte komerčně - Nezasahujte do díla 3.0 Česko.</a:t>
            </a:r>
            <a:endParaRPr lang="cs-CZ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827584" y="3861048"/>
            <a:ext cx="7344816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>
                <a:latin typeface="Times New Roman"/>
                <a:ea typeface="Times New Roman"/>
                <a:cs typeface="+mn-cs"/>
              </a:rPr>
              <a:t>název materiálu</a:t>
            </a:r>
            <a:r>
              <a:rPr lang="cs-CZ" b="1" dirty="0">
                <a:latin typeface="Times New Roman"/>
                <a:ea typeface="Times New Roman"/>
                <a:cs typeface="+mn-cs"/>
              </a:rPr>
              <a:t>: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00" dirty="0">
                <a:latin typeface="Times New Roman"/>
                <a:ea typeface="Times New Roman"/>
                <a:cs typeface="+mn-cs"/>
              </a:rPr>
              <a:t> 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1F497D"/>
                </a:solidFill>
                <a:latin typeface="Times New Roman"/>
                <a:ea typeface="Times New Roman"/>
              </a:rPr>
              <a:t>Iracionální rovnice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Times New Roman"/>
                <a:ea typeface="Times New Roman"/>
                <a:cs typeface="+mn-cs"/>
              </a:rPr>
              <a:t>Autor:  </a:t>
            </a:r>
            <a:r>
              <a:rPr lang="cs-CZ" b="1" dirty="0" smtClean="0">
                <a:solidFill>
                  <a:srgbClr val="1F497D"/>
                </a:solidFill>
                <a:latin typeface="Times New Roman"/>
                <a:ea typeface="Times New Roman"/>
              </a:rPr>
              <a:t>Mgr. Břetislav Macek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Times New Roman"/>
                <a:ea typeface="Times New Roman"/>
                <a:cs typeface="+mn-cs"/>
              </a:rPr>
              <a:t>Rok vydání:</a:t>
            </a:r>
            <a:r>
              <a:rPr lang="cs-CZ" b="1" dirty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cs-CZ" b="1" dirty="0" smtClean="0">
                <a:solidFill>
                  <a:srgbClr val="1F497D"/>
                </a:solidFill>
                <a:latin typeface="Times New Roman"/>
                <a:ea typeface="Times New Roman"/>
              </a:rPr>
              <a:t>2013</a:t>
            </a:r>
            <a:endParaRPr lang="cs-CZ" dirty="0">
              <a:latin typeface="Times New Roman"/>
              <a:ea typeface="Times New Roman"/>
              <a:cs typeface="+mn-cs"/>
            </a:endParaRPr>
          </a:p>
        </p:txBody>
      </p:sp>
      <p:pic>
        <p:nvPicPr>
          <p:cNvPr id="1026" name="Picture 2" descr="C:\Users\User\Desktop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1812" y="2507199"/>
            <a:ext cx="300037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Řešení př. 2:</a:t>
            </a:r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200" i="1" dirty="0" smtClean="0">
                <a:cs typeface="Times New Roman"/>
              </a:rPr>
              <a:t>         x</a:t>
            </a:r>
            <a:r>
              <a:rPr lang="cs-CZ" sz="2200" i="1" baseline="-25000" dirty="0" smtClean="0">
                <a:cs typeface="Times New Roman"/>
              </a:rPr>
              <a:t>1</a:t>
            </a:r>
            <a:r>
              <a:rPr lang="cs-CZ" sz="2200" i="1" dirty="0" smtClean="0">
                <a:cs typeface="Times New Roman"/>
              </a:rPr>
              <a:t>                        </a:t>
            </a:r>
            <a:r>
              <a:rPr lang="cs-CZ" sz="2200" i="1" dirty="0" err="1" smtClean="0">
                <a:cs typeface="Times New Roman"/>
              </a:rPr>
              <a:t>x</a:t>
            </a:r>
            <a:r>
              <a:rPr lang="cs-CZ" sz="2200" i="1" baseline="-25000" dirty="0" err="1" smtClean="0">
                <a:cs typeface="Times New Roman"/>
              </a:rPr>
              <a:t>1</a:t>
            </a:r>
            <a:r>
              <a:rPr lang="cs-CZ" sz="2200" i="1" baseline="-25000" dirty="0" smtClean="0">
                <a:cs typeface="Times New Roman"/>
              </a:rPr>
              <a:t>                                                   </a:t>
            </a:r>
            <a:r>
              <a:rPr lang="cs-CZ" sz="2200" i="1" dirty="0" err="1" smtClean="0">
                <a:cs typeface="Times New Roman"/>
              </a:rPr>
              <a:t>x</a:t>
            </a:r>
            <a:r>
              <a:rPr lang="cs-CZ" sz="2200" i="1" baseline="-25000" dirty="0" err="1" smtClean="0">
                <a:cs typeface="Times New Roman"/>
              </a:rPr>
              <a:t>1</a:t>
            </a:r>
            <a:r>
              <a:rPr lang="cs-CZ" sz="2200" i="1" dirty="0" smtClean="0">
                <a:cs typeface="Times New Roman"/>
              </a:rPr>
              <a:t> = 3</a:t>
            </a:r>
            <a:endParaRPr lang="cs-CZ" sz="2200" i="1" baseline="-25000" dirty="0" smtClean="0">
              <a:cs typeface="Times New Roman"/>
            </a:endParaRPr>
          </a:p>
          <a:p>
            <a:pPr>
              <a:buNone/>
            </a:pPr>
            <a:r>
              <a:rPr lang="cs-CZ" sz="2200" i="1" dirty="0" smtClean="0">
                <a:latin typeface="Times New Roman"/>
                <a:cs typeface="Times New Roman"/>
              </a:rPr>
              <a:t>         .          </a:t>
            </a:r>
            <a:r>
              <a:rPr lang="cs-CZ" sz="2200" i="1" dirty="0" smtClean="0">
                <a:cs typeface="Times New Roman"/>
              </a:rPr>
              <a:t>- 3</a:t>
            </a:r>
            <a:r>
              <a:rPr lang="cs-CZ" sz="2200" i="1" dirty="0" smtClean="0">
                <a:latin typeface="Times New Roman"/>
                <a:cs typeface="Times New Roman"/>
              </a:rPr>
              <a:t>         +          </a:t>
            </a:r>
            <a:r>
              <a:rPr lang="cs-CZ" sz="2200" i="1" dirty="0" smtClean="0">
                <a:cs typeface="Times New Roman"/>
              </a:rPr>
              <a:t>2                      x</a:t>
            </a:r>
            <a:r>
              <a:rPr lang="cs-CZ" sz="2200" i="1" baseline="-25000" dirty="0" smtClean="0">
                <a:cs typeface="Times New Roman"/>
              </a:rPr>
              <a:t>2</a:t>
            </a:r>
            <a:r>
              <a:rPr lang="cs-CZ" sz="2200" i="1" dirty="0" smtClean="0">
                <a:cs typeface="Times New Roman"/>
              </a:rPr>
              <a:t> = - 1</a:t>
            </a:r>
          </a:p>
          <a:p>
            <a:pPr>
              <a:buNone/>
            </a:pPr>
            <a:r>
              <a:rPr lang="cs-CZ" sz="2200" i="1" dirty="0" smtClean="0">
                <a:cs typeface="Times New Roman"/>
              </a:rPr>
              <a:t>         x</a:t>
            </a:r>
            <a:r>
              <a:rPr lang="cs-CZ" sz="2200" i="1" baseline="-25000" dirty="0" smtClean="0">
                <a:cs typeface="Times New Roman"/>
              </a:rPr>
              <a:t>2</a:t>
            </a:r>
            <a:r>
              <a:rPr lang="cs-CZ" sz="2200" i="1" dirty="0" smtClean="0">
                <a:cs typeface="Times New Roman"/>
              </a:rPr>
              <a:t>                        </a:t>
            </a:r>
            <a:r>
              <a:rPr lang="cs-CZ" sz="2200" i="1" dirty="0" err="1" smtClean="0">
                <a:cs typeface="Times New Roman"/>
              </a:rPr>
              <a:t>x</a:t>
            </a:r>
            <a:r>
              <a:rPr lang="cs-CZ" sz="2200" i="1" baseline="-25000" dirty="0" err="1" smtClean="0">
                <a:cs typeface="Times New Roman"/>
              </a:rPr>
              <a:t>2</a:t>
            </a:r>
            <a:r>
              <a:rPr lang="cs-CZ" sz="2200" i="1" baseline="-25000" dirty="0" smtClean="0">
                <a:cs typeface="Times New Roman"/>
              </a:rPr>
              <a:t>                         </a:t>
            </a:r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307" name="Picture 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908720"/>
            <a:ext cx="2088232" cy="432048"/>
          </a:xfrm>
          <a:prstGeom prst="rect">
            <a:avLst/>
          </a:prstGeom>
          <a:noFill/>
        </p:spPr>
      </p:pic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309" name="Picture 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1340768"/>
            <a:ext cx="2520280" cy="432048"/>
          </a:xfrm>
          <a:prstGeom prst="rect">
            <a:avLst/>
          </a:prstGeom>
          <a:noFill/>
        </p:spPr>
      </p:pic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311" name="Picture 2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1844824"/>
            <a:ext cx="2466274" cy="360040"/>
          </a:xfrm>
          <a:prstGeom prst="rect">
            <a:avLst/>
          </a:prstGeom>
          <a:noFill/>
        </p:spPr>
      </p:pic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313" name="Picture 2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2276872"/>
            <a:ext cx="2772308" cy="360040"/>
          </a:xfrm>
          <a:prstGeom prst="rect">
            <a:avLst/>
          </a:prstGeom>
          <a:noFill/>
        </p:spPr>
      </p:pic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315" name="Picture 2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2708920"/>
            <a:ext cx="2862318" cy="360040"/>
          </a:xfrm>
          <a:prstGeom prst="rect">
            <a:avLst/>
          </a:prstGeom>
          <a:noFill/>
        </p:spPr>
      </p:pic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317" name="Picture 2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3053306"/>
            <a:ext cx="2160240" cy="375694"/>
          </a:xfrm>
          <a:prstGeom prst="rect">
            <a:avLst/>
          </a:prstGeom>
          <a:noFill/>
        </p:spPr>
      </p:pic>
      <p:cxnSp>
        <p:nvCxnSpPr>
          <p:cNvPr id="38" name="Přímá spojovací čára 37"/>
          <p:cNvCxnSpPr/>
          <p:nvPr/>
        </p:nvCxnSpPr>
        <p:spPr>
          <a:xfrm>
            <a:off x="1475656" y="4005064"/>
            <a:ext cx="36004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3275856" y="4005064"/>
            <a:ext cx="36004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 flipV="1">
            <a:off x="1467272" y="4437112"/>
            <a:ext cx="3684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 flipV="1">
            <a:off x="3267472" y="4437112"/>
            <a:ext cx="3684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Řešení př. 2:</a:t>
            </a:r>
          </a:p>
          <a:p>
            <a:pPr>
              <a:spcBef>
                <a:spcPts val="624"/>
              </a:spcBef>
              <a:buNone/>
            </a:pPr>
            <a:r>
              <a:rPr lang="cs-CZ" sz="2200" dirty="0" smtClean="0">
                <a:sym typeface="Wingdings" pitchFamily="2" charset="2"/>
              </a:rPr>
              <a:t>Zkouška:</a:t>
            </a:r>
          </a:p>
          <a:p>
            <a:pPr>
              <a:spcBef>
                <a:spcPts val="624"/>
              </a:spcBef>
              <a:buNone/>
            </a:pPr>
            <a:r>
              <a:rPr lang="cs-CZ" sz="2200" dirty="0" smtClean="0">
                <a:sym typeface="Wingdings" pitchFamily="2" charset="2"/>
              </a:rPr>
              <a:t>L</a:t>
            </a:r>
            <a:r>
              <a:rPr lang="cs-CZ" sz="2200" baseline="-25000" dirty="0" smtClean="0">
                <a:sym typeface="Wingdings" pitchFamily="2" charset="2"/>
              </a:rPr>
              <a:t>1</a:t>
            </a:r>
            <a:r>
              <a:rPr lang="cs-CZ" sz="2200" dirty="0" smtClean="0">
                <a:sym typeface="Wingdings" pitchFamily="2" charset="2"/>
              </a:rPr>
              <a:t>:</a:t>
            </a:r>
          </a:p>
          <a:p>
            <a:pPr>
              <a:spcBef>
                <a:spcPts val="624"/>
              </a:spcBef>
              <a:buNone/>
            </a:pPr>
            <a:r>
              <a:rPr lang="cs-CZ" sz="2200" dirty="0" smtClean="0">
                <a:sym typeface="Wingdings" pitchFamily="2" charset="2"/>
              </a:rPr>
              <a:t>P</a:t>
            </a:r>
            <a:r>
              <a:rPr lang="cs-CZ" sz="2200" baseline="-25000" dirty="0" smtClean="0">
                <a:sym typeface="Wingdings" pitchFamily="2" charset="2"/>
              </a:rPr>
              <a:t>1</a:t>
            </a:r>
            <a:r>
              <a:rPr lang="cs-CZ" sz="2200" dirty="0" smtClean="0">
                <a:sym typeface="Wingdings" pitchFamily="2" charset="2"/>
              </a:rPr>
              <a:t>: </a:t>
            </a:r>
          </a:p>
          <a:p>
            <a:pPr algn="r">
              <a:spcBef>
                <a:spcPts val="624"/>
              </a:spcBef>
              <a:buNone/>
            </a:pPr>
            <a:r>
              <a:rPr lang="cs-CZ" sz="2200" dirty="0" smtClean="0">
                <a:sym typeface="Wingdings" pitchFamily="2" charset="2"/>
              </a:rPr>
              <a:t>L</a:t>
            </a:r>
            <a:r>
              <a:rPr lang="cs-CZ" sz="2200" baseline="-25000" dirty="0" smtClean="0">
                <a:sym typeface="Wingdings" pitchFamily="2" charset="2"/>
              </a:rPr>
              <a:t>1</a:t>
            </a:r>
            <a:r>
              <a:rPr lang="cs-CZ" sz="2200" dirty="0" smtClean="0">
                <a:sym typeface="Wingdings" pitchFamily="2" charset="2"/>
              </a:rPr>
              <a:t> </a:t>
            </a:r>
            <a:r>
              <a:rPr lang="cs-CZ" sz="2200" dirty="0" smtClean="0">
                <a:latin typeface="Times New Roman"/>
                <a:cs typeface="Times New Roman"/>
                <a:sym typeface="Wingdings" pitchFamily="2" charset="2"/>
              </a:rPr>
              <a:t>= P</a:t>
            </a:r>
            <a:r>
              <a:rPr lang="cs-CZ" sz="2200" baseline="-25000" dirty="0" smtClean="0">
                <a:latin typeface="Times New Roman"/>
                <a:cs typeface="Times New Roman"/>
                <a:sym typeface="Wingdings" pitchFamily="2" charset="2"/>
              </a:rPr>
              <a:t>1</a:t>
            </a:r>
            <a:r>
              <a:rPr lang="cs-CZ" sz="2200" dirty="0" smtClean="0">
                <a:latin typeface="Times New Roman"/>
                <a:cs typeface="Times New Roman"/>
                <a:sym typeface="Wingdings" pitchFamily="2" charset="2"/>
              </a:rPr>
              <a:t>                                                   </a:t>
            </a:r>
            <a:r>
              <a:rPr lang="cs-CZ" sz="2200" i="1" dirty="0" smtClean="0">
                <a:latin typeface="Times New Roman"/>
                <a:cs typeface="Times New Roman"/>
                <a:sym typeface="Wingdings" pitchFamily="2" charset="2"/>
              </a:rPr>
              <a:t>x</a:t>
            </a:r>
            <a:r>
              <a:rPr lang="cs-CZ" sz="2200" i="1" baseline="-25000" dirty="0" smtClean="0">
                <a:latin typeface="Times New Roman"/>
                <a:cs typeface="Times New Roman"/>
                <a:sym typeface="Wingdings" pitchFamily="2" charset="2"/>
              </a:rPr>
              <a:t>1</a:t>
            </a:r>
            <a:r>
              <a:rPr lang="cs-CZ" sz="2200" dirty="0" smtClean="0">
                <a:latin typeface="Times New Roman"/>
                <a:cs typeface="Times New Roman"/>
                <a:sym typeface="Wingdings" pitchFamily="2" charset="2"/>
              </a:rPr>
              <a:t> je tedy řešením této rovnice</a:t>
            </a:r>
            <a:endParaRPr lang="cs-CZ" sz="2200" dirty="0" smtClean="0">
              <a:sym typeface="Wingdings" pitchFamily="2" charset="2"/>
            </a:endParaRPr>
          </a:p>
          <a:p>
            <a:pPr>
              <a:spcBef>
                <a:spcPts val="624"/>
              </a:spcBef>
              <a:buNone/>
            </a:pPr>
            <a:endParaRPr lang="cs-CZ" sz="2200" dirty="0" smtClean="0"/>
          </a:p>
          <a:p>
            <a:pPr>
              <a:spcBef>
                <a:spcPts val="624"/>
              </a:spcBef>
              <a:buNone/>
            </a:pPr>
            <a:r>
              <a:rPr lang="cs-CZ" sz="2200" dirty="0" smtClean="0">
                <a:sym typeface="Wingdings" pitchFamily="2" charset="2"/>
              </a:rPr>
              <a:t>L</a:t>
            </a:r>
            <a:r>
              <a:rPr lang="cs-CZ" sz="2200" baseline="-25000" dirty="0" smtClean="0">
                <a:sym typeface="Wingdings" pitchFamily="2" charset="2"/>
              </a:rPr>
              <a:t>2</a:t>
            </a:r>
            <a:r>
              <a:rPr lang="cs-CZ" sz="2200" dirty="0" smtClean="0">
                <a:sym typeface="Wingdings" pitchFamily="2" charset="2"/>
              </a:rPr>
              <a:t>: </a:t>
            </a:r>
            <a:r>
              <a:rPr lang="cs-CZ" sz="2200" baseline="-25000" dirty="0" smtClean="0">
                <a:sym typeface="Wingdings" pitchFamily="2" charset="2"/>
              </a:rPr>
              <a:t> </a:t>
            </a:r>
            <a:endParaRPr lang="cs-CZ" sz="2200" dirty="0" smtClean="0">
              <a:sym typeface="Wingdings" pitchFamily="2" charset="2"/>
            </a:endParaRPr>
          </a:p>
          <a:p>
            <a:pPr>
              <a:spcBef>
                <a:spcPts val="624"/>
              </a:spcBef>
              <a:buNone/>
            </a:pPr>
            <a:r>
              <a:rPr lang="cs-CZ" sz="2200" dirty="0" smtClean="0">
                <a:sym typeface="Wingdings" pitchFamily="2" charset="2"/>
              </a:rPr>
              <a:t>P</a:t>
            </a:r>
            <a:r>
              <a:rPr lang="cs-CZ" sz="2200" baseline="-25000" dirty="0" smtClean="0">
                <a:sym typeface="Wingdings" pitchFamily="2" charset="2"/>
              </a:rPr>
              <a:t>2</a:t>
            </a:r>
            <a:r>
              <a:rPr lang="cs-CZ" sz="2200" dirty="0" smtClean="0">
                <a:sym typeface="Wingdings" pitchFamily="2" charset="2"/>
              </a:rPr>
              <a:t>: </a:t>
            </a:r>
          </a:p>
          <a:p>
            <a:pPr algn="r">
              <a:spcBef>
                <a:spcPts val="624"/>
              </a:spcBef>
              <a:buNone/>
            </a:pPr>
            <a:r>
              <a:rPr lang="cs-CZ" sz="2200" dirty="0" smtClean="0">
                <a:sym typeface="Wingdings" pitchFamily="2" charset="2"/>
              </a:rPr>
              <a:t>  L</a:t>
            </a:r>
            <a:r>
              <a:rPr lang="cs-CZ" sz="2200" baseline="-25000" dirty="0" smtClean="0">
                <a:sym typeface="Wingdings" pitchFamily="2" charset="2"/>
              </a:rPr>
              <a:t>2</a:t>
            </a:r>
            <a:r>
              <a:rPr lang="cs-CZ" sz="2200" dirty="0" smtClean="0">
                <a:sym typeface="Wingdings" pitchFamily="2" charset="2"/>
              </a:rPr>
              <a:t> </a:t>
            </a:r>
            <a:r>
              <a:rPr lang="cs-CZ" sz="2200" dirty="0" smtClean="0">
                <a:latin typeface="Times New Roman"/>
                <a:cs typeface="Times New Roman"/>
                <a:sym typeface="Wingdings" pitchFamily="2" charset="2"/>
              </a:rPr>
              <a:t>= P</a:t>
            </a:r>
            <a:r>
              <a:rPr lang="cs-CZ" sz="2200" baseline="-25000" dirty="0" smtClean="0">
                <a:latin typeface="Times New Roman"/>
                <a:cs typeface="Times New Roman"/>
                <a:sym typeface="Wingdings" pitchFamily="2" charset="2"/>
              </a:rPr>
              <a:t>2</a:t>
            </a:r>
            <a:r>
              <a:rPr lang="cs-CZ" sz="2200" dirty="0" smtClean="0">
                <a:latin typeface="Times New Roman"/>
                <a:cs typeface="Times New Roman"/>
                <a:sym typeface="Wingdings" pitchFamily="2" charset="2"/>
              </a:rPr>
              <a:t>                                                   </a:t>
            </a:r>
            <a:r>
              <a:rPr lang="cs-CZ" sz="2200" i="1" dirty="0" smtClean="0">
                <a:latin typeface="Times New Roman"/>
                <a:cs typeface="Times New Roman"/>
                <a:sym typeface="Wingdings" pitchFamily="2" charset="2"/>
              </a:rPr>
              <a:t>x</a:t>
            </a:r>
            <a:r>
              <a:rPr lang="cs-CZ" sz="2200" i="1" baseline="-25000" dirty="0" smtClean="0">
                <a:latin typeface="Times New Roman"/>
                <a:cs typeface="Times New Roman"/>
                <a:sym typeface="Wingdings" pitchFamily="2" charset="2"/>
              </a:rPr>
              <a:t>2</a:t>
            </a:r>
            <a:r>
              <a:rPr lang="cs-CZ" sz="2200" dirty="0" smtClean="0">
                <a:latin typeface="Times New Roman"/>
                <a:cs typeface="Times New Roman"/>
                <a:sym typeface="Wingdings" pitchFamily="2" charset="2"/>
              </a:rPr>
              <a:t> je tedy řešením této rovnice</a:t>
            </a:r>
            <a:endParaRPr lang="cs-CZ" sz="2200" dirty="0" smtClean="0">
              <a:sym typeface="Wingdings" pitchFamily="2" charset="2"/>
            </a:endParaRPr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200" i="1" u="sng" dirty="0" smtClean="0">
                <a:cs typeface="Times New Roman"/>
              </a:rPr>
              <a:t>x</a:t>
            </a:r>
            <a:r>
              <a:rPr lang="cs-CZ" sz="2200" i="1" u="sng" baseline="-25000" dirty="0" smtClean="0">
                <a:cs typeface="Times New Roman"/>
              </a:rPr>
              <a:t>1</a:t>
            </a:r>
            <a:r>
              <a:rPr lang="cs-CZ" sz="2200" i="1" u="sng" dirty="0" smtClean="0">
                <a:cs typeface="Times New Roman"/>
              </a:rPr>
              <a:t> = 3</a:t>
            </a:r>
            <a:endParaRPr lang="cs-CZ" sz="2200" u="sng" dirty="0" smtClean="0"/>
          </a:p>
          <a:p>
            <a:pPr>
              <a:buNone/>
            </a:pPr>
            <a:r>
              <a:rPr lang="cs-CZ" sz="2200" i="1" u="sng" dirty="0" smtClean="0">
                <a:cs typeface="Times New Roman"/>
              </a:rPr>
              <a:t>x</a:t>
            </a:r>
            <a:r>
              <a:rPr lang="cs-CZ" sz="2200" i="1" u="sng" baseline="-25000" dirty="0" smtClean="0">
                <a:cs typeface="Times New Roman"/>
              </a:rPr>
              <a:t>2</a:t>
            </a:r>
            <a:r>
              <a:rPr lang="cs-CZ" sz="2200" i="1" u="sng" dirty="0" smtClean="0">
                <a:cs typeface="Times New Roman"/>
              </a:rPr>
              <a:t> = - </a:t>
            </a:r>
            <a:r>
              <a:rPr lang="cs-CZ" sz="2200" i="1" u="sng" dirty="0" smtClean="0">
                <a:cs typeface="Times New Roman"/>
              </a:rPr>
              <a:t>1</a:t>
            </a:r>
          </a:p>
          <a:p>
            <a:pPr>
              <a:buNone/>
            </a:pPr>
            <a:endParaRPr lang="cs-CZ" sz="2200" i="1" u="sng" dirty="0" smtClean="0">
              <a:cs typeface="Times New Roman"/>
            </a:endParaRPr>
          </a:p>
          <a:p>
            <a:pPr algn="r">
              <a:buNone/>
            </a:pPr>
            <a:r>
              <a:rPr lang="cs-CZ" sz="2200" dirty="0" smtClean="0">
                <a:cs typeface="Times New Roman"/>
                <a:hlinkClick r:id="rId2" action="ppaction://hlinksldjump"/>
              </a:rPr>
              <a:t>zpět</a:t>
            </a:r>
            <a:endParaRPr lang="cs-CZ" sz="22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1268760"/>
            <a:ext cx="7416824" cy="432048"/>
          </a:xfrm>
          <a:prstGeom prst="rect">
            <a:avLst/>
          </a:prstGeom>
          <a:noFill/>
        </p:spPr>
      </p:pic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1772816"/>
            <a:ext cx="144016" cy="360040"/>
          </a:xfrm>
          <a:prstGeom prst="rect">
            <a:avLst/>
          </a:prstGeom>
          <a:noFill/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2924943"/>
            <a:ext cx="7776864" cy="439868"/>
          </a:xfrm>
          <a:prstGeom prst="rect">
            <a:avLst/>
          </a:prstGeom>
          <a:noFill/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3429000"/>
            <a:ext cx="144016" cy="360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Řešení př. 3:</a:t>
            </a:r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200" dirty="0" smtClean="0"/>
              <a:t>Zkouška:</a:t>
            </a:r>
          </a:p>
          <a:p>
            <a:pPr>
              <a:buNone/>
            </a:pPr>
            <a:r>
              <a:rPr lang="cs-CZ" sz="2200" dirty="0" smtClean="0"/>
              <a:t>L: </a:t>
            </a:r>
          </a:p>
          <a:p>
            <a:pPr>
              <a:buNone/>
            </a:pPr>
            <a:endParaRPr lang="cs-CZ" sz="2200" dirty="0" smtClean="0"/>
          </a:p>
          <a:p>
            <a:pPr>
              <a:buNone/>
            </a:pPr>
            <a:endParaRPr lang="cs-CZ" sz="2200" dirty="0" smtClean="0"/>
          </a:p>
          <a:p>
            <a:pPr>
              <a:buNone/>
            </a:pPr>
            <a:r>
              <a:rPr lang="cs-CZ" sz="2200" dirty="0" smtClean="0"/>
              <a:t>P:  0</a:t>
            </a:r>
            <a:r>
              <a:rPr lang="cs-CZ" sz="2600" dirty="0" smtClean="0"/>
              <a:t> </a:t>
            </a:r>
          </a:p>
          <a:p>
            <a:pPr algn="r">
              <a:buNone/>
            </a:pPr>
            <a:r>
              <a:rPr lang="cs-CZ" sz="2200" dirty="0" smtClean="0"/>
              <a:t>L = P  </a:t>
            </a:r>
            <a:r>
              <a:rPr lang="cs-CZ" sz="2200" dirty="0" smtClean="0">
                <a:sym typeface="Wingdings" pitchFamily="2" charset="2"/>
              </a:rPr>
              <a:t>                 je řešením  </a:t>
            </a:r>
            <a:r>
              <a:rPr lang="cs-CZ" sz="2200" dirty="0" smtClean="0"/>
              <a:t>                                                                  </a:t>
            </a:r>
            <a:r>
              <a:rPr lang="cs-CZ" sz="2200" dirty="0" smtClean="0">
                <a:hlinkClick r:id="rId2" action="ppaction://hlinksldjump"/>
              </a:rPr>
              <a:t>zpět</a:t>
            </a:r>
            <a:endParaRPr lang="cs-CZ" sz="2200" dirty="0" smtClean="0"/>
          </a:p>
          <a:p>
            <a:pPr>
              <a:buNone/>
            </a:pPr>
            <a:endParaRPr lang="cs-CZ" sz="2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908720"/>
            <a:ext cx="2754306" cy="432048"/>
          </a:xfrm>
          <a:prstGeom prst="rect">
            <a:avLst/>
          </a:prstGeom>
          <a:noFill/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1340768"/>
            <a:ext cx="2772308" cy="432048"/>
          </a:xfrm>
          <a:prstGeom prst="rect">
            <a:avLst/>
          </a:prstGeom>
          <a:noFill/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1851977"/>
            <a:ext cx="2664296" cy="352887"/>
          </a:xfrm>
          <a:prstGeom prst="rect">
            <a:avLst/>
          </a:prstGeom>
          <a:noFill/>
        </p:spPr>
      </p:pic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2204864"/>
            <a:ext cx="3384376" cy="360040"/>
          </a:xfrm>
          <a:prstGeom prst="rect">
            <a:avLst/>
          </a:prstGeom>
          <a:noFill/>
        </p:spPr>
      </p:pic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2564904"/>
            <a:ext cx="936104" cy="340401"/>
          </a:xfrm>
          <a:prstGeom prst="rect">
            <a:avLst/>
          </a:prstGeom>
          <a:noFill/>
        </p:spPr>
      </p:pic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2852936"/>
            <a:ext cx="1386154" cy="648072"/>
          </a:xfrm>
          <a:prstGeom prst="rect">
            <a:avLst/>
          </a:prstGeom>
          <a:noFill/>
        </p:spPr>
      </p:pic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301" name="Picture 1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3" y="3861048"/>
            <a:ext cx="7344815" cy="888357"/>
          </a:xfrm>
          <a:prstGeom prst="rect">
            <a:avLst/>
          </a:prstGeom>
          <a:noFill/>
        </p:spPr>
      </p:pic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303" name="Picture 1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4653136"/>
            <a:ext cx="5435950" cy="864096"/>
          </a:xfrm>
          <a:prstGeom prst="rect">
            <a:avLst/>
          </a:prstGeom>
          <a:noFill/>
        </p:spPr>
      </p:pic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305" name="Picture 1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5805264"/>
            <a:ext cx="648072" cy="598220"/>
          </a:xfrm>
          <a:prstGeom prst="rect">
            <a:avLst/>
          </a:prstGeom>
          <a:noFill/>
        </p:spPr>
      </p:pic>
      <p:cxnSp>
        <p:nvCxnSpPr>
          <p:cNvPr id="26" name="Přímá spojovací čára 25"/>
          <p:cNvCxnSpPr/>
          <p:nvPr/>
        </p:nvCxnSpPr>
        <p:spPr>
          <a:xfrm>
            <a:off x="1691680" y="6381328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jde o rovnice, ve kterých jsou odmocniny</a:t>
            </a:r>
          </a:p>
          <a:p>
            <a:r>
              <a:rPr lang="cs-CZ" sz="2800" dirty="0" smtClean="0"/>
              <a:t>je nutné provádět </a:t>
            </a:r>
            <a:r>
              <a:rPr lang="cs-CZ" sz="2800" dirty="0" smtClean="0"/>
              <a:t>zkoušku !!!</a:t>
            </a:r>
            <a:endParaRPr lang="cs-CZ" sz="2800" dirty="0" smtClean="0"/>
          </a:p>
          <a:p>
            <a:pPr>
              <a:buNone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HUDCOVÁ, Milada a Libuše KUBIČÍKOVÁ. </a:t>
            </a:r>
            <a:r>
              <a:rPr lang="cs-CZ" sz="2400" i="1" dirty="0" smtClean="0"/>
              <a:t>Sbírka úloh z matematiky pro SOŠ, SOU a nástavbové studium</a:t>
            </a:r>
            <a:r>
              <a:rPr lang="cs-CZ" sz="2400" dirty="0" smtClean="0"/>
              <a:t>. 2. vydání. Havlíčkův Brod: </a:t>
            </a:r>
            <a:r>
              <a:rPr lang="cs-CZ" sz="2400" dirty="0" err="1" smtClean="0"/>
              <a:t>Prometheus</a:t>
            </a:r>
            <a:r>
              <a:rPr lang="cs-CZ" sz="2400" dirty="0" smtClean="0"/>
              <a:t>, spol. s r.o., 2005. Učebnice pro střední školy. ISBN 80-7196-318-6</a:t>
            </a:r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844824"/>
            <a:ext cx="9144000" cy="2882751"/>
          </a:xfrm>
        </p:spPr>
        <p:txBody>
          <a:bodyPr>
            <a:normAutofit/>
          </a:bodyPr>
          <a:lstStyle/>
          <a:p>
            <a:r>
              <a:rPr lang="cs-CZ" sz="7200" dirty="0" smtClean="0"/>
              <a:t>Iracionální rovnice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sz="2800" dirty="0" smtClean="0"/>
              <a:t>pojem iracionální rovnice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znalosti k řešení těchto rovnic 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ukázkové příklady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příklady na procvičení včetně řešení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Iracionální 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jsou rovnice, které mají neznámou </a:t>
            </a:r>
            <a:r>
              <a:rPr lang="cs-CZ" sz="2800" i="1" dirty="0" smtClean="0"/>
              <a:t>x   R</a:t>
            </a:r>
            <a:r>
              <a:rPr lang="cs-CZ" sz="2800" dirty="0" smtClean="0"/>
              <a:t> v odmocněnci </a:t>
            </a:r>
          </a:p>
          <a:p>
            <a:r>
              <a:rPr lang="cs-CZ" sz="2800" dirty="0" smtClean="0"/>
              <a:t>jde o rovnice, ve kterých se vyskytuje jedna či více odmocnin</a:t>
            </a:r>
          </a:p>
          <a:p>
            <a:endParaRPr lang="cs-CZ" dirty="0" smtClean="0"/>
          </a:p>
          <a:p>
            <a:pPr>
              <a:buNone/>
            </a:pPr>
            <a:r>
              <a:rPr lang="cs-CZ" sz="2200" b="1" dirty="0" smtClean="0"/>
              <a:t>pozn.:</a:t>
            </a:r>
            <a:r>
              <a:rPr lang="cs-CZ" sz="2200" dirty="0" smtClean="0"/>
              <a:t> u iracionálních rovnic se musí provádět zkouška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pPr algn="ctr">
              <a:buNone/>
            </a:pPr>
            <a:endParaRPr lang="cs-CZ" i="1" dirty="0" smtClean="0"/>
          </a:p>
          <a:p>
            <a:pPr algn="ctr">
              <a:buNone/>
            </a:pPr>
            <a:endParaRPr lang="cs-CZ" sz="2200" i="1" dirty="0" smtClean="0"/>
          </a:p>
          <a:p>
            <a:pPr>
              <a:buNone/>
            </a:pPr>
            <a:endParaRPr lang="cs-CZ" i="1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05770" y="1700808"/>
            <a:ext cx="194422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Znalosti k řešení těchto rovnic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často se v těchto rovnicích pracuje se vzorci: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(a + b)</a:t>
            </a:r>
            <a:r>
              <a:rPr lang="cs-CZ" baseline="30000" dirty="0" smtClean="0"/>
              <a:t>2</a:t>
            </a:r>
            <a:r>
              <a:rPr lang="cs-CZ" dirty="0" smtClean="0"/>
              <a:t>  = a</a:t>
            </a:r>
            <a:r>
              <a:rPr lang="cs-CZ" baseline="30000" dirty="0" smtClean="0"/>
              <a:t>2</a:t>
            </a:r>
            <a:r>
              <a:rPr lang="cs-CZ" dirty="0" smtClean="0"/>
              <a:t> + 2ab + b</a:t>
            </a:r>
            <a:r>
              <a:rPr lang="cs-CZ" baseline="30000" dirty="0" smtClean="0"/>
              <a:t>2</a:t>
            </a:r>
            <a:r>
              <a:rPr lang="cs-CZ" dirty="0" smtClean="0"/>
              <a:t>   neboli   (a + b)(a + b)</a:t>
            </a:r>
          </a:p>
          <a:p>
            <a:pPr>
              <a:buNone/>
            </a:pPr>
            <a:r>
              <a:rPr lang="cs-CZ" dirty="0" smtClean="0"/>
              <a:t>(a – b)</a:t>
            </a:r>
            <a:r>
              <a:rPr lang="cs-CZ" baseline="30000" dirty="0" smtClean="0"/>
              <a:t>2</a:t>
            </a:r>
            <a:r>
              <a:rPr lang="cs-CZ" dirty="0" smtClean="0"/>
              <a:t>  = a</a:t>
            </a:r>
            <a:r>
              <a:rPr lang="cs-CZ" baseline="30000" dirty="0" smtClean="0"/>
              <a:t>2</a:t>
            </a:r>
            <a:r>
              <a:rPr lang="cs-CZ" dirty="0" smtClean="0"/>
              <a:t> – 2ab + b</a:t>
            </a:r>
            <a:r>
              <a:rPr lang="cs-CZ" baseline="30000" dirty="0" smtClean="0"/>
              <a:t>2</a:t>
            </a:r>
            <a:r>
              <a:rPr lang="cs-CZ" dirty="0" smtClean="0"/>
              <a:t>   neboli   (a – b)(a – b)</a:t>
            </a:r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endParaRPr lang="cs-CZ" i="1" dirty="0" smtClean="0"/>
          </a:p>
          <a:p>
            <a:pPr algn="ctr">
              <a:buNone/>
            </a:pPr>
            <a:endParaRPr lang="cs-CZ" sz="2200" i="1" dirty="0" smtClean="0"/>
          </a:p>
          <a:p>
            <a:pPr>
              <a:buNone/>
            </a:pPr>
            <a:endParaRPr lang="cs-CZ" i="1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Ukázkový příklad:</a:t>
            </a:r>
          </a:p>
          <a:p>
            <a:pPr algn="r">
              <a:spcBef>
                <a:spcPts val="624"/>
              </a:spcBef>
              <a:buNone/>
            </a:pPr>
            <a:r>
              <a:rPr lang="cs-CZ" sz="2200" dirty="0" smtClean="0">
                <a:sym typeface="Wingdings" pitchFamily="2" charset="2"/>
              </a:rPr>
              <a:t> osamostatníme odmocninu, pokud to jde </a:t>
            </a:r>
            <a:endParaRPr lang="cs-CZ" sz="2200" dirty="0" smtClean="0"/>
          </a:p>
          <a:p>
            <a:pPr algn="r">
              <a:spcBef>
                <a:spcPts val="624"/>
              </a:spcBef>
              <a:buNone/>
            </a:pPr>
            <a:r>
              <a:rPr lang="cs-CZ" sz="2200" dirty="0" smtClean="0"/>
              <a:t>zbavíme se odmocniny umocněním</a:t>
            </a:r>
            <a:r>
              <a:rPr lang="cs-CZ" sz="2600" i="1" dirty="0" smtClean="0"/>
              <a:t>    </a:t>
            </a:r>
            <a:endParaRPr lang="cs-CZ" sz="2600" i="1" u="sng" dirty="0" smtClean="0"/>
          </a:p>
          <a:p>
            <a:pPr algn="r">
              <a:spcBef>
                <a:spcPts val="624"/>
              </a:spcBef>
              <a:buNone/>
            </a:pPr>
            <a:r>
              <a:rPr lang="cs-CZ" sz="2600" i="1" dirty="0" smtClean="0"/>
              <a:t>                             </a:t>
            </a:r>
            <a:r>
              <a:rPr lang="cs-CZ" sz="2200" dirty="0" smtClean="0"/>
              <a:t>umocňujeme každou stranu jako celek</a:t>
            </a:r>
          </a:p>
          <a:p>
            <a:pPr algn="r">
              <a:spcBef>
                <a:spcPts val="624"/>
              </a:spcBef>
              <a:buNone/>
            </a:pPr>
            <a:r>
              <a:rPr lang="cs-CZ" sz="2200" dirty="0" smtClean="0"/>
              <a:t>na pravé straně vzorec </a:t>
            </a:r>
            <a:r>
              <a:rPr lang="cs-CZ" sz="2200" i="1" dirty="0" smtClean="0"/>
              <a:t>(a – b)</a:t>
            </a:r>
            <a:r>
              <a:rPr lang="cs-CZ" sz="2200" i="1" baseline="30000" dirty="0" smtClean="0"/>
              <a:t>2</a:t>
            </a:r>
            <a:r>
              <a:rPr lang="cs-CZ" sz="2200" dirty="0" smtClean="0"/>
              <a:t>  </a:t>
            </a:r>
          </a:p>
          <a:p>
            <a:pPr algn="r">
              <a:buNone/>
            </a:pPr>
            <a:r>
              <a:rPr lang="cs-CZ" sz="2200" dirty="0" smtClean="0"/>
              <a:t>dostáváme rovnici; upravíme ji</a:t>
            </a:r>
          </a:p>
          <a:p>
            <a:pPr algn="r">
              <a:buNone/>
            </a:pPr>
            <a:r>
              <a:rPr lang="cs-CZ" sz="2200" dirty="0" smtClean="0"/>
              <a:t>vzniká kvadratická rovnice; řešíme ji</a:t>
            </a:r>
          </a:p>
          <a:p>
            <a:pPr>
              <a:buNone/>
            </a:pPr>
            <a:endParaRPr lang="cs-CZ" sz="2200" dirty="0" smtClean="0"/>
          </a:p>
          <a:p>
            <a:pPr>
              <a:buNone/>
            </a:pPr>
            <a:r>
              <a:rPr lang="cs-CZ" sz="2200" i="1" dirty="0" smtClean="0">
                <a:cs typeface="Times New Roman"/>
              </a:rPr>
              <a:t>         x</a:t>
            </a:r>
            <a:r>
              <a:rPr lang="cs-CZ" sz="2200" i="1" baseline="-25000" dirty="0" smtClean="0">
                <a:cs typeface="Times New Roman"/>
              </a:rPr>
              <a:t>1</a:t>
            </a:r>
            <a:r>
              <a:rPr lang="cs-CZ" sz="2200" i="1" dirty="0" smtClean="0">
                <a:cs typeface="Times New Roman"/>
              </a:rPr>
              <a:t>                        </a:t>
            </a:r>
            <a:r>
              <a:rPr lang="cs-CZ" sz="2200" i="1" dirty="0" err="1" smtClean="0">
                <a:cs typeface="Times New Roman"/>
              </a:rPr>
              <a:t>x</a:t>
            </a:r>
            <a:r>
              <a:rPr lang="cs-CZ" sz="2200" i="1" baseline="-25000" dirty="0" err="1" smtClean="0">
                <a:cs typeface="Times New Roman"/>
              </a:rPr>
              <a:t>1</a:t>
            </a:r>
            <a:r>
              <a:rPr lang="cs-CZ" sz="2200" i="1" baseline="-25000" dirty="0" smtClean="0">
                <a:cs typeface="Times New Roman"/>
              </a:rPr>
              <a:t>                                                   </a:t>
            </a:r>
            <a:r>
              <a:rPr lang="cs-CZ" sz="2200" i="1" dirty="0" err="1" smtClean="0">
                <a:cs typeface="Times New Roman"/>
              </a:rPr>
              <a:t>x</a:t>
            </a:r>
            <a:r>
              <a:rPr lang="cs-CZ" sz="2200" i="1" baseline="-25000" dirty="0" err="1" smtClean="0">
                <a:cs typeface="Times New Roman"/>
              </a:rPr>
              <a:t>1</a:t>
            </a:r>
            <a:r>
              <a:rPr lang="cs-CZ" sz="2200" i="1" dirty="0" smtClean="0">
                <a:cs typeface="Times New Roman"/>
              </a:rPr>
              <a:t> = 2</a:t>
            </a:r>
            <a:endParaRPr lang="cs-CZ" sz="2200" i="1" baseline="-25000" dirty="0" smtClean="0">
              <a:cs typeface="Times New Roman"/>
            </a:endParaRPr>
          </a:p>
          <a:p>
            <a:pPr>
              <a:buNone/>
            </a:pPr>
            <a:r>
              <a:rPr lang="cs-CZ" sz="2200" i="1" dirty="0" smtClean="0">
                <a:latin typeface="Times New Roman"/>
                <a:cs typeface="Times New Roman"/>
              </a:rPr>
              <a:t>         .          </a:t>
            </a:r>
            <a:r>
              <a:rPr lang="cs-CZ" sz="2200" i="1" dirty="0" smtClean="0">
                <a:cs typeface="Times New Roman"/>
              </a:rPr>
              <a:t>26</a:t>
            </a:r>
            <a:r>
              <a:rPr lang="cs-CZ" sz="2200" i="1" dirty="0" smtClean="0">
                <a:latin typeface="Times New Roman"/>
                <a:cs typeface="Times New Roman"/>
              </a:rPr>
              <a:t>         +          </a:t>
            </a:r>
            <a:r>
              <a:rPr lang="cs-CZ" sz="2200" i="1" dirty="0" smtClean="0">
                <a:cs typeface="Times New Roman"/>
              </a:rPr>
              <a:t>15                   x</a:t>
            </a:r>
            <a:r>
              <a:rPr lang="cs-CZ" sz="2200" i="1" baseline="-25000" dirty="0" smtClean="0">
                <a:cs typeface="Times New Roman"/>
              </a:rPr>
              <a:t>2</a:t>
            </a:r>
            <a:r>
              <a:rPr lang="cs-CZ" sz="2200" i="1" dirty="0" smtClean="0">
                <a:cs typeface="Times New Roman"/>
              </a:rPr>
              <a:t> = 13</a:t>
            </a:r>
          </a:p>
          <a:p>
            <a:pPr>
              <a:buNone/>
            </a:pPr>
            <a:r>
              <a:rPr lang="cs-CZ" sz="2200" i="1" dirty="0" smtClean="0">
                <a:cs typeface="Times New Roman"/>
              </a:rPr>
              <a:t>         x</a:t>
            </a:r>
            <a:r>
              <a:rPr lang="cs-CZ" sz="2200" i="1" baseline="-25000" dirty="0" smtClean="0">
                <a:cs typeface="Times New Roman"/>
              </a:rPr>
              <a:t>2</a:t>
            </a:r>
            <a:r>
              <a:rPr lang="cs-CZ" sz="2200" i="1" dirty="0" smtClean="0">
                <a:cs typeface="Times New Roman"/>
              </a:rPr>
              <a:t>                        </a:t>
            </a:r>
            <a:r>
              <a:rPr lang="cs-CZ" sz="2200" i="1" dirty="0" err="1" smtClean="0">
                <a:cs typeface="Times New Roman"/>
              </a:rPr>
              <a:t>x</a:t>
            </a:r>
            <a:r>
              <a:rPr lang="cs-CZ" sz="2200" i="1" baseline="-25000" dirty="0" err="1" smtClean="0">
                <a:cs typeface="Times New Roman"/>
              </a:rPr>
              <a:t>2</a:t>
            </a:r>
            <a:r>
              <a:rPr lang="cs-CZ" sz="2200" i="1" baseline="-25000" dirty="0" smtClean="0">
                <a:cs typeface="Times New Roman"/>
              </a:rPr>
              <a:t>                         </a:t>
            </a:r>
          </a:p>
          <a:p>
            <a:pPr algn="r">
              <a:buNone/>
            </a:pPr>
            <a:endParaRPr lang="cs-CZ" sz="2200" i="1" dirty="0" smtClean="0">
              <a:cs typeface="Times New Roman"/>
            </a:endParaRPr>
          </a:p>
          <a:p>
            <a:pPr algn="r">
              <a:buNone/>
            </a:pPr>
            <a:r>
              <a:rPr lang="cs-CZ" sz="2200" dirty="0" smtClean="0">
                <a:cs typeface="Times New Roman"/>
              </a:rPr>
              <a:t>výsledek nemůžeme podtrhnout, musíme provést ještě zkoušku</a:t>
            </a:r>
          </a:p>
          <a:p>
            <a:pPr>
              <a:buNone/>
            </a:pPr>
            <a:endParaRPr lang="cs-CZ" sz="2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3" y="1052736"/>
            <a:ext cx="2232249" cy="475386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1484784"/>
            <a:ext cx="2664296" cy="467777"/>
          </a:xfrm>
          <a:prstGeom prst="rect">
            <a:avLst/>
          </a:prstGeom>
          <a:noFill/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1916832"/>
            <a:ext cx="3024336" cy="523443"/>
          </a:xfrm>
          <a:prstGeom prst="rect">
            <a:avLst/>
          </a:prstGeom>
          <a:noFill/>
        </p:spPr>
      </p:pic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2822739"/>
            <a:ext cx="3024336" cy="390237"/>
          </a:xfrm>
          <a:prstGeom prst="rect">
            <a:avLst/>
          </a:prstGeom>
          <a:noFill/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212976"/>
            <a:ext cx="2232248" cy="365942"/>
          </a:xfrm>
          <a:prstGeom prst="rect">
            <a:avLst/>
          </a:prstGeom>
          <a:noFill/>
        </p:spPr>
      </p:pic>
      <p:cxnSp>
        <p:nvCxnSpPr>
          <p:cNvPr id="21" name="Přímá spojovací čára 20"/>
          <p:cNvCxnSpPr/>
          <p:nvPr/>
        </p:nvCxnSpPr>
        <p:spPr>
          <a:xfrm>
            <a:off x="1403648" y="4293096"/>
            <a:ext cx="36004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>
            <a:off x="3203848" y="4293096"/>
            <a:ext cx="36004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flipV="1">
            <a:off x="1403648" y="4653136"/>
            <a:ext cx="3684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 flipV="1">
            <a:off x="3195464" y="4653136"/>
            <a:ext cx="3684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352928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Ukázkový příklad:</a:t>
            </a:r>
          </a:p>
          <a:p>
            <a:pPr>
              <a:spcBef>
                <a:spcPts val="624"/>
              </a:spcBef>
              <a:buNone/>
            </a:pPr>
            <a:r>
              <a:rPr lang="cs-CZ" sz="2200" dirty="0" smtClean="0">
                <a:sym typeface="Wingdings" pitchFamily="2" charset="2"/>
              </a:rPr>
              <a:t>Zkouška:</a:t>
            </a:r>
          </a:p>
          <a:p>
            <a:pPr>
              <a:spcBef>
                <a:spcPts val="624"/>
              </a:spcBef>
              <a:buNone/>
            </a:pPr>
            <a:r>
              <a:rPr lang="cs-CZ" sz="2200" dirty="0" smtClean="0">
                <a:sym typeface="Wingdings" pitchFamily="2" charset="2"/>
              </a:rPr>
              <a:t>L</a:t>
            </a:r>
            <a:r>
              <a:rPr lang="cs-CZ" sz="2200" baseline="-25000" dirty="0" smtClean="0">
                <a:sym typeface="Wingdings" pitchFamily="2" charset="2"/>
              </a:rPr>
              <a:t>1</a:t>
            </a:r>
            <a:r>
              <a:rPr lang="cs-CZ" sz="2200" dirty="0" smtClean="0">
                <a:sym typeface="Wingdings" pitchFamily="2" charset="2"/>
              </a:rPr>
              <a:t>:                                                                                   dosadíme </a:t>
            </a:r>
            <a:r>
              <a:rPr lang="cs-CZ" sz="2200" i="1" dirty="0" smtClean="0">
                <a:sym typeface="Wingdings" pitchFamily="2" charset="2"/>
              </a:rPr>
              <a:t>x</a:t>
            </a:r>
            <a:r>
              <a:rPr lang="cs-CZ" sz="2200" i="1" baseline="-25000" dirty="0" smtClean="0">
                <a:sym typeface="Wingdings" pitchFamily="2" charset="2"/>
              </a:rPr>
              <a:t>1</a:t>
            </a:r>
            <a:r>
              <a:rPr lang="cs-CZ" sz="2200" dirty="0" smtClean="0">
                <a:sym typeface="Wingdings" pitchFamily="2" charset="2"/>
              </a:rPr>
              <a:t> do zadání</a:t>
            </a:r>
          </a:p>
          <a:p>
            <a:pPr>
              <a:spcBef>
                <a:spcPts val="624"/>
              </a:spcBef>
              <a:buNone/>
            </a:pPr>
            <a:r>
              <a:rPr lang="cs-CZ" sz="2200" dirty="0" smtClean="0">
                <a:sym typeface="Wingdings" pitchFamily="2" charset="2"/>
              </a:rPr>
              <a:t>P</a:t>
            </a:r>
            <a:r>
              <a:rPr lang="cs-CZ" sz="2200" baseline="-25000" dirty="0" smtClean="0">
                <a:sym typeface="Wingdings" pitchFamily="2" charset="2"/>
              </a:rPr>
              <a:t>1</a:t>
            </a:r>
            <a:r>
              <a:rPr lang="cs-CZ" sz="2200" dirty="0" smtClean="0">
                <a:sym typeface="Wingdings" pitchFamily="2" charset="2"/>
              </a:rPr>
              <a:t>: </a:t>
            </a:r>
          </a:p>
          <a:p>
            <a:pPr algn="r">
              <a:spcBef>
                <a:spcPts val="624"/>
              </a:spcBef>
              <a:buNone/>
            </a:pPr>
            <a:r>
              <a:rPr lang="cs-CZ" sz="2200" dirty="0" smtClean="0">
                <a:sym typeface="Wingdings" pitchFamily="2" charset="2"/>
              </a:rPr>
              <a:t>L</a:t>
            </a:r>
            <a:r>
              <a:rPr lang="cs-CZ" sz="2200" baseline="-25000" dirty="0" smtClean="0">
                <a:sym typeface="Wingdings" pitchFamily="2" charset="2"/>
              </a:rPr>
              <a:t>1</a:t>
            </a:r>
            <a:r>
              <a:rPr lang="cs-CZ" sz="2200" dirty="0" smtClean="0">
                <a:sym typeface="Wingdings" pitchFamily="2" charset="2"/>
              </a:rPr>
              <a:t> </a:t>
            </a:r>
            <a:r>
              <a:rPr lang="cs-CZ" sz="2200" dirty="0" smtClean="0">
                <a:latin typeface="Times New Roman"/>
                <a:cs typeface="Times New Roman"/>
                <a:sym typeface="Wingdings" pitchFamily="2" charset="2"/>
              </a:rPr>
              <a:t>≠ P</a:t>
            </a:r>
            <a:r>
              <a:rPr lang="cs-CZ" sz="2200" baseline="-25000" dirty="0" smtClean="0">
                <a:latin typeface="Times New Roman"/>
                <a:cs typeface="Times New Roman"/>
                <a:sym typeface="Wingdings" pitchFamily="2" charset="2"/>
              </a:rPr>
              <a:t>1</a:t>
            </a:r>
            <a:r>
              <a:rPr lang="cs-CZ" sz="2200" dirty="0" smtClean="0">
                <a:latin typeface="Times New Roman"/>
                <a:cs typeface="Times New Roman"/>
                <a:sym typeface="Wingdings" pitchFamily="2" charset="2"/>
              </a:rPr>
              <a:t>                                                    </a:t>
            </a:r>
            <a:r>
              <a:rPr lang="cs-CZ" sz="2200" i="1" dirty="0" smtClean="0">
                <a:latin typeface="Times New Roman"/>
                <a:cs typeface="Times New Roman"/>
                <a:sym typeface="Wingdings" pitchFamily="2" charset="2"/>
              </a:rPr>
              <a:t>x</a:t>
            </a:r>
            <a:r>
              <a:rPr lang="cs-CZ" sz="2200" i="1" baseline="-25000" dirty="0" smtClean="0">
                <a:latin typeface="Times New Roman"/>
                <a:cs typeface="Times New Roman"/>
                <a:sym typeface="Wingdings" pitchFamily="2" charset="2"/>
              </a:rPr>
              <a:t>1</a:t>
            </a:r>
            <a:r>
              <a:rPr lang="cs-CZ" sz="2200" dirty="0" smtClean="0">
                <a:latin typeface="Times New Roman"/>
                <a:cs typeface="Times New Roman"/>
                <a:sym typeface="Wingdings" pitchFamily="2" charset="2"/>
              </a:rPr>
              <a:t> není tedy řešením této rovnice</a:t>
            </a:r>
            <a:endParaRPr lang="cs-CZ" sz="2200" dirty="0" smtClean="0">
              <a:sym typeface="Wingdings" pitchFamily="2" charset="2"/>
            </a:endParaRPr>
          </a:p>
          <a:p>
            <a:pPr>
              <a:spcBef>
                <a:spcPts val="624"/>
              </a:spcBef>
              <a:buNone/>
            </a:pPr>
            <a:endParaRPr lang="cs-CZ" sz="2200" dirty="0" smtClean="0"/>
          </a:p>
          <a:p>
            <a:pPr>
              <a:spcBef>
                <a:spcPts val="624"/>
              </a:spcBef>
              <a:buNone/>
            </a:pPr>
            <a:r>
              <a:rPr lang="cs-CZ" sz="2200" dirty="0" smtClean="0">
                <a:sym typeface="Wingdings" pitchFamily="2" charset="2"/>
              </a:rPr>
              <a:t>L</a:t>
            </a:r>
            <a:r>
              <a:rPr lang="cs-CZ" sz="2200" baseline="-25000" dirty="0" smtClean="0">
                <a:sym typeface="Wingdings" pitchFamily="2" charset="2"/>
              </a:rPr>
              <a:t>2</a:t>
            </a:r>
            <a:r>
              <a:rPr lang="cs-CZ" sz="2200" dirty="0" smtClean="0">
                <a:sym typeface="Wingdings" pitchFamily="2" charset="2"/>
              </a:rPr>
              <a:t>:                                                                                   dosadíme </a:t>
            </a:r>
            <a:r>
              <a:rPr lang="cs-CZ" sz="2200" i="1" dirty="0" smtClean="0">
                <a:sym typeface="Wingdings" pitchFamily="2" charset="2"/>
              </a:rPr>
              <a:t>x</a:t>
            </a:r>
            <a:r>
              <a:rPr lang="cs-CZ" sz="2200" i="1" baseline="-25000" dirty="0" smtClean="0">
                <a:sym typeface="Wingdings" pitchFamily="2" charset="2"/>
              </a:rPr>
              <a:t>2</a:t>
            </a:r>
            <a:r>
              <a:rPr lang="cs-CZ" sz="2200" dirty="0" smtClean="0">
                <a:sym typeface="Wingdings" pitchFamily="2" charset="2"/>
              </a:rPr>
              <a:t> do zadání</a:t>
            </a:r>
          </a:p>
          <a:p>
            <a:pPr>
              <a:spcBef>
                <a:spcPts val="624"/>
              </a:spcBef>
              <a:buNone/>
            </a:pPr>
            <a:r>
              <a:rPr lang="cs-CZ" sz="2200" dirty="0" smtClean="0">
                <a:sym typeface="Wingdings" pitchFamily="2" charset="2"/>
              </a:rPr>
              <a:t>P</a:t>
            </a:r>
            <a:r>
              <a:rPr lang="cs-CZ" sz="2200" baseline="-25000" dirty="0" smtClean="0">
                <a:sym typeface="Wingdings" pitchFamily="2" charset="2"/>
              </a:rPr>
              <a:t>2</a:t>
            </a:r>
            <a:r>
              <a:rPr lang="cs-CZ" sz="2200" dirty="0" smtClean="0">
                <a:sym typeface="Wingdings" pitchFamily="2" charset="2"/>
              </a:rPr>
              <a:t>: </a:t>
            </a:r>
          </a:p>
          <a:p>
            <a:pPr algn="r">
              <a:spcBef>
                <a:spcPts val="624"/>
              </a:spcBef>
              <a:buNone/>
            </a:pPr>
            <a:r>
              <a:rPr lang="cs-CZ" sz="2200" dirty="0" smtClean="0">
                <a:sym typeface="Wingdings" pitchFamily="2" charset="2"/>
              </a:rPr>
              <a:t>L</a:t>
            </a:r>
            <a:r>
              <a:rPr lang="cs-CZ" sz="2200" baseline="-25000" dirty="0" smtClean="0">
                <a:sym typeface="Wingdings" pitchFamily="2" charset="2"/>
              </a:rPr>
              <a:t>2</a:t>
            </a:r>
            <a:r>
              <a:rPr lang="cs-CZ" sz="2200" dirty="0" smtClean="0">
                <a:sym typeface="Wingdings" pitchFamily="2" charset="2"/>
              </a:rPr>
              <a:t> </a:t>
            </a:r>
            <a:r>
              <a:rPr lang="cs-CZ" sz="2200" dirty="0" smtClean="0">
                <a:latin typeface="Times New Roman"/>
                <a:cs typeface="Times New Roman"/>
                <a:sym typeface="Wingdings" pitchFamily="2" charset="2"/>
              </a:rPr>
              <a:t>= P</a:t>
            </a:r>
            <a:r>
              <a:rPr lang="cs-CZ" sz="2200" baseline="-25000" dirty="0" smtClean="0">
                <a:latin typeface="Times New Roman"/>
                <a:cs typeface="Times New Roman"/>
                <a:sym typeface="Wingdings" pitchFamily="2" charset="2"/>
              </a:rPr>
              <a:t>2</a:t>
            </a:r>
            <a:r>
              <a:rPr lang="cs-CZ" sz="2200" dirty="0" smtClean="0">
                <a:latin typeface="Times New Roman"/>
                <a:cs typeface="Times New Roman"/>
                <a:sym typeface="Wingdings" pitchFamily="2" charset="2"/>
              </a:rPr>
              <a:t>                                                       </a:t>
            </a:r>
            <a:r>
              <a:rPr lang="cs-CZ" sz="2200" i="1" dirty="0" smtClean="0">
                <a:latin typeface="Times New Roman"/>
                <a:cs typeface="Times New Roman"/>
                <a:sym typeface="Wingdings" pitchFamily="2" charset="2"/>
              </a:rPr>
              <a:t>x</a:t>
            </a:r>
            <a:r>
              <a:rPr lang="cs-CZ" sz="2200" i="1" baseline="-25000" dirty="0" smtClean="0">
                <a:latin typeface="Times New Roman"/>
                <a:cs typeface="Times New Roman"/>
                <a:sym typeface="Wingdings" pitchFamily="2" charset="2"/>
              </a:rPr>
              <a:t>2</a:t>
            </a:r>
            <a:r>
              <a:rPr lang="cs-CZ" sz="2200" dirty="0" smtClean="0">
                <a:latin typeface="Times New Roman"/>
                <a:cs typeface="Times New Roman"/>
                <a:sym typeface="Wingdings" pitchFamily="2" charset="2"/>
              </a:rPr>
              <a:t> je tedy řešením této rovnice</a:t>
            </a:r>
            <a:endParaRPr lang="cs-CZ" sz="2200" dirty="0" smtClean="0">
              <a:sym typeface="Wingdings" pitchFamily="2" charset="2"/>
            </a:endParaRPr>
          </a:p>
          <a:p>
            <a:pPr>
              <a:spcBef>
                <a:spcPts val="624"/>
              </a:spcBef>
              <a:buNone/>
            </a:pPr>
            <a:endParaRPr lang="cs-CZ" sz="2200" dirty="0" smtClean="0"/>
          </a:p>
          <a:p>
            <a:pPr>
              <a:spcBef>
                <a:spcPts val="624"/>
              </a:spcBef>
              <a:buNone/>
            </a:pPr>
            <a:r>
              <a:rPr lang="cs-CZ" sz="2200" i="1" u="sng" dirty="0" smtClean="0">
                <a:cs typeface="Times New Roman"/>
              </a:rPr>
              <a:t>x</a:t>
            </a:r>
            <a:r>
              <a:rPr lang="cs-CZ" sz="2200" i="1" u="sng" baseline="-25000" dirty="0" smtClean="0">
                <a:cs typeface="Times New Roman"/>
              </a:rPr>
              <a:t>2</a:t>
            </a:r>
            <a:r>
              <a:rPr lang="cs-CZ" sz="2200" i="1" u="sng" dirty="0" smtClean="0">
                <a:cs typeface="Times New Roman"/>
              </a:rPr>
              <a:t> = 13</a:t>
            </a:r>
            <a:endParaRPr lang="cs-CZ" sz="2200" u="sng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3140968"/>
            <a:ext cx="4930983" cy="360040"/>
          </a:xfrm>
          <a:prstGeom prst="rect">
            <a:avLst/>
          </a:prstGeom>
          <a:noFill/>
        </p:spPr>
      </p:pic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1484783"/>
            <a:ext cx="4608512" cy="364247"/>
          </a:xfrm>
          <a:prstGeom prst="rect">
            <a:avLst/>
          </a:prstGeom>
          <a:noFill/>
        </p:spPr>
      </p:pic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7901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1947693"/>
            <a:ext cx="576064" cy="329179"/>
          </a:xfrm>
          <a:prstGeom prst="rect">
            <a:avLst/>
          </a:prstGeom>
          <a:noFill/>
        </p:spPr>
      </p:pic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7903" name="Picture 1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573016"/>
            <a:ext cx="720080" cy="32730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na procvičení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př. 1:</a:t>
            </a:r>
            <a:r>
              <a:rPr lang="en-US" sz="2800" dirty="0" smtClean="0"/>
              <a:t>   </a:t>
            </a:r>
            <a:endParaRPr lang="cs-CZ" sz="2800" u="sng" dirty="0" smtClean="0"/>
          </a:p>
          <a:p>
            <a:pPr>
              <a:buNone/>
            </a:pPr>
            <a:r>
              <a:rPr lang="cs-CZ" sz="2800" dirty="0" smtClean="0">
                <a:hlinkClick r:id="rId2" action="ppaction://hlinksldjump"/>
              </a:rPr>
              <a:t>Řešení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př. 2:   </a:t>
            </a:r>
            <a:r>
              <a:rPr lang="cs-CZ" sz="2800" u="sng" dirty="0" smtClean="0"/>
              <a:t>     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>
                <a:hlinkClick r:id="rId3" action="ppaction://hlinksldjump"/>
              </a:rPr>
              <a:t>Řešení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př. 3:   </a:t>
            </a:r>
            <a:r>
              <a:rPr lang="cs-CZ" sz="2800" u="sng" dirty="0" smtClean="0"/>
              <a:t>     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>
                <a:hlinkClick r:id="rId4" action="ppaction://hlinksldjump"/>
              </a:rPr>
              <a:t>Řešení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 </a:t>
            </a:r>
            <a:endParaRPr lang="cs-CZ" sz="2600" dirty="0" smtClean="0"/>
          </a:p>
          <a:p>
            <a:pPr algn="r">
              <a:buNone/>
            </a:pPr>
            <a:r>
              <a:rPr lang="cs-CZ" sz="2600" dirty="0" smtClean="0">
                <a:hlinkClick r:id="rId5" action="ppaction://hlinksldjump"/>
              </a:rPr>
              <a:t>přeskočit</a:t>
            </a:r>
            <a:endParaRPr lang="cs-CZ" sz="2600" dirty="0" smtClean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1628800"/>
            <a:ext cx="2016224" cy="448049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3645024"/>
            <a:ext cx="2754306" cy="432048"/>
          </a:xfrm>
          <a:prstGeom prst="rect">
            <a:avLst/>
          </a:prstGeom>
          <a:noFill/>
        </p:spPr>
      </p:pic>
      <p:pic>
        <p:nvPicPr>
          <p:cNvPr id="9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2636912"/>
            <a:ext cx="2088232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Řešení př. 1:</a:t>
            </a:r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200" dirty="0" smtClean="0"/>
              <a:t>Zkouška:</a:t>
            </a:r>
          </a:p>
          <a:p>
            <a:pPr>
              <a:buNone/>
            </a:pPr>
            <a:r>
              <a:rPr lang="cs-CZ" sz="2200" dirty="0" smtClean="0"/>
              <a:t> L: </a:t>
            </a:r>
          </a:p>
          <a:p>
            <a:pPr>
              <a:buNone/>
            </a:pPr>
            <a:r>
              <a:rPr lang="cs-CZ" sz="2200" dirty="0" smtClean="0">
                <a:sym typeface="Wingdings" pitchFamily="2" charset="2"/>
              </a:rPr>
              <a:t> P:</a:t>
            </a:r>
          </a:p>
          <a:p>
            <a:pPr>
              <a:buNone/>
            </a:pPr>
            <a:r>
              <a:rPr lang="cs-CZ" sz="2200" dirty="0" smtClean="0">
                <a:sym typeface="Wingdings" pitchFamily="2" charset="2"/>
              </a:rPr>
              <a:t>  </a:t>
            </a:r>
            <a:r>
              <a:rPr lang="cs-CZ" sz="2200" dirty="0" smtClean="0">
                <a:latin typeface="+mj-lt"/>
                <a:sym typeface="Wingdings" pitchFamily="2" charset="2"/>
              </a:rPr>
              <a:t>L </a:t>
            </a:r>
            <a:r>
              <a:rPr lang="cs-CZ" sz="2200" dirty="0" smtClean="0">
                <a:latin typeface="+mj-lt"/>
                <a:cs typeface="Times New Roman"/>
                <a:sym typeface="Wingdings" pitchFamily="2" charset="2"/>
              </a:rPr>
              <a:t>≠ P  </a:t>
            </a:r>
            <a:r>
              <a:rPr lang="en-US" sz="2200" dirty="0" smtClean="0">
                <a:latin typeface="+mj-lt"/>
                <a:cs typeface="Times New Roman"/>
                <a:sym typeface="Wingdings" pitchFamily="2" charset="2"/>
              </a:rPr>
              <a:t>  proto </a:t>
            </a:r>
            <a:r>
              <a:rPr lang="cs-CZ" sz="2200" dirty="0" smtClean="0">
                <a:latin typeface="+mj-lt"/>
                <a:cs typeface="Times New Roman"/>
                <a:sym typeface="Wingdings" pitchFamily="2" charset="2"/>
              </a:rPr>
              <a:t>rovnice nemá řešení</a:t>
            </a:r>
          </a:p>
          <a:p>
            <a:pPr>
              <a:buNone/>
            </a:pPr>
            <a:endParaRPr lang="cs-CZ" sz="2200" dirty="0" smtClean="0">
              <a:latin typeface="+mj-lt"/>
              <a:cs typeface="Times New Roman"/>
              <a:sym typeface="Wingdings" pitchFamily="2" charset="2"/>
              <a:hlinkClick r:id="rId2" action="ppaction://hlinksldjump"/>
            </a:endParaRPr>
          </a:p>
          <a:p>
            <a:pPr>
              <a:buNone/>
            </a:pPr>
            <a:endParaRPr lang="cs-CZ" sz="2200" dirty="0" smtClean="0">
              <a:latin typeface="+mj-lt"/>
              <a:sym typeface="Wingdings" pitchFamily="2" charset="2"/>
              <a:hlinkClick r:id="rId2" action="ppaction://hlinksldjump"/>
            </a:endParaRPr>
          </a:p>
          <a:p>
            <a:pPr algn="r">
              <a:buNone/>
            </a:pPr>
            <a:r>
              <a:rPr lang="cs-CZ" sz="2200" dirty="0" smtClean="0">
                <a:sym typeface="Wingdings" pitchFamily="2" charset="2"/>
                <a:hlinkClick r:id="rId2" action="ppaction://hlinksldjump"/>
              </a:rPr>
              <a:t>zpět</a:t>
            </a:r>
            <a:r>
              <a:rPr lang="cs-CZ" sz="2200" i="1" dirty="0" smtClean="0">
                <a:sym typeface="Wingdings" pitchFamily="2" charset="2"/>
              </a:rPr>
              <a:t>  </a:t>
            </a:r>
            <a:endParaRPr lang="cs-CZ" sz="2200" i="1" u="wavy" dirty="0" smtClean="0">
              <a:sym typeface="Wingdings" pitchFamily="2" charset="2"/>
            </a:endParaRPr>
          </a:p>
          <a:p>
            <a:pPr>
              <a:buNone/>
            </a:pPr>
            <a:endParaRPr lang="cs-CZ" sz="2200" i="1" u="wavy" dirty="0" smtClean="0">
              <a:sym typeface="Wingdings" pitchFamily="2" charset="2"/>
            </a:endParaRPr>
          </a:p>
          <a:p>
            <a:pPr>
              <a:buNone/>
            </a:pPr>
            <a:endParaRPr lang="cs-CZ" sz="2200" i="1" u="wavy" dirty="0" smtClean="0"/>
          </a:p>
          <a:p>
            <a:pPr>
              <a:buNone/>
            </a:pPr>
            <a:endParaRPr lang="cs-CZ" sz="2200" dirty="0" smtClean="0"/>
          </a:p>
          <a:p>
            <a:pPr>
              <a:buNone/>
            </a:pPr>
            <a:endParaRPr lang="cs-CZ" sz="2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908720"/>
            <a:ext cx="2016224" cy="448049"/>
          </a:xfrm>
          <a:prstGeom prst="rect">
            <a:avLst/>
          </a:prstGeom>
          <a:noFill/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1412776"/>
            <a:ext cx="2484276" cy="432048"/>
          </a:xfrm>
          <a:prstGeom prst="rect">
            <a:avLst/>
          </a:prstGeom>
          <a:noFill/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1916832"/>
            <a:ext cx="2538282" cy="360040"/>
          </a:xfrm>
          <a:prstGeom prst="rect">
            <a:avLst/>
          </a:prstGeom>
          <a:noFill/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2348880"/>
            <a:ext cx="990110" cy="360040"/>
          </a:xfrm>
          <a:prstGeom prst="rect">
            <a:avLst/>
          </a:prstGeom>
          <a:noFill/>
        </p:spPr>
      </p:pic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2708920"/>
            <a:ext cx="792089" cy="344386"/>
          </a:xfrm>
          <a:prstGeom prst="rect">
            <a:avLst/>
          </a:prstGeom>
          <a:noFill/>
        </p:spPr>
      </p:pic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3645024"/>
            <a:ext cx="6408712" cy="446288"/>
          </a:xfrm>
          <a:prstGeom prst="rect">
            <a:avLst/>
          </a:prstGeom>
          <a:noFill/>
        </p:spPr>
      </p:pic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4347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4149080"/>
            <a:ext cx="828093" cy="360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3371</TotalTime>
  <Words>472</Words>
  <Application>Microsoft Office PowerPoint</Application>
  <PresentationFormat>Předvádění na obrazovce (4:3)</PresentationFormat>
  <Paragraphs>129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Snímek 1</vt:lpstr>
      <vt:lpstr>Iracionální rovnice</vt:lpstr>
      <vt:lpstr>Osnova</vt:lpstr>
      <vt:lpstr>Iracionální rovnice</vt:lpstr>
      <vt:lpstr>Znalosti k řešení těchto rovnic</vt:lpstr>
      <vt:lpstr>Snímek 6</vt:lpstr>
      <vt:lpstr>Snímek 7</vt:lpstr>
      <vt:lpstr>Příklady na procvičení</vt:lpstr>
      <vt:lpstr>Snímek 9</vt:lpstr>
      <vt:lpstr>Snímek 10</vt:lpstr>
      <vt:lpstr>Snímek 11</vt:lpstr>
      <vt:lpstr>Snímek 12</vt:lpstr>
      <vt:lpstr>Shrnutí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Kvadratické  rovnice a nerovnice</dc:title>
  <dc:creator>Owner</dc:creator>
  <cp:lastModifiedBy>Owner</cp:lastModifiedBy>
  <cp:revision>162</cp:revision>
  <dcterms:created xsi:type="dcterms:W3CDTF">2013-04-29T06:56:03Z</dcterms:created>
  <dcterms:modified xsi:type="dcterms:W3CDTF">2013-11-24T10:15:37Z</dcterms:modified>
</cp:coreProperties>
</file>