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8" r:id="rId4"/>
    <p:sldId id="264" r:id="rId5"/>
    <p:sldId id="259" r:id="rId6"/>
    <p:sldId id="269" r:id="rId7"/>
    <p:sldId id="258" r:id="rId8"/>
    <p:sldId id="260" r:id="rId9"/>
    <p:sldId id="266" r:id="rId10"/>
    <p:sldId id="267" r:id="rId11"/>
    <p:sldId id="261" r:id="rId12"/>
    <p:sldId id="265" r:id="rId13"/>
    <p:sldId id="262" r:id="rId14"/>
    <p:sldId id="263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EAB83-9DC7-4FC3-B926-482E291295BA}" type="datetimeFigureOut">
              <a:rPr lang="cs-CZ" smtClean="0"/>
              <a:pPr/>
              <a:t>29.4.2013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E7DC2-CBB0-4CE2-855B-C26CEE6D60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47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E7DC2-CBB0-4CE2-855B-C26CEE6D6005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0DD26-D0CF-4D44-9432-0987CFA51A57}" type="datetimeFigureOut">
              <a:rPr lang="cs-CZ"/>
              <a:pPr>
                <a:defRPr/>
              </a:pPr>
              <a:t>29.4.2013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059C7-0F02-4CC4-8F39-DFE5BCB525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09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3643-5872-4DB2-9C83-4CB9DEC76FDC}" type="datetimeFigureOut">
              <a:rPr lang="cs-CZ"/>
              <a:pPr>
                <a:defRPr/>
              </a:pPr>
              <a:t>29.4.2013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423FF-AF4F-473C-AA3A-94C8A9552E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387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AC0FE-98B2-4879-AAE2-C0F85F2CCD11}" type="datetimeFigureOut">
              <a:rPr lang="cs-CZ"/>
              <a:pPr>
                <a:defRPr/>
              </a:pPr>
              <a:t>29.4.2013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29B74-61D7-4A77-81D0-F05A23254F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40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B5CFF-EF5F-4D61-BBE2-285E9E9F1327}" type="datetimeFigureOut">
              <a:rPr lang="cs-CZ"/>
              <a:pPr>
                <a:defRPr/>
              </a:pPr>
              <a:t>29.4.2013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D101-1B50-4669-BBA8-0FB140A804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693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832D9-B457-4F7E-8A45-B4706596B843}" type="datetimeFigureOut">
              <a:rPr lang="cs-CZ"/>
              <a:pPr>
                <a:defRPr/>
              </a:pPr>
              <a:t>29.4.2013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22782-5BF9-473C-A1C7-9C4B53041A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35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4457E-FC08-4E57-AB41-6D0588217791}" type="datetimeFigureOut">
              <a:rPr lang="cs-CZ"/>
              <a:pPr>
                <a:defRPr/>
              </a:pPr>
              <a:t>29.4.2013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A8006-FC6E-4F08-97EA-F89EDB0496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11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0B45D-D88E-4F61-833C-D11E4DDEE85A}" type="datetimeFigureOut">
              <a:rPr lang="cs-CZ"/>
              <a:pPr>
                <a:defRPr/>
              </a:pPr>
              <a:t>29.4.2013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5ECB5-25B8-4CD1-939F-21EB165BC2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895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2E253-ED3B-4662-834F-F3AE7128C02C}" type="datetimeFigureOut">
              <a:rPr lang="cs-CZ"/>
              <a:pPr>
                <a:defRPr/>
              </a:pPr>
              <a:t>29.4.2013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8E962-6013-42BC-97E8-7CF7C85D9E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482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1A45B-0182-4B33-B9D3-EEE4AD33AC5E}" type="datetimeFigureOut">
              <a:rPr lang="cs-CZ"/>
              <a:pPr>
                <a:defRPr/>
              </a:pPr>
              <a:t>29.4.2013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26DBB-17D2-4016-961B-D945B5B237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26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0335C-CB48-4D1B-8334-C273793A479F}" type="datetimeFigureOut">
              <a:rPr lang="cs-CZ"/>
              <a:pPr>
                <a:defRPr/>
              </a:pPr>
              <a:t>29.4.2013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45581-E57F-4D3D-AD4D-4B66579451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45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D13D0-5FAF-4951-8F0A-BE7585655D96}" type="datetimeFigureOut">
              <a:rPr lang="cs-CZ"/>
              <a:pPr>
                <a:defRPr/>
              </a:pPr>
              <a:t>29.4.2013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91332-6B6C-4219-8254-9489DA6D73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40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555CF1-6B2A-4F73-9988-96105EC0BD3A}" type="datetimeFigureOut">
              <a:rPr lang="cs-CZ"/>
              <a:pPr>
                <a:defRPr/>
              </a:pPr>
              <a:t>29.4.2013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AFD84F-BE58-46A5-BB03-580B9A7A7A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so.cz/" TargetMode="External"/><Relationship Id="rId2" Type="http://schemas.openxmlformats.org/officeDocument/2006/relationships/hyperlink" Target="http://www.ibesip.cz/cz/statistiky/statistiky-nehodovosti-v-ceske-republice/prehled-vyvoje-dopravnich-nehod-1993-201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anzitko.cz/nejpouzivanejsi-hesla-par-statisti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268288"/>
            <a:ext cx="4818062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399867" y="1515269"/>
            <a:ext cx="45037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spc="60" dirty="0">
                <a:latin typeface="Times New Roman"/>
                <a:ea typeface="Calibri"/>
                <a:cs typeface="Times New Roman"/>
              </a:rPr>
              <a:t>Projekt OP VK č. CZ.1.07/1.5.00/34.0420</a:t>
            </a:r>
            <a:endParaRPr lang="cs-CZ" sz="1050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014827" y="1885156"/>
            <a:ext cx="531018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spc="60" dirty="0">
                <a:latin typeface="Times New Roman"/>
                <a:ea typeface="Calibri"/>
                <a:cs typeface="Times New Roman"/>
              </a:rPr>
              <a:t>Šablony Mendelova střední škola, Nový Jičín</a:t>
            </a:r>
            <a:endParaRPr lang="cs-CZ" sz="1050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2054" name="Obdélník 6"/>
          <p:cNvSpPr>
            <a:spLocks noChangeArrowheads="1"/>
          </p:cNvSpPr>
          <p:nvPr/>
        </p:nvSpPr>
        <p:spPr bwMode="auto">
          <a:xfrm>
            <a:off x="1344613" y="5805488"/>
            <a:ext cx="6481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cs-CZ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Tento projekt je spolufinancován ESF a státním rozpočtem ČR.  Byl uskutečněn z prostředků projektu OP VK. Materiály jsou určeny pro bezplatné používání pro potřeby výuky a vzdělávání na všech typech škol a školských zařízení. Jakékoliv další využití podléhá Autorskému zákonu. Materiál je publikován pod licencí Creative Commons – Uveďte autora - Neužívejte komerčně - Nezasahujte do díla 3.0 Česko.</a:t>
            </a:r>
            <a:endParaRPr lang="cs-CZ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403648" y="3861048"/>
            <a:ext cx="6840760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>
                <a:latin typeface="Times New Roman"/>
                <a:ea typeface="Times New Roman"/>
                <a:cs typeface="+mn-cs"/>
              </a:rPr>
              <a:t>název materiálu</a:t>
            </a:r>
            <a:r>
              <a:rPr lang="cs-CZ" b="1" dirty="0">
                <a:latin typeface="Times New Roman"/>
                <a:ea typeface="Times New Roman"/>
                <a:cs typeface="+mn-cs"/>
              </a:rPr>
              <a:t>:</a:t>
            </a:r>
            <a:endParaRPr lang="cs-CZ" dirty="0">
              <a:latin typeface="Times New Roman"/>
              <a:ea typeface="Times New Roman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500" dirty="0">
                <a:latin typeface="Times New Roman"/>
                <a:ea typeface="Times New Roman"/>
                <a:cs typeface="+mn-cs"/>
              </a:rPr>
              <a:t> </a:t>
            </a:r>
            <a:endParaRPr lang="cs-CZ" dirty="0">
              <a:latin typeface="Times New Roman"/>
              <a:ea typeface="Times New Roman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1F497D"/>
                </a:solidFill>
                <a:latin typeface="Times New Roman"/>
                <a:ea typeface="Times New Roman"/>
                <a:cs typeface="+mn-cs"/>
              </a:rPr>
              <a:t>Základní pojmy ze statistiky</a:t>
            </a:r>
            <a:endParaRPr lang="cs-CZ" dirty="0">
              <a:latin typeface="Times New Roman"/>
              <a:ea typeface="Times New Roman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/>
              <a:t>VY_42_INOVACE_TY01_0218</a:t>
            </a:r>
            <a:r>
              <a:rPr lang="cs-CZ" dirty="0"/>
              <a:t> </a:t>
            </a:r>
            <a:endParaRPr lang="cs-CZ" dirty="0">
              <a:latin typeface="Times New Roman"/>
              <a:ea typeface="Times New Roman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Times New Roman"/>
                <a:ea typeface="Times New Roman"/>
                <a:cs typeface="+mn-cs"/>
              </a:rPr>
              <a:t>Autor:  </a:t>
            </a:r>
            <a:r>
              <a:rPr lang="cs-CZ" b="1" dirty="0" smtClean="0">
                <a:solidFill>
                  <a:srgbClr val="1F497D"/>
                </a:solidFill>
                <a:latin typeface="Times New Roman"/>
                <a:ea typeface="Times New Roman"/>
                <a:cs typeface="+mn-cs"/>
              </a:rPr>
              <a:t>Marie Vraná</a:t>
            </a:r>
            <a:endParaRPr lang="cs-CZ" dirty="0">
              <a:latin typeface="Times New Roman"/>
              <a:ea typeface="Times New Roman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Times New Roman"/>
                <a:ea typeface="Times New Roman"/>
                <a:cs typeface="+mn-cs"/>
              </a:rPr>
              <a:t>Rok vydání:</a:t>
            </a:r>
            <a:r>
              <a:rPr lang="cs-CZ" b="1" dirty="0">
                <a:solidFill>
                  <a:srgbClr val="1F497D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cs-CZ" b="1" dirty="0" smtClean="0">
                <a:solidFill>
                  <a:srgbClr val="1F497D"/>
                </a:solidFill>
                <a:latin typeface="Times New Roman"/>
                <a:ea typeface="Times New Roman"/>
                <a:cs typeface="+mn-cs"/>
              </a:rPr>
              <a:t>2013</a:t>
            </a:r>
            <a:endParaRPr lang="cs-CZ" dirty="0">
              <a:latin typeface="Times New Roman"/>
              <a:ea typeface="Times New Roman"/>
              <a:cs typeface="+mn-cs"/>
            </a:endParaRPr>
          </a:p>
        </p:txBody>
      </p:sp>
      <p:pic>
        <p:nvPicPr>
          <p:cNvPr id="1026" name="Picture 2" descr="C:\Users\User\Desktop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2" y="2507199"/>
            <a:ext cx="300037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Příkladem statistických znaků podniku může být počet zaměstnanců, odvětví ekonomické činnosti, roční obrat, příjmy či náklady, průměrná mzda atd.</a:t>
            </a:r>
            <a:endParaRPr lang="cs-CZ" dirty="0"/>
          </a:p>
        </p:txBody>
      </p:sp>
      <p:pic>
        <p:nvPicPr>
          <p:cNvPr id="4" name="Obrázek 3" descr="mz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284984"/>
            <a:ext cx="4608512" cy="3260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 descr="1-statistik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005064"/>
            <a:ext cx="6984776" cy="2636912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Znak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kvantitativní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jeho hodnoty jsou vyjádřeny číslem </a:t>
            </a:r>
          </a:p>
          <a:p>
            <a:pPr lvl="1"/>
            <a:r>
              <a:rPr lang="cs-CZ" dirty="0" smtClean="0"/>
              <a:t>výška postavy</a:t>
            </a:r>
          </a:p>
          <a:p>
            <a:pPr lvl="1"/>
            <a:r>
              <a:rPr lang="cs-CZ" dirty="0" smtClean="0"/>
              <a:t>měsíční příjem</a:t>
            </a:r>
          </a:p>
          <a:p>
            <a:pPr lvl="1"/>
            <a:r>
              <a:rPr lang="cs-CZ" dirty="0" smtClean="0"/>
              <a:t>věk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kvalitativní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jeho hodnoty nejsou vyjádřeny číslem, ale slovně </a:t>
            </a:r>
          </a:p>
          <a:p>
            <a:pPr lvl="1"/>
            <a:r>
              <a:rPr lang="cs-CZ" dirty="0" smtClean="0"/>
              <a:t>povolání</a:t>
            </a:r>
          </a:p>
          <a:p>
            <a:pPr lvl="1"/>
            <a:r>
              <a:rPr lang="cs-CZ" dirty="0" smtClean="0"/>
              <a:t>barva očí</a:t>
            </a:r>
          </a:p>
          <a:p>
            <a:pPr lvl="1"/>
            <a:r>
              <a:rPr lang="cs-CZ" dirty="0" smtClean="0"/>
              <a:t>nemoc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Znak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alternativní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nejjednodušší kvalitativní znak</a:t>
            </a:r>
          </a:p>
          <a:p>
            <a:r>
              <a:rPr lang="cs-CZ" dirty="0" smtClean="0"/>
              <a:t>nabývá pouze dvou hodnot</a:t>
            </a:r>
          </a:p>
          <a:p>
            <a:r>
              <a:rPr lang="cs-CZ" dirty="0" smtClean="0"/>
              <a:t>jev a jeho opak:</a:t>
            </a:r>
          </a:p>
          <a:p>
            <a:pPr lvl="1">
              <a:buNone/>
            </a:pPr>
            <a:r>
              <a:rPr lang="cs-CZ" dirty="0" smtClean="0"/>
              <a:t>žena – muž</a:t>
            </a:r>
          </a:p>
          <a:p>
            <a:pPr lvl="1">
              <a:buNone/>
            </a:pPr>
            <a:r>
              <a:rPr lang="cs-CZ" dirty="0" smtClean="0"/>
              <a:t>ano – ne</a:t>
            </a:r>
          </a:p>
          <a:p>
            <a:pPr lvl="1">
              <a:buNone/>
            </a:pPr>
            <a:r>
              <a:rPr lang="cs-CZ" dirty="0" smtClean="0"/>
              <a:t>prospěl – neprospěl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Úlohy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cs-CZ" dirty="0" smtClean="0"/>
              <a:t>1. V dokumentu Dopravní nehody vyhledejte:</a:t>
            </a:r>
          </a:p>
          <a:p>
            <a:pPr lvl="1"/>
            <a:r>
              <a:rPr lang="cs-CZ" dirty="0" smtClean="0"/>
              <a:t>rozdělení dopravních nehod podle příčiny</a:t>
            </a:r>
          </a:p>
          <a:p>
            <a:pPr lvl="1"/>
            <a:r>
              <a:rPr lang="cs-CZ" dirty="0" smtClean="0"/>
              <a:t>rozdělení dopravních nehod podle druhu</a:t>
            </a:r>
          </a:p>
          <a:p>
            <a:pPr lvl="1"/>
            <a:r>
              <a:rPr lang="cs-CZ" dirty="0" smtClean="0"/>
              <a:t>rozdělení dopravních nehod podle zavinění</a:t>
            </a:r>
          </a:p>
          <a:p>
            <a:pPr lvl="1"/>
            <a:r>
              <a:rPr lang="cs-CZ" dirty="0" smtClean="0"/>
              <a:t>počty zraněných a usmrcených osob</a:t>
            </a:r>
          </a:p>
          <a:p>
            <a:pPr lvl="0">
              <a:buNone/>
            </a:pPr>
            <a:r>
              <a:rPr lang="cs-CZ" dirty="0" smtClean="0"/>
              <a:t>2. Zpracujte uvedený text do přehledných tabulek</a:t>
            </a:r>
          </a:p>
          <a:p>
            <a:pPr lvl="0">
              <a:buNone/>
            </a:pPr>
            <a:r>
              <a:rPr lang="cs-CZ" dirty="0" smtClean="0"/>
              <a:t>3. Rozhodněte, zda jsou sledované znaky kvalitativní nebo kvantitativní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1800" dirty="0" smtClean="0"/>
              <a:t>CALDA, Emil, DUPAČ, Václav. </a:t>
            </a:r>
            <a:r>
              <a:rPr lang="cs-CZ" sz="1800" i="1" dirty="0" smtClean="0"/>
              <a:t>Matematika pro gymnázia. Kombinatorika, pravděpodobnost, statistika.</a:t>
            </a:r>
            <a:r>
              <a:rPr lang="cs-CZ" sz="1800" dirty="0" smtClean="0"/>
              <a:t> Praha: </a:t>
            </a:r>
            <a:r>
              <a:rPr lang="cs-CZ" sz="1800" dirty="0" err="1" smtClean="0"/>
              <a:t>Prometheus</a:t>
            </a:r>
            <a:r>
              <a:rPr lang="cs-CZ" sz="1800" dirty="0" smtClean="0"/>
              <a:t>, 2006. ISBN 80-7196-147-7</a:t>
            </a:r>
          </a:p>
          <a:p>
            <a:pPr>
              <a:buNone/>
            </a:pPr>
            <a:endParaRPr lang="cs-CZ" sz="1800" dirty="0" smtClean="0"/>
          </a:p>
          <a:p>
            <a:pPr lvl="0">
              <a:buNone/>
            </a:pPr>
            <a:r>
              <a:rPr lang="cs-CZ" sz="1800" dirty="0" err="1" smtClean="0"/>
              <a:t>Besip</a:t>
            </a:r>
            <a:r>
              <a:rPr lang="cs-CZ" sz="1800" dirty="0" smtClean="0"/>
              <a:t>. Statistiky. [cit. 2013-04-22]. Dostupné z: </a:t>
            </a:r>
            <a:r>
              <a:rPr lang="cs-CZ" sz="1800" dirty="0" smtClean="0">
                <a:hlinkClick r:id="rId2"/>
              </a:rPr>
              <a:t>http://www.</a:t>
            </a:r>
            <a:r>
              <a:rPr lang="cs-CZ" sz="1800" dirty="0" err="1" smtClean="0">
                <a:hlinkClick r:id="rId2"/>
              </a:rPr>
              <a:t>ibesip.cz</a:t>
            </a:r>
            <a:r>
              <a:rPr lang="cs-CZ" sz="1800" dirty="0" smtClean="0">
                <a:hlinkClick r:id="rId2"/>
              </a:rPr>
              <a:t>/</a:t>
            </a:r>
            <a:r>
              <a:rPr lang="cs-CZ" sz="1800" dirty="0" err="1" smtClean="0">
                <a:hlinkClick r:id="rId2"/>
              </a:rPr>
              <a:t>cz</a:t>
            </a:r>
            <a:r>
              <a:rPr lang="cs-CZ" sz="1800" dirty="0" smtClean="0">
                <a:hlinkClick r:id="rId2"/>
              </a:rPr>
              <a:t>/statistiky/statistiky-nehodovosti-v-</a:t>
            </a:r>
            <a:r>
              <a:rPr lang="cs-CZ" sz="1800" dirty="0" err="1" smtClean="0">
                <a:hlinkClick r:id="rId2"/>
              </a:rPr>
              <a:t>ceske</a:t>
            </a:r>
            <a:r>
              <a:rPr lang="cs-CZ" sz="1800" dirty="0" smtClean="0">
                <a:hlinkClick r:id="rId2"/>
              </a:rPr>
              <a:t>-republice/</a:t>
            </a:r>
            <a:r>
              <a:rPr lang="cs-CZ" sz="1800" dirty="0" err="1" smtClean="0">
                <a:hlinkClick r:id="rId2"/>
              </a:rPr>
              <a:t>prehled</a:t>
            </a:r>
            <a:r>
              <a:rPr lang="cs-CZ" sz="1800" dirty="0" smtClean="0">
                <a:hlinkClick r:id="rId2"/>
              </a:rPr>
              <a:t>-</a:t>
            </a:r>
            <a:r>
              <a:rPr lang="cs-CZ" sz="1800" dirty="0" err="1" smtClean="0">
                <a:hlinkClick r:id="rId2"/>
              </a:rPr>
              <a:t>vyvoje</a:t>
            </a:r>
            <a:r>
              <a:rPr lang="cs-CZ" sz="1800" dirty="0" smtClean="0">
                <a:hlinkClick r:id="rId2"/>
              </a:rPr>
              <a:t>-</a:t>
            </a:r>
            <a:r>
              <a:rPr lang="cs-CZ" sz="1800" dirty="0" err="1" smtClean="0">
                <a:hlinkClick r:id="rId2"/>
              </a:rPr>
              <a:t>dopravnich</a:t>
            </a:r>
            <a:r>
              <a:rPr lang="cs-CZ" sz="1800" dirty="0" smtClean="0">
                <a:hlinkClick r:id="rId2"/>
              </a:rPr>
              <a:t>-nehod-1993-2011</a:t>
            </a:r>
            <a:endParaRPr lang="cs-CZ" sz="1800" dirty="0" smtClean="0"/>
          </a:p>
          <a:p>
            <a:pPr lvl="0">
              <a:buNone/>
            </a:pPr>
            <a:endParaRPr lang="cs-CZ" sz="1800" dirty="0" smtClean="0"/>
          </a:p>
          <a:p>
            <a:pPr lvl="0">
              <a:buNone/>
            </a:pPr>
            <a:r>
              <a:rPr lang="cs-CZ" sz="1800" dirty="0" smtClean="0"/>
              <a:t>Český statistický úřad [online]. [cit. 2013-04-23].Dostupné z: </a:t>
            </a:r>
          </a:p>
          <a:p>
            <a:pPr lvl="0">
              <a:buNone/>
            </a:pPr>
            <a:r>
              <a:rPr lang="cs-CZ" sz="1800" dirty="0" smtClean="0"/>
              <a:t>	</a:t>
            </a:r>
            <a:r>
              <a:rPr lang="cs-CZ" sz="1800" dirty="0" smtClean="0">
                <a:hlinkClick r:id="rId3"/>
              </a:rPr>
              <a:t>http://www.</a:t>
            </a:r>
            <a:r>
              <a:rPr lang="cs-CZ" sz="1800" dirty="0" err="1" smtClean="0">
                <a:hlinkClick r:id="rId3"/>
              </a:rPr>
              <a:t>czso.cz</a:t>
            </a:r>
            <a:r>
              <a:rPr lang="cs-CZ" sz="1800" dirty="0" smtClean="0">
                <a:hlinkClick r:id="rId3"/>
              </a:rPr>
              <a:t>/</a:t>
            </a:r>
            <a:endParaRPr lang="cs-CZ" sz="1800" dirty="0" smtClean="0"/>
          </a:p>
          <a:p>
            <a:pPr lvl="0">
              <a:buNone/>
            </a:pPr>
            <a:endParaRPr lang="cs-CZ" sz="1800" dirty="0" smtClean="0"/>
          </a:p>
          <a:p>
            <a:pPr lvl="0">
              <a:buNone/>
            </a:pPr>
            <a:r>
              <a:rPr lang="cs-CZ" sz="1800" dirty="0" err="1" smtClean="0"/>
              <a:t>Sievert</a:t>
            </a:r>
            <a:r>
              <a:rPr lang="cs-CZ" sz="1800" dirty="0" smtClean="0"/>
              <a:t>. </a:t>
            </a:r>
            <a:r>
              <a:rPr lang="cs-CZ" sz="1800" dirty="0" err="1" smtClean="0"/>
              <a:t>Cloud</a:t>
            </a:r>
            <a:r>
              <a:rPr lang="cs-CZ" sz="1800" dirty="0" smtClean="0"/>
              <a:t> </a:t>
            </a:r>
            <a:r>
              <a:rPr lang="cs-CZ" sz="1800" dirty="0" err="1" smtClean="0"/>
              <a:t>computing</a:t>
            </a:r>
            <a:r>
              <a:rPr lang="cs-CZ" sz="1800" dirty="0" smtClean="0"/>
              <a:t> </a:t>
            </a:r>
            <a:r>
              <a:rPr lang="cs-CZ" sz="1800" dirty="0" err="1" smtClean="0"/>
              <a:t>services</a:t>
            </a:r>
            <a:r>
              <a:rPr lang="cs-CZ" sz="1800" dirty="0" smtClean="0"/>
              <a:t>. [online]. [cit. 2013-04-23]. Dostupné z:</a:t>
            </a:r>
          </a:p>
          <a:p>
            <a:pPr lvl="0">
              <a:buNone/>
            </a:pPr>
            <a:r>
              <a:rPr lang="cs-CZ" sz="1800" dirty="0" smtClean="0"/>
              <a:t>	</a:t>
            </a:r>
            <a:r>
              <a:rPr lang="cs-CZ" sz="1800" dirty="0" smtClean="0">
                <a:hlinkClick r:id="rId4"/>
              </a:rPr>
              <a:t>http://www.</a:t>
            </a:r>
            <a:r>
              <a:rPr lang="cs-CZ" sz="1800" dirty="0" err="1" smtClean="0">
                <a:hlinkClick r:id="rId4"/>
              </a:rPr>
              <a:t>janzitko.cz</a:t>
            </a:r>
            <a:r>
              <a:rPr lang="cs-CZ" sz="1800" dirty="0" smtClean="0">
                <a:hlinkClick r:id="rId4"/>
              </a:rPr>
              <a:t>/</a:t>
            </a:r>
            <a:r>
              <a:rPr lang="cs-CZ" sz="1800" dirty="0" err="1" smtClean="0">
                <a:hlinkClick r:id="rId4"/>
              </a:rPr>
              <a:t>nejpouzivanejsi</a:t>
            </a:r>
            <a:r>
              <a:rPr lang="cs-CZ" sz="1800" dirty="0" smtClean="0">
                <a:hlinkClick r:id="rId4"/>
              </a:rPr>
              <a:t>-hesla-par-statistik/</a:t>
            </a:r>
            <a:r>
              <a:rPr lang="cs-CZ" sz="1800" dirty="0" smtClean="0"/>
              <a:t>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statisti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4920" y="2492896"/>
            <a:ext cx="4149080" cy="414908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statistika (a není to nuda!!!)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Statistika</a:t>
            </a:r>
          </a:p>
          <a:p>
            <a:r>
              <a:rPr lang="cs-CZ" dirty="0" smtClean="0"/>
              <a:t>zkoumá společenské, přírodní i technické jevy na dostatečně rozsáhlých souborech případů a </a:t>
            </a:r>
          </a:p>
          <a:p>
            <a:r>
              <a:rPr lang="cs-CZ" dirty="0" smtClean="0"/>
              <a:t>hledá ty vlastnosti a jevy, které se projevují teprve v souboru případů, nikoliv na jednotlivých případech.</a:t>
            </a:r>
          </a:p>
          <a:p>
            <a:endParaRPr lang="cs-CZ" dirty="0"/>
          </a:p>
        </p:txBody>
      </p:sp>
      <p:pic>
        <p:nvPicPr>
          <p:cNvPr id="5" name="Obrázek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5085184"/>
            <a:ext cx="2387302" cy="634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9600" dirty="0" smtClean="0"/>
              <a:t>?</a:t>
            </a:r>
            <a:endParaRPr lang="cs-CZ" sz="9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Kde se můžeme setkat se statistikou?</a:t>
            </a:r>
          </a:p>
          <a:p>
            <a:r>
              <a:rPr lang="cs-CZ" dirty="0" smtClean="0"/>
              <a:t>Uveďte příklady využití statistiky.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3221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Statistický soubor a jednotka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Statistický soubor</a:t>
            </a:r>
          </a:p>
          <a:p>
            <a:pPr>
              <a:buNone/>
            </a:pPr>
            <a:r>
              <a:rPr lang="cs-CZ" dirty="0" smtClean="0"/>
              <a:t>		soubor osob, věcí, událostí, časových 	období,….</a:t>
            </a:r>
          </a:p>
          <a:p>
            <a:pPr>
              <a:buNone/>
            </a:pPr>
            <a:r>
              <a:rPr lang="cs-CZ" dirty="0" smtClean="0"/>
              <a:t>Statistické jednotky</a:t>
            </a:r>
          </a:p>
          <a:p>
            <a:pPr>
              <a:buNone/>
            </a:pPr>
            <a:r>
              <a:rPr lang="cs-CZ" dirty="0" smtClean="0"/>
              <a:t>		jednotlivé prvky statistického souboru</a:t>
            </a:r>
          </a:p>
          <a:p>
            <a:pPr>
              <a:buNone/>
            </a:pPr>
            <a:r>
              <a:rPr lang="cs-CZ" dirty="0" smtClean="0"/>
              <a:t> </a:t>
            </a:r>
          </a:p>
          <a:p>
            <a:endParaRPr lang="cs-CZ" dirty="0"/>
          </a:p>
        </p:txBody>
      </p:sp>
      <p:pic>
        <p:nvPicPr>
          <p:cNvPr id="9" name="Obrázek 8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8293" y="4413299"/>
            <a:ext cx="5112568" cy="2444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9600" dirty="0" smtClean="0"/>
              <a:t>?</a:t>
            </a:r>
            <a:endParaRPr lang="cs-CZ" sz="9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Najděte příklady statistických souborů, se kterými se můžete setkat.</a:t>
            </a:r>
          </a:p>
          <a:p>
            <a:r>
              <a:rPr lang="cs-CZ" dirty="0" smtClean="0"/>
              <a:t>Je možné ve vaší třídě provést nějaké statistické šetření?</a:t>
            </a:r>
          </a:p>
          <a:p>
            <a:r>
              <a:rPr lang="cs-CZ" dirty="0" smtClean="0"/>
              <a:t>Co by bylo možné zkoumat?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5182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Statistický soubor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Statistický soubor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cs-CZ" dirty="0" smtClean="0"/>
              <a:t>výkaz lékaře o výskytu chřipky v jeho obvodu</a:t>
            </a:r>
          </a:p>
          <a:p>
            <a:pPr lvl="0">
              <a:buNone/>
            </a:pPr>
            <a:endParaRPr lang="cs-CZ" dirty="0" smtClean="0"/>
          </a:p>
          <a:p>
            <a:r>
              <a:rPr lang="cs-CZ" dirty="0" smtClean="0"/>
              <a:t>přehled o nehodách v daném roce 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výkaz mezd v daném podniku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Statistická jednotka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jeden pacient s chřipkou u lékaře 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jedna dopravní nehoda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měsíční mzda jednoho zaměstnance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Znak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vlastnost, jev, událost, kterou sledujeme</a:t>
            </a:r>
          </a:p>
          <a:p>
            <a:r>
              <a:rPr lang="cs-CZ" dirty="0" smtClean="0"/>
              <a:t>každý znak může nabývat dvou nebo více hodnot</a:t>
            </a:r>
          </a:p>
          <a:p>
            <a:r>
              <a:rPr lang="cs-CZ" dirty="0" smtClean="0"/>
              <a:t>hodnoty musí být stanoveny tak, aby byly neslučitelné a jedna musela vždy nastat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P900449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780928"/>
            <a:ext cx="5436096" cy="407707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Při sčítání sledujeme osoby (statistické jednotky). Jejich charakteristikami, čili statistickými znaky, jsou například: věk, národnost, pohlaví, výška, druh zaměstnání atd.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121</TotalTime>
  <Words>368</Words>
  <Application>Microsoft Office PowerPoint</Application>
  <PresentationFormat>Předvádění na obrazovce (4:3)</PresentationFormat>
  <Paragraphs>87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Prezentace aplikace PowerPoint</vt:lpstr>
      <vt:lpstr>Co je statistika (a není to nuda!!!)</vt:lpstr>
      <vt:lpstr>?</vt:lpstr>
      <vt:lpstr>Prezentace aplikace PowerPoint</vt:lpstr>
      <vt:lpstr>Statistický soubor a jednotka</vt:lpstr>
      <vt:lpstr>?</vt:lpstr>
      <vt:lpstr>Statistický soubor</vt:lpstr>
      <vt:lpstr>Znak</vt:lpstr>
      <vt:lpstr>Příklady</vt:lpstr>
      <vt:lpstr>Příklady</vt:lpstr>
      <vt:lpstr>Znak</vt:lpstr>
      <vt:lpstr>Znak</vt:lpstr>
      <vt:lpstr>Úlohy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Marie Vraná</cp:lastModifiedBy>
  <cp:revision>19</cp:revision>
  <dcterms:created xsi:type="dcterms:W3CDTF">2012-08-13T07:08:30Z</dcterms:created>
  <dcterms:modified xsi:type="dcterms:W3CDTF">2013-04-29T11:44:18Z</dcterms:modified>
</cp:coreProperties>
</file>