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9" r:id="rId8"/>
    <p:sldId id="270" r:id="rId9"/>
    <p:sldId id="261" r:id="rId10"/>
    <p:sldId id="279" r:id="rId11"/>
    <p:sldId id="268" r:id="rId12"/>
    <p:sldId id="262" r:id="rId13"/>
    <p:sldId id="266" r:id="rId14"/>
    <p:sldId id="263" r:id="rId15"/>
    <p:sldId id="264" r:id="rId16"/>
    <p:sldId id="267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7" r:id="rId2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0DD26-D0CF-4D44-9432-0987CFA51A57}" type="datetimeFigureOut">
              <a:rPr lang="cs-CZ"/>
              <a:pPr>
                <a:defRPr/>
              </a:pPr>
              <a:t>9.5.2013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059C7-0F02-4CC4-8F39-DFE5BCB525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09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C3643-5872-4DB2-9C83-4CB9DEC76FDC}" type="datetimeFigureOut">
              <a:rPr lang="cs-CZ"/>
              <a:pPr>
                <a:defRPr/>
              </a:pPr>
              <a:t>9.5.2013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423FF-AF4F-473C-AA3A-94C8A9552E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870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AC0FE-98B2-4879-AAE2-C0F85F2CCD11}" type="datetimeFigureOut">
              <a:rPr lang="cs-CZ"/>
              <a:pPr>
                <a:defRPr/>
              </a:pPr>
              <a:t>9.5.2013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29B74-61D7-4A77-81D0-F05A23254F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2408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B5CFF-EF5F-4D61-BBE2-285E9E9F1327}" type="datetimeFigureOut">
              <a:rPr lang="cs-CZ"/>
              <a:pPr>
                <a:defRPr/>
              </a:pPr>
              <a:t>9.5.2013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DD101-1B50-4669-BBA8-0FB140A804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69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832D9-B457-4F7E-8A45-B4706596B843}" type="datetimeFigureOut">
              <a:rPr lang="cs-CZ"/>
              <a:pPr>
                <a:defRPr/>
              </a:pPr>
              <a:t>9.5.2013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22782-5BF9-473C-A1C7-9C4B53041A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5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4457E-FC08-4E57-AB41-6D0588217791}" type="datetimeFigureOut">
              <a:rPr lang="cs-CZ"/>
              <a:pPr>
                <a:defRPr/>
              </a:pPr>
              <a:t>9.5.2013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A8006-FC6E-4F08-97EA-F89EDB0496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11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0B45D-D88E-4F61-833C-D11E4DDEE85A}" type="datetimeFigureOut">
              <a:rPr lang="cs-CZ"/>
              <a:pPr>
                <a:defRPr/>
              </a:pPr>
              <a:t>9.5.2013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5ECB5-25B8-4CD1-939F-21EB165BC2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895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2E253-ED3B-4662-834F-F3AE7128C02C}" type="datetimeFigureOut">
              <a:rPr lang="cs-CZ"/>
              <a:pPr>
                <a:defRPr/>
              </a:pPr>
              <a:t>9.5.2013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8E962-6013-42BC-97E8-7CF7C85D9E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827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1A45B-0182-4B33-B9D3-EEE4AD33AC5E}" type="datetimeFigureOut">
              <a:rPr lang="cs-CZ"/>
              <a:pPr>
                <a:defRPr/>
              </a:pPr>
              <a:t>9.5.2013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26DBB-17D2-4016-961B-D945B5B237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264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0335C-CB48-4D1B-8334-C273793A479F}" type="datetimeFigureOut">
              <a:rPr lang="cs-CZ"/>
              <a:pPr>
                <a:defRPr/>
              </a:pPr>
              <a:t>9.5.2013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45581-E57F-4D3D-AD4D-4B66579451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454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D13D0-5FAF-4951-8F0A-BE7585655D96}" type="datetimeFigureOut">
              <a:rPr lang="cs-CZ"/>
              <a:pPr>
                <a:defRPr/>
              </a:pPr>
              <a:t>9.5.2013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91332-6B6C-4219-8254-9489DA6D73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2402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555CF1-6B2A-4F73-9988-96105EC0BD3A}" type="datetimeFigureOut">
              <a:rPr lang="cs-CZ"/>
              <a:pPr>
                <a:defRPr/>
              </a:pPr>
              <a:t>9.5.2013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AFD84F-BE58-46A5-BB03-580B9A7A7A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9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hyperlink" Target="pr&#367;m&#283;r%20p&#345;&#237;klady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zso.cz/csu/redakce.nsf/i/inflace_spotrebitelske_ceny" TargetMode="External"/><Relationship Id="rId2" Type="http://schemas.openxmlformats.org/officeDocument/2006/relationships/hyperlink" Target="http://cs.wikipedia.org/wiki/Pr&#367;m&#283;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463" y="268288"/>
            <a:ext cx="4818062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399867" y="1515269"/>
            <a:ext cx="4503738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spc="60" dirty="0">
                <a:latin typeface="Times New Roman"/>
                <a:ea typeface="Calibri"/>
                <a:cs typeface="Times New Roman"/>
              </a:rPr>
              <a:t>Projekt OP VK č. CZ.1.07/1.5.00/34.0420</a:t>
            </a:r>
            <a:endParaRPr lang="cs-CZ" sz="105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014827" y="1885156"/>
            <a:ext cx="5310188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spc="60" dirty="0">
                <a:latin typeface="Times New Roman"/>
                <a:ea typeface="Calibri"/>
                <a:cs typeface="Times New Roman"/>
              </a:rPr>
              <a:t>Šablony Mendelova střední škola, Nový Jičín</a:t>
            </a:r>
            <a:endParaRPr lang="cs-CZ" sz="1050" dirty="0">
              <a:latin typeface="+mn-lt"/>
              <a:ea typeface="Calibri"/>
              <a:cs typeface="Times New Roman"/>
            </a:endParaRPr>
          </a:p>
        </p:txBody>
      </p:sp>
      <p:sp>
        <p:nvSpPr>
          <p:cNvPr id="2054" name="Obdélník 6"/>
          <p:cNvSpPr>
            <a:spLocks noChangeArrowheads="1"/>
          </p:cNvSpPr>
          <p:nvPr/>
        </p:nvSpPr>
        <p:spPr bwMode="auto">
          <a:xfrm>
            <a:off x="1344613" y="5805488"/>
            <a:ext cx="64817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cs-CZ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Tento projekt je spolufinancován ESF a státním rozpočtem ČR.  Byl uskutečněn z prostředků projektu OP VK. Materiály jsou určeny pro bezplatné používání pro potřeby výuky a vzdělávání na všech typech škol a školských zařízení. Jakékoliv další využití podléhá Autorskému zákonu. Materiál je publikován pod licencí Creative Commons – Uveďte autora - Neužívejte komerčně - Nezasahujte do díla 3.0 Česko.</a:t>
            </a:r>
            <a:endParaRPr lang="cs-CZ"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55576" y="3861048"/>
            <a:ext cx="7488832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cap="all" dirty="0">
                <a:latin typeface="Times New Roman"/>
                <a:ea typeface="Times New Roman"/>
                <a:cs typeface="+mn-cs"/>
              </a:rPr>
              <a:t>název materiálu</a:t>
            </a:r>
            <a:r>
              <a:rPr lang="cs-CZ" b="1" dirty="0">
                <a:latin typeface="Times New Roman"/>
                <a:ea typeface="Times New Roman"/>
                <a:cs typeface="+mn-cs"/>
              </a:rPr>
              <a:t>: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00" dirty="0">
                <a:latin typeface="Times New Roman"/>
                <a:ea typeface="Times New Roman"/>
                <a:cs typeface="+mn-cs"/>
              </a:rPr>
              <a:t> 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Statistika </a:t>
            </a:r>
            <a:r>
              <a:rPr lang="cs-CZ" sz="3200" b="1" dirty="0" smtClean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- charakteristiky </a:t>
            </a:r>
            <a:r>
              <a:rPr lang="cs-CZ" sz="3200" b="1" dirty="0" smtClean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polohy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Times New Roman"/>
                <a:ea typeface="Times New Roman"/>
                <a:cs typeface="+mn-cs"/>
              </a:rPr>
              <a:t>Autor:  </a:t>
            </a:r>
            <a:r>
              <a:rPr lang="cs-CZ" b="1" dirty="0" smtClean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Marie Vraná</a:t>
            </a:r>
            <a:r>
              <a:rPr lang="cs-CZ" b="1" dirty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 </a:t>
            </a:r>
            <a:endParaRPr lang="cs-CZ" dirty="0">
              <a:latin typeface="Times New Roman"/>
              <a:ea typeface="Times New Roman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Times New Roman"/>
                <a:ea typeface="Times New Roman"/>
                <a:cs typeface="+mn-cs"/>
              </a:rPr>
              <a:t>Rok vydání:</a:t>
            </a:r>
            <a:r>
              <a:rPr lang="cs-CZ" b="1" dirty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 </a:t>
            </a:r>
            <a:r>
              <a:rPr lang="cs-CZ" b="1" dirty="0" smtClean="0">
                <a:solidFill>
                  <a:srgbClr val="1F497D"/>
                </a:solidFill>
                <a:latin typeface="Times New Roman"/>
                <a:ea typeface="Times New Roman"/>
                <a:cs typeface="+mn-cs"/>
              </a:rPr>
              <a:t>2013</a:t>
            </a:r>
            <a:endParaRPr lang="cs-CZ" dirty="0">
              <a:latin typeface="Times New Roman"/>
              <a:ea typeface="Times New Roman"/>
              <a:cs typeface="+mn-cs"/>
            </a:endParaRPr>
          </a:p>
        </p:txBody>
      </p:sp>
      <p:pic>
        <p:nvPicPr>
          <p:cNvPr id="1026" name="Picture 2" descr="C:\Users\User\Desktop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2" y="2507199"/>
            <a:ext cx="300037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Aritmetický průměr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Jaká je průměrná hodnota ročního příjmu?</a:t>
            </a:r>
          </a:p>
          <a:p>
            <a:r>
              <a:rPr lang="cs-CZ" dirty="0" smtClean="0"/>
              <a:t>Kolik zaměstnanců má nadprůměrnou mzdu?</a:t>
            </a:r>
          </a:p>
          <a:p>
            <a:r>
              <a:rPr lang="cs-CZ" dirty="0" smtClean="0"/>
              <a:t>Kolik zaměstnanců nedosáhne na průměrnou mzdu?</a:t>
            </a:r>
          </a:p>
          <a:p>
            <a:r>
              <a:rPr lang="cs-CZ" dirty="0" smtClean="0"/>
              <a:t>Lze aritmetický průměr nahradit jinou hodnotou?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Jiný průměr – ale jaký a kdy?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Aritmetický průměr používáme, když hodnoty znaku jsou náhodné</a:t>
            </a:r>
          </a:p>
          <a:p>
            <a:r>
              <a:rPr lang="cs-CZ" dirty="0" smtClean="0"/>
              <a:t> aritmetický průměr nemá smysl:</a:t>
            </a:r>
          </a:p>
          <a:p>
            <a:pPr lvl="1"/>
            <a:r>
              <a:rPr lang="cs-CZ" dirty="0" smtClean="0"/>
              <a:t>několik hodnot se výrazně odlišuje od většiny</a:t>
            </a:r>
          </a:p>
          <a:p>
            <a:pPr lvl="1"/>
            <a:r>
              <a:rPr lang="cs-CZ" dirty="0" smtClean="0"/>
              <a:t>hodnotami jsou již nějaká poměrná čísla</a:t>
            </a:r>
          </a:p>
          <a:p>
            <a:pPr lvl="1"/>
            <a:r>
              <a:rPr lang="cs-CZ" dirty="0" smtClean="0"/>
              <a:t>hodnoty vykazují systematické odchylky</a:t>
            </a:r>
          </a:p>
          <a:p>
            <a:pPr lvl="1"/>
            <a:r>
              <a:rPr lang="cs-CZ" dirty="0" smtClean="0"/>
              <a:t>průměrné přírůstky nebo poklesy</a:t>
            </a:r>
          </a:p>
          <a:p>
            <a:pPr lvl="1"/>
            <a:r>
              <a:rPr lang="cs-CZ" dirty="0" smtClean="0"/>
              <a:t>národohospodářské časové řady</a:t>
            </a:r>
          </a:p>
          <a:p>
            <a:pPr lvl="1"/>
            <a:endParaRPr lang="cs-CZ" dirty="0" smtClean="0"/>
          </a:p>
          <a:p>
            <a:pPr lvl="2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Medián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None/>
                </a:pPr>
                <a:r>
                  <a:rPr lang="cs-CZ" dirty="0" smtClean="0"/>
                  <a:t>Medián je prostřední hodnota znaku, jsou-li všechny hodnoty uspořádány podle velikosti</a:t>
                </a:r>
                <a:endParaRPr lang="cs-CZ" i="1" dirty="0" smtClean="0">
                  <a:latin typeface="Cambria Math"/>
                </a:endParaRPr>
              </a:p>
              <a:p>
                <a:pPr>
                  <a:buNone/>
                </a:pPr>
                <a14:m>
                  <m:oMath xmlns:m="http://schemas.openxmlformats.org/officeDocument/2006/math">
                    <m:r>
                      <a:rPr lang="cs-CZ" i="1" smtClean="0">
                        <a:latin typeface="Cambria Math"/>
                      </a:rPr>
                      <m:t>𝑀𝑒𝑑</m:t>
                    </m:r>
                    <m:d>
                      <m:dPr>
                        <m:ctrlPr>
                          <a:rPr lang="cs-CZ" i="1">
                            <a:latin typeface="Cambria Math"/>
                          </a:rPr>
                        </m:ctrlPr>
                      </m:d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cs-CZ" i="1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cs-CZ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f>
                          <m:fPr>
                            <m:ctrlPr>
                              <a:rPr lang="cs-CZ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i="1">
                                <a:latin typeface="Cambria Math"/>
                              </a:rPr>
                              <m:t>𝑛</m:t>
                            </m:r>
                            <m:r>
                              <a:rPr lang="cs-CZ" i="1">
                                <a:latin typeface="Cambria Math"/>
                              </a:rPr>
                              <m:t>+1</m:t>
                            </m:r>
                          </m:num>
                          <m:den>
                            <m:r>
                              <a:rPr lang="cs-CZ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b>
                    </m:sSub>
                  </m:oMath>
                </a14:m>
                <a:r>
                  <a:rPr lang="cs-CZ" dirty="0" smtClean="0"/>
                  <a:t>		pro </a:t>
                </a:r>
                <a:r>
                  <a:rPr lang="cs-CZ" dirty="0"/>
                  <a:t>lichý počet hodnot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𝑀𝑒𝑑</m:t>
                      </m:r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cs-CZ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cs-CZ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cs-CZ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𝑛</m:t>
                                  </m:r>
                                </m:num>
                                <m:den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  <m:r>
                            <a:rPr lang="cs-CZ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cs-CZ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d>
                                <m:dPr>
                                  <m:ctrlPr>
                                    <a:rPr lang="cs-CZ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cs-CZ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cs-CZ" b="0" i="1" smtClean="0">
                                          <a:latin typeface="Cambria Math"/>
                                        </a:rPr>
                                        <m:t>𝑛</m:t>
                                      </m:r>
                                    </m:num>
                                    <m:den>
                                      <m:r>
                                        <a:rPr lang="cs-CZ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den>
                                  </m:f>
                                  <m:r>
                                    <a:rPr lang="cs-CZ" b="0" i="1" smtClean="0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sub>
                          </m:sSub>
                        </m:e>
                      </m:d>
                    </m:oMath>
                  </m:oMathPara>
                </a14:m>
                <a:endParaRPr lang="cs-CZ" dirty="0" smtClean="0"/>
              </a:p>
              <a:p>
                <a:pPr>
                  <a:buNone/>
                </a:pPr>
                <a:r>
                  <a:rPr lang="cs-CZ" dirty="0" smtClean="0"/>
                  <a:t>					pro sudý počet hodnot</a:t>
                </a:r>
              </a:p>
              <a:p>
                <a:pPr>
                  <a:buNone/>
                </a:pPr>
                <a:r>
                  <a:rPr lang="cs-CZ" dirty="0" smtClean="0"/>
                  <a:t>Určete medián předchozího souboru.</a:t>
                </a:r>
              </a:p>
              <a:p>
                <a:pPr>
                  <a:buNone/>
                </a:pPr>
                <a:endParaRPr lang="cs-CZ" dirty="0" smtClean="0"/>
              </a:p>
              <a:p>
                <a:pPr>
                  <a:buNone/>
                </a:pPr>
                <a:endParaRPr lang="cs-CZ" dirty="0" smtClean="0"/>
              </a:p>
              <a:p>
                <a:pPr>
                  <a:buNone/>
                </a:pPr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Medián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Výpočet:</a:t>
            </a:r>
          </a:p>
          <a:p>
            <a:pPr>
              <a:buNone/>
            </a:pPr>
            <a:r>
              <a:rPr lang="cs-CZ" dirty="0" smtClean="0"/>
              <a:t>	sudý počet jednotek souboru</a:t>
            </a:r>
          </a:p>
          <a:p>
            <a:pPr>
              <a:buNone/>
            </a:pPr>
            <a:r>
              <a:rPr lang="cs-CZ" dirty="0" smtClean="0"/>
              <a:t>	desátá hodnota 	</a:t>
            </a:r>
            <a:r>
              <a:rPr lang="cs-CZ" i="1" dirty="0" smtClean="0"/>
              <a:t>260 000 Kč</a:t>
            </a:r>
          </a:p>
          <a:p>
            <a:pPr>
              <a:buNone/>
            </a:pPr>
            <a:r>
              <a:rPr lang="cs-CZ" dirty="0" smtClean="0"/>
              <a:t>	jedenáctá hodnota	</a:t>
            </a:r>
            <a:r>
              <a:rPr lang="cs-CZ" i="1" dirty="0" smtClean="0"/>
              <a:t>260 000 Kč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	</a:t>
            </a:r>
            <a:r>
              <a:rPr lang="cs-CZ" i="1" dirty="0" smtClean="0"/>
              <a:t>Med(x) = 260 000 Kč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Modus je hodnota znaku s největší četností.</a:t>
            </a:r>
          </a:p>
          <a:p>
            <a:pPr>
              <a:buNone/>
            </a:pPr>
            <a:r>
              <a:rPr lang="cs-CZ" dirty="0" smtClean="0"/>
              <a:t>Pro předchozí soubor:</a:t>
            </a:r>
          </a:p>
          <a:p>
            <a:pPr>
              <a:buNone/>
            </a:pPr>
            <a:r>
              <a:rPr lang="cs-CZ" dirty="0" smtClean="0"/>
              <a:t>Sedmkrát se vyskytuje hodnota 240 000 Kč </a:t>
            </a:r>
          </a:p>
          <a:p>
            <a:pPr>
              <a:buNone/>
            </a:pPr>
            <a:r>
              <a:rPr lang="cs-CZ" dirty="0" smtClean="0"/>
              <a:t>		</a:t>
            </a:r>
          </a:p>
          <a:p>
            <a:pPr>
              <a:buNone/>
            </a:pPr>
            <a:r>
              <a:rPr lang="cs-CZ" i="1" dirty="0" smtClean="0"/>
              <a:t>		</a:t>
            </a:r>
            <a:r>
              <a:rPr lang="cs-CZ" i="1" dirty="0" err="1" smtClean="0"/>
              <a:t>Mod</a:t>
            </a:r>
            <a:r>
              <a:rPr lang="cs-CZ" i="1" dirty="0" smtClean="0"/>
              <a:t>(x) = 240 000 Kč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Vážený průměr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Používá se tam, kde jsou hodnoty znaku poměrná čísla, např.:</a:t>
            </a:r>
          </a:p>
          <a:p>
            <a:pPr lvl="1"/>
            <a:r>
              <a:rPr lang="cs-CZ" dirty="0" smtClean="0"/>
              <a:t>výnosy plodin v  t/ha</a:t>
            </a:r>
          </a:p>
          <a:p>
            <a:pPr lvl="1"/>
            <a:r>
              <a:rPr lang="cs-CZ" dirty="0" smtClean="0"/>
              <a:t>hustota obyvatel na km</a:t>
            </a:r>
            <a:r>
              <a:rPr lang="cs-CZ" baseline="30000" dirty="0" smtClean="0"/>
              <a:t>2 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průměrné známky tříd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Vážený průměr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half" idx="1"/>
          </p:nvPr>
        </p:nvGraphicFramePr>
        <p:xfrm>
          <a:off x="539552" y="3501008"/>
          <a:ext cx="7776865" cy="22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5373"/>
                <a:gridCol w="1555373"/>
                <a:gridCol w="1555373"/>
                <a:gridCol w="1555373"/>
                <a:gridCol w="1555373"/>
              </a:tblGrid>
              <a:tr h="59909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Třída</a:t>
                      </a:r>
                    </a:p>
                  </a:txBody>
                  <a:tcPr marL="44873" marR="44873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marL="44873" marR="44873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marL="44873" marR="448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marL="44873" marR="448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marL="44873" marR="448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3405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Průměrná</a:t>
                      </a:r>
                      <a:r>
                        <a:rPr lang="cs-CZ" baseline="0" dirty="0" smtClean="0">
                          <a:solidFill>
                            <a:schemeClr val="tx1"/>
                          </a:solidFill>
                        </a:rPr>
                        <a:t> známka z M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marL="44873" marR="44873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2,21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marL="44873" marR="44873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1,82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marL="44873" marR="448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2,33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marL="44873" marR="448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2,11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marL="44873" marR="448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9909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Počet žáků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marL="44873" marR="44873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marL="44873" marR="44873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marL="44873" marR="448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marL="44873" marR="448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 marL="44873" marR="44873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395536" y="1600201"/>
            <a:ext cx="8291264" cy="2188840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Ve škole jsou čtyři třídy čtvrtého ročníku, označené A, B, C, D. Průměrné známky jednotlivých tříd jsou uvedeny v tabulce. Určete průměrnou známku z matematiky ve všech čtvrtých ročnících dohromady.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Geometrický průměr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Průměrné tempo růstu za jedno období = průměr podílů hodnot za dvě po sobě jdoucí období</a:t>
            </a:r>
          </a:p>
          <a:p>
            <a:pPr>
              <a:buNone/>
            </a:pPr>
            <a:r>
              <a:rPr lang="cs-CZ" dirty="0" smtClean="0"/>
              <a:t>Období  		0, 1, 2, 3, 4, … n</a:t>
            </a:r>
          </a:p>
          <a:p>
            <a:pPr>
              <a:buNone/>
            </a:pPr>
            <a:r>
              <a:rPr lang="cs-CZ" dirty="0" smtClean="0"/>
              <a:t>Hodnoty znaku	x</a:t>
            </a:r>
            <a:r>
              <a:rPr lang="cs-CZ" baseline="-25000" dirty="0" smtClean="0"/>
              <a:t>0</a:t>
            </a:r>
            <a:r>
              <a:rPr lang="cs-CZ" dirty="0" smtClean="0"/>
              <a:t>, x</a:t>
            </a:r>
            <a:r>
              <a:rPr lang="cs-CZ" baseline="-25000" dirty="0" smtClean="0"/>
              <a:t>1</a:t>
            </a:r>
            <a:r>
              <a:rPr lang="cs-CZ" dirty="0" smtClean="0"/>
              <a:t>, x</a:t>
            </a:r>
            <a:r>
              <a:rPr lang="cs-CZ" baseline="-25000" dirty="0" smtClean="0"/>
              <a:t>2</a:t>
            </a:r>
            <a:r>
              <a:rPr lang="cs-CZ" dirty="0" smtClean="0"/>
              <a:t>, x</a:t>
            </a:r>
            <a:r>
              <a:rPr lang="cs-CZ" baseline="-25000" dirty="0" smtClean="0"/>
              <a:t>3</a:t>
            </a:r>
            <a:r>
              <a:rPr lang="cs-CZ" dirty="0" smtClean="0"/>
              <a:t>, x</a:t>
            </a:r>
            <a:r>
              <a:rPr lang="cs-CZ" baseline="-25000" dirty="0" smtClean="0"/>
              <a:t>4</a:t>
            </a:r>
            <a:r>
              <a:rPr lang="cs-CZ" dirty="0" smtClean="0"/>
              <a:t>,…  </a:t>
            </a:r>
            <a:r>
              <a:rPr lang="cs-CZ" dirty="0" err="1" smtClean="0"/>
              <a:t>x</a:t>
            </a:r>
            <a:r>
              <a:rPr lang="cs-CZ" baseline="-25000" dirty="0" err="1" smtClean="0"/>
              <a:t>n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Průměrné</a:t>
            </a:r>
          </a:p>
          <a:p>
            <a:pPr>
              <a:buNone/>
            </a:pPr>
            <a:r>
              <a:rPr lang="cs-CZ" dirty="0" smtClean="0"/>
              <a:t>tempo růstu				…</a:t>
            </a:r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4508500" y="3365500"/>
          <a:ext cx="127000" cy="12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Rovnice" r:id="rId3" imgW="126720" imgH="126720" progId="Equation.3">
                  <p:embed/>
                </p:oleObj>
              </mc:Choice>
              <mc:Fallback>
                <p:oleObj name="Rovnice" r:id="rId3" imgW="126720" imgH="1267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3365500"/>
                        <a:ext cx="127000" cy="12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4653136"/>
            <a:ext cx="846094" cy="648072"/>
          </a:xfrm>
          <a:prstGeom prst="rect">
            <a:avLst/>
          </a:prstGeom>
          <a:noFill/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653136"/>
            <a:ext cx="864096" cy="6618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Geometrický průměr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Geometrický průměr n čísel je definován jako </a:t>
            </a:r>
          </a:p>
          <a:p>
            <a:pPr>
              <a:buNone/>
            </a:pPr>
            <a:r>
              <a:rPr lang="cs-CZ" dirty="0" smtClean="0"/>
              <a:t>	n-</a:t>
            </a:r>
            <a:r>
              <a:rPr lang="cs-CZ" dirty="0" err="1" smtClean="0"/>
              <a:t>tá</a:t>
            </a:r>
            <a:r>
              <a:rPr lang="cs-CZ" dirty="0" smtClean="0"/>
              <a:t> odmocnina jejich součinu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Geometrický průměr zavádíme pouze pro kladná čísla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3140968"/>
            <a:ext cx="3870430" cy="720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Geometrický průměr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Příklad:</a:t>
            </a:r>
          </a:p>
          <a:p>
            <a:pPr lvl="0"/>
            <a:r>
              <a:rPr lang="cs-CZ" dirty="0" smtClean="0"/>
              <a:t>V tabulce je uveden růst cen určitého výrobku v průběhu jednoho roku. Změna je uvedena v procentech vždy vzhledem k předchozímu období. Vypočítejte průměrný růst cen v daném roce.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611564" y="4869160"/>
          <a:ext cx="8022121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2709"/>
                <a:gridCol w="597451"/>
                <a:gridCol w="597451"/>
                <a:gridCol w="597451"/>
                <a:gridCol w="597451"/>
                <a:gridCol w="597451"/>
                <a:gridCol w="597451"/>
                <a:gridCol w="597451"/>
                <a:gridCol w="597451"/>
                <a:gridCol w="597451"/>
                <a:gridCol w="597451"/>
                <a:gridCol w="597451"/>
                <a:gridCol w="597451"/>
              </a:tblGrid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>
                          <a:solidFill>
                            <a:schemeClr val="tx1"/>
                          </a:solidFill>
                        </a:rPr>
                        <a:t>měsíc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>
                          <a:solidFill>
                            <a:schemeClr val="tx1"/>
                          </a:solidFill>
                        </a:rPr>
                        <a:t>Ceny (%)</a:t>
                      </a:r>
                      <a:endParaRPr lang="cs-CZ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latin typeface="Times New Roman"/>
                          <a:ea typeface="Times New Roman"/>
                        </a:rPr>
                        <a:t>101,5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latin typeface="Times New Roman"/>
                          <a:ea typeface="Times New Roman"/>
                        </a:rPr>
                        <a:t>103,2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latin typeface="Times New Roman"/>
                          <a:ea typeface="Times New Roman"/>
                        </a:rPr>
                        <a:t>102,6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latin typeface="Times New Roman"/>
                          <a:ea typeface="Times New Roman"/>
                        </a:rPr>
                        <a:t>105,1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latin typeface="Times New Roman"/>
                          <a:ea typeface="Times New Roman"/>
                        </a:rPr>
                        <a:t>106,2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latin typeface="Times New Roman"/>
                          <a:ea typeface="Times New Roman"/>
                        </a:rPr>
                        <a:t>102,8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latin typeface="Times New Roman"/>
                          <a:ea typeface="Times New Roman"/>
                        </a:rPr>
                        <a:t>104,6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latin typeface="Times New Roman"/>
                          <a:ea typeface="Times New Roman"/>
                        </a:rPr>
                        <a:t>108,3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latin typeface="Times New Roman"/>
                          <a:ea typeface="Times New Roman"/>
                        </a:rPr>
                        <a:t>110,9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latin typeface="Times New Roman"/>
                          <a:ea typeface="Times New Roman"/>
                        </a:rPr>
                        <a:t>104,1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latin typeface="Times New Roman"/>
                          <a:ea typeface="Times New Roman"/>
                        </a:rPr>
                        <a:t>106,8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latin typeface="Times New Roman"/>
                          <a:ea typeface="Times New Roman"/>
                        </a:rPr>
                        <a:t>107,5</a:t>
                      </a: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Charakteristiky polohy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Starší bratr snědl svůj oběd a také oběd svého mladšího bratra.</a:t>
            </a:r>
          </a:p>
          <a:p>
            <a:pPr>
              <a:buNone/>
            </a:pPr>
            <a:r>
              <a:rPr lang="cs-CZ" dirty="0" smtClean="0"/>
              <a:t>V průměru snědl každý jeden oběd</a:t>
            </a:r>
            <a:endParaRPr lang="cs-CZ" dirty="0"/>
          </a:p>
        </p:txBody>
      </p:sp>
      <p:pic>
        <p:nvPicPr>
          <p:cNvPr id="4098" name="Picture 2" descr="C:\Documents and Settings\Marie\Local Settings\Temporary Internet Files\Content.IE5\EF474BWX\MC9002334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140968"/>
            <a:ext cx="3384376" cy="2602028"/>
          </a:xfrm>
          <a:prstGeom prst="rect">
            <a:avLst/>
          </a:prstGeom>
          <a:noFill/>
        </p:spPr>
      </p:pic>
      <p:pic>
        <p:nvPicPr>
          <p:cNvPr id="7" name="Picture 2" descr="C:\Documents and Settings\Marie\Local Settings\Temporary Internet Files\Content.IE5\EF474BWX\MC9002334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573016"/>
            <a:ext cx="3384376" cy="26020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Harmonický průměr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Harmonický průměr kladných hodnot x</a:t>
            </a:r>
            <a:r>
              <a:rPr lang="cs-CZ" baseline="-25000" dirty="0" smtClean="0"/>
              <a:t>1 </a:t>
            </a:r>
            <a:r>
              <a:rPr lang="cs-CZ" dirty="0" smtClean="0"/>
              <a:t> až </a:t>
            </a:r>
            <a:r>
              <a:rPr lang="cs-CZ" dirty="0" err="1" smtClean="0"/>
              <a:t>x</a:t>
            </a:r>
            <a:r>
              <a:rPr lang="cs-CZ" baseline="-25000" dirty="0" err="1" smtClean="0"/>
              <a:t>n</a:t>
            </a:r>
            <a:r>
              <a:rPr lang="cs-CZ" baseline="-25000" dirty="0" smtClean="0"/>
              <a:t> </a:t>
            </a:r>
            <a:r>
              <a:rPr lang="cs-CZ" dirty="0" smtClean="0"/>
              <a:t> je převrácená hodnota aritmetického průměru převrácených hodnot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4725144"/>
            <a:ext cx="4565035" cy="1512168"/>
          </a:xfrm>
          <a:prstGeom prst="rect">
            <a:avLst/>
          </a:prstGeom>
          <a:noFill/>
        </p:spPr>
      </p:pic>
      <p:pic>
        <p:nvPicPr>
          <p:cNvPr id="30727" name="Picture 7" descr="C:\Documents and Settings\Marie\Local Settings\Temporary Internet Files\Content.IE5\EF474BWX\MC90043485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5364088" y="3068960"/>
            <a:ext cx="1354460" cy="1354460"/>
          </a:xfrm>
          <a:prstGeom prst="rect">
            <a:avLst/>
          </a:prstGeom>
          <a:noFill/>
        </p:spPr>
      </p:pic>
      <p:pic>
        <p:nvPicPr>
          <p:cNvPr id="11" name="Picture 7" descr="C:\Documents and Settings\Marie\Local Settings\Temporary Internet Files\Content.IE5\EF474BWX\MC90043485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2195736" y="3068960"/>
            <a:ext cx="1354460" cy="1354460"/>
          </a:xfrm>
          <a:prstGeom prst="rect">
            <a:avLst/>
          </a:prstGeom>
          <a:noFill/>
        </p:spPr>
      </p:pic>
      <p:pic>
        <p:nvPicPr>
          <p:cNvPr id="12" name="Picture 7" descr="C:\Documents and Settings\Marie\Local Settings\Temporary Internet Files\Content.IE5\EF474BWX\MC90043485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068960"/>
            <a:ext cx="1498476" cy="1498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Harmonický průměr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Používá se, když:</a:t>
            </a:r>
          </a:p>
          <a:p>
            <a:pPr lvl="1"/>
            <a:r>
              <a:rPr lang="cs-CZ" dirty="0" smtClean="0"/>
              <a:t>potřebujeme hodnotu, která zastupuje ostatní, co se týče převrácených hodnot, například při výpočtu průměrné rychlosti na úsecích stejné délky</a:t>
            </a:r>
          </a:p>
          <a:p>
            <a:pPr lvl="1"/>
            <a:r>
              <a:rPr lang="cs-CZ" dirty="0" smtClean="0"/>
              <a:t>hodnoty znaku jsou nerovnoměrně rozloženy kolem aritmetického průměru</a:t>
            </a:r>
          </a:p>
          <a:p>
            <a:pPr lvl="1"/>
            <a:r>
              <a:rPr lang="cs-CZ" dirty="0" smtClean="0"/>
              <a:t>hodnoty jsou extrémně nízké nebo vysoké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Harmonický průměr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Příklad:</a:t>
            </a:r>
          </a:p>
          <a:p>
            <a:pPr>
              <a:buNone/>
            </a:pPr>
            <a:r>
              <a:rPr lang="cs-CZ" dirty="0" smtClean="0"/>
              <a:t>Stezkou, která vede na vrchol hory, vystupuje turista rychlostí 2,5 km/h, při sestupu jde stejnou cestou rychlostí 5 km/</a:t>
            </a:r>
            <a:r>
              <a:rPr lang="cs-CZ" dirty="0" err="1" smtClean="0"/>
              <a:t>h</a:t>
            </a:r>
            <a:r>
              <a:rPr lang="cs-CZ" dirty="0" smtClean="0"/>
              <a:t>. Jaká je jeho průměrná rychlost?</a:t>
            </a:r>
          </a:p>
          <a:p>
            <a:endParaRPr lang="cs-CZ" dirty="0"/>
          </a:p>
        </p:txBody>
      </p:sp>
      <p:pic>
        <p:nvPicPr>
          <p:cNvPr id="32771" name="Picture 3" descr="C:\Documents and Settings\Marie\Local Settings\Temporary Internet Files\Content.IE5\CHIJEB6B\MC90025042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3164" y="3284984"/>
            <a:ext cx="2470836" cy="33421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Pracovní list</a:t>
            </a:r>
          </a:p>
          <a:p>
            <a:pPr>
              <a:buNone/>
            </a:pPr>
            <a:r>
              <a:rPr lang="cs-CZ" dirty="0" smtClean="0">
                <a:hlinkClick r:id="rId2" action="ppaction://hlinkfile"/>
              </a:rPr>
              <a:t>průměr příklady.</a:t>
            </a:r>
            <a:r>
              <a:rPr lang="cs-CZ" dirty="0" err="1" smtClean="0">
                <a:hlinkClick r:id="rId2" action="ppaction://hlinkfile"/>
              </a:rPr>
              <a:t>docx</a:t>
            </a:r>
            <a:endParaRPr lang="cs-CZ" dirty="0"/>
          </a:p>
        </p:txBody>
      </p:sp>
      <p:pic>
        <p:nvPicPr>
          <p:cNvPr id="33795" name="Picture 3" descr="C:\Documents and Settings\Marie\Local Settings\Temporary Internet Files\Content.IE5\89O9YFSJ\MC90023396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1052736"/>
            <a:ext cx="2040048" cy="2067208"/>
          </a:xfrm>
          <a:prstGeom prst="rect">
            <a:avLst/>
          </a:prstGeom>
          <a:noFill/>
        </p:spPr>
      </p:pic>
      <p:pic>
        <p:nvPicPr>
          <p:cNvPr id="33797" name="Picture 5" descr="C:\Documents and Settings\Marie\Local Settings\Temporary Internet Files\Content.IE5\2D47WT2P\MC90035196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64390" y="2757534"/>
            <a:ext cx="1815220" cy="13429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dirty="0" smtClean="0"/>
              <a:t>CALDA, Emil, DUPAČ, Václav. </a:t>
            </a:r>
            <a:r>
              <a:rPr lang="cs-CZ" sz="2000" i="1" dirty="0" smtClean="0"/>
              <a:t>Matematika pro gymnázia. Kombinatorika, pravděpodobnost, statistika.</a:t>
            </a:r>
            <a:r>
              <a:rPr lang="cs-CZ" sz="2000" dirty="0" smtClean="0"/>
              <a:t> Praha: </a:t>
            </a:r>
            <a:r>
              <a:rPr lang="cs-CZ" sz="2000" dirty="0" err="1" smtClean="0"/>
              <a:t>Prometheus</a:t>
            </a:r>
            <a:r>
              <a:rPr lang="cs-CZ" sz="2000" dirty="0" smtClean="0"/>
              <a:t>, 2006. 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Wikipedie, otevřená encyklopedie. Průměr. [cit. 20.4.2013]. Dostupné z: </a:t>
            </a:r>
            <a:r>
              <a:rPr lang="cs-CZ" sz="2000" dirty="0" smtClean="0">
                <a:hlinkClick r:id="rId2"/>
              </a:rPr>
              <a:t>http://cs.wikipedia.org/wiki/Průměr</a:t>
            </a:r>
            <a:r>
              <a:rPr lang="cs-CZ" sz="2000" dirty="0" smtClean="0"/>
              <a:t> 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 Český statistický úřad. Ceny, inflace. [cit. </a:t>
            </a:r>
            <a:r>
              <a:rPr lang="cs-CZ" sz="2000" dirty="0" smtClean="0"/>
              <a:t>5.5.2013</a:t>
            </a:r>
            <a:r>
              <a:rPr lang="cs-CZ" sz="2000" dirty="0" smtClean="0"/>
              <a:t>]. Dostupné z: </a:t>
            </a:r>
            <a:r>
              <a:rPr lang="cs-CZ" sz="2000" dirty="0" smtClean="0">
                <a:hlinkClick r:id="rId3"/>
              </a:rPr>
              <a:t>http://www.czso.cz/csu/redakce.nsf/i/inflace_spotrebitelske_ceny</a:t>
            </a:r>
            <a:r>
              <a:rPr lang="cs-CZ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Hledáme stručnou informaci o statistickém souboru</a:t>
            </a:r>
          </a:p>
          <a:p>
            <a:r>
              <a:rPr lang="cs-CZ" dirty="0" smtClean="0"/>
              <a:t>Jediné číslo, které soubor charakterizuje</a:t>
            </a:r>
          </a:p>
          <a:p>
            <a:pPr>
              <a:buNone/>
            </a:pPr>
            <a:r>
              <a:rPr lang="cs-CZ" sz="5400" dirty="0" smtClean="0"/>
              <a:t>Hledáme střed</a:t>
            </a:r>
          </a:p>
          <a:p>
            <a:pPr>
              <a:buNone/>
            </a:pPr>
            <a:r>
              <a:rPr lang="cs-CZ" i="1" u="sng" dirty="0" smtClean="0"/>
              <a:t>Ale co to je střed?</a:t>
            </a:r>
          </a:p>
          <a:p>
            <a:pPr>
              <a:buNone/>
            </a:pPr>
            <a:r>
              <a:rPr lang="cs-CZ" dirty="0" smtClean="0"/>
              <a:t>Kolik středů můžeme najít?</a:t>
            </a:r>
            <a:endParaRPr lang="cs-CZ" dirty="0"/>
          </a:p>
        </p:txBody>
      </p:sp>
      <p:pic>
        <p:nvPicPr>
          <p:cNvPr id="3073" name="Picture 1" descr="C:\Documents and Settings\Marie\Local Settings\Temporary Internet Files\Content.IE5\EF474BWX\MC90005558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212976"/>
            <a:ext cx="3816424" cy="34621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Aritmetický průměr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Využijte soubor měření výšky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Která z hodnot nejlépe charakterizuje celý soubor?</a:t>
            </a:r>
          </a:p>
          <a:p>
            <a:pPr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683568" y="2420888"/>
          <a:ext cx="7647246" cy="172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"/>
                <a:gridCol w="849694"/>
                <a:gridCol w="849694"/>
                <a:gridCol w="849694"/>
                <a:gridCol w="849694"/>
                <a:gridCol w="849694"/>
                <a:gridCol w="849694"/>
                <a:gridCol w="849694"/>
                <a:gridCol w="849694"/>
              </a:tblGrid>
              <a:tr h="86409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výška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četnost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Aritmetický průměr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Součet hodnot znaku zjištěných u všech jednotek souboru, dělený počtem jednotek souboru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2487068" y="3403010"/>
                <a:ext cx="4029147" cy="16046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cs-CZ" sz="360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36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cs-CZ" sz="36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cs-CZ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3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3600" b="0" i="1" smtClean="0">
                              <a:latin typeface="Cambria Math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cs-CZ" sz="36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sz="36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cs-CZ" sz="36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cs-CZ" sz="36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cs-CZ" sz="36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cs-CZ" sz="3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sz="36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cs-CZ" sz="3600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7068" y="3403010"/>
                <a:ext cx="4029147" cy="160460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Aritmetický průměr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Řešení: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Ale je to vždy ta nejlepší hodnota?</a:t>
            </a:r>
            <a:endParaRPr lang="cs-CZ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Rovnice" r:id="rId3" imgW="114120" imgH="215640" progId="Equation.3">
                  <p:embed/>
                </p:oleObj>
              </mc:Choice>
              <mc:Fallback>
                <p:oleObj name="Rovnice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9006" y="2492896"/>
            <a:ext cx="8405442" cy="79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 descr="C:\Documents and Settings\Marie\Local Settings\Temporary Internet Files\Content.IE5\EF474BWX\MC90019618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365104"/>
            <a:ext cx="2232248" cy="2048429"/>
          </a:xfrm>
          <a:prstGeom prst="rect">
            <a:avLst/>
          </a:prstGeom>
          <a:noFill/>
        </p:spPr>
      </p:pic>
      <p:pic>
        <p:nvPicPr>
          <p:cNvPr id="23554" name="Picture 2" descr="C:\Documents and Settings\Marie\Local Settings\Temporary Internet Files\Content.IE5\CHIJEB6B\MC90018343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3789040"/>
            <a:ext cx="2617230" cy="2614609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Aritmetický průměr?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Nejčastější chybou je aplikace aritmetického průměru tam, kde je na místě využít jinou statistiku. </a:t>
            </a:r>
          </a:p>
          <a:p>
            <a:pPr>
              <a:buNone/>
            </a:pPr>
            <a:r>
              <a:rPr lang="cs-CZ" dirty="0" smtClean="0"/>
              <a:t>Např. průměrný počet ulic v české obci je 13, </a:t>
            </a:r>
          </a:p>
          <a:p>
            <a:pPr>
              <a:buNone/>
            </a:pPr>
            <a:r>
              <a:rPr lang="cs-CZ" dirty="0" smtClean="0"/>
              <a:t>	jen 31 z 6250 obcí (méně než 0,5 %) má průměrný počet ulic.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Aritmetický průměr?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</a:t>
            </a:r>
            <a:r>
              <a:rPr lang="cs-CZ" dirty="0" smtClean="0"/>
              <a:t>ritmetický průměr majetku občanů v 	americkém městě </a:t>
            </a:r>
            <a:r>
              <a:rPr lang="cs-CZ" dirty="0" err="1" smtClean="0"/>
              <a:t>Redmont</a:t>
            </a:r>
            <a:r>
              <a:rPr lang="cs-CZ" dirty="0" smtClean="0"/>
              <a:t> je velice 	vysoké číslo, což ovšem neznamená, že 	</a:t>
            </a:r>
            <a:r>
              <a:rPr lang="cs-CZ" i="1" dirty="0" smtClean="0"/>
              <a:t>typický</a:t>
            </a:r>
            <a:r>
              <a:rPr lang="cs-CZ" dirty="0" smtClean="0"/>
              <a:t> obyvatel tohoto města je bohatý. 	Tento fakt pouze odráží tu skutečnost, že v 	daném městě bydlí multimiliardář Bill 	Gates</a:t>
            </a:r>
          </a:p>
          <a:p>
            <a:pPr marL="0" indent="0" algn="r">
              <a:buNone/>
            </a:pPr>
            <a:endParaRPr lang="cs-CZ" dirty="0" smtClean="0"/>
          </a:p>
          <a:p>
            <a:pPr marL="0" indent="0" algn="r">
              <a:buNone/>
            </a:pPr>
            <a:r>
              <a:rPr lang="cs-CZ" dirty="0" smtClean="0"/>
              <a:t>(převzato </a:t>
            </a:r>
            <a:r>
              <a:rPr lang="cs-CZ" dirty="0"/>
              <a:t>z </a:t>
            </a:r>
            <a:r>
              <a:rPr lang="cs-CZ" i="1" dirty="0" smtClean="0"/>
              <a:t>cs.wikipedia.org)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Aritmetický průměr?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Souborem je 20 členů družstva</a:t>
            </a:r>
          </a:p>
          <a:p>
            <a:pPr>
              <a:buNone/>
            </a:pPr>
            <a:r>
              <a:rPr lang="cs-CZ" dirty="0" smtClean="0"/>
              <a:t>Znakem jejich roční příjem (v tisících Kč):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Vypočítejte aritmetický průměr</a:t>
            </a:r>
          </a:p>
          <a:p>
            <a:pPr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755576" y="3140968"/>
          <a:ext cx="6095999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>
                          <a:solidFill>
                            <a:sysClr val="windowText" lastClr="000000"/>
                          </a:solidFill>
                        </a:rPr>
                        <a:t>Roční  příjem</a:t>
                      </a:r>
                      <a:endParaRPr lang="cs-CZ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>
                          <a:solidFill>
                            <a:sysClr val="windowText" lastClr="000000"/>
                          </a:solidFill>
                        </a:rPr>
                        <a:t>200</a:t>
                      </a:r>
                      <a:endParaRPr lang="cs-CZ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>
                          <a:solidFill>
                            <a:sysClr val="windowText" lastClr="000000"/>
                          </a:solidFill>
                        </a:rPr>
                        <a:t>240</a:t>
                      </a:r>
                      <a:endParaRPr lang="cs-CZ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>
                          <a:solidFill>
                            <a:sysClr val="windowText" lastClr="000000"/>
                          </a:solidFill>
                        </a:rPr>
                        <a:t>260</a:t>
                      </a:r>
                      <a:endParaRPr lang="cs-CZ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>
                          <a:solidFill>
                            <a:sysClr val="windowText" lastClr="000000"/>
                          </a:solidFill>
                        </a:rPr>
                        <a:t>280</a:t>
                      </a:r>
                      <a:endParaRPr lang="cs-CZ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>
                          <a:solidFill>
                            <a:sysClr val="windowText" lastClr="000000"/>
                          </a:solidFill>
                        </a:rPr>
                        <a:t>350</a:t>
                      </a:r>
                      <a:endParaRPr lang="cs-CZ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>
                          <a:solidFill>
                            <a:sysClr val="windowText" lastClr="000000"/>
                          </a:solidFill>
                        </a:rPr>
                        <a:t>950</a:t>
                      </a:r>
                      <a:endParaRPr lang="cs-CZ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>
                          <a:solidFill>
                            <a:sysClr val="windowText" lastClr="000000"/>
                          </a:solidFill>
                        </a:rPr>
                        <a:t>četnost</a:t>
                      </a:r>
                      <a:endParaRPr lang="cs-CZ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cs-CZ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  <a:endParaRPr lang="cs-CZ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  <a:endParaRPr lang="cs-CZ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  <a:endParaRPr lang="cs-CZ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cs-CZ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0" dirty="0" smtClean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  <a:endParaRPr lang="cs-CZ" sz="16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701</Words>
  <Application>Microsoft Office PowerPoint</Application>
  <PresentationFormat>Předvádění na obrazovce (4:3)</PresentationFormat>
  <Paragraphs>201</Paragraphs>
  <Slides>24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6" baseType="lpstr">
      <vt:lpstr>Motiv systému Office</vt:lpstr>
      <vt:lpstr>Rovnice</vt:lpstr>
      <vt:lpstr>Prezentace aplikace PowerPoint</vt:lpstr>
      <vt:lpstr>Charakteristiky polohy</vt:lpstr>
      <vt:lpstr>Průměr</vt:lpstr>
      <vt:lpstr>Aritmetický průměr</vt:lpstr>
      <vt:lpstr>Aritmetický průměr</vt:lpstr>
      <vt:lpstr>Aritmetický průměr</vt:lpstr>
      <vt:lpstr>Aritmetický průměr?</vt:lpstr>
      <vt:lpstr>Aritmetický průměr?</vt:lpstr>
      <vt:lpstr>Aritmetický průměr?</vt:lpstr>
      <vt:lpstr>Aritmetický průměr</vt:lpstr>
      <vt:lpstr>Jiný průměr – ale jaký a kdy?</vt:lpstr>
      <vt:lpstr>Medián</vt:lpstr>
      <vt:lpstr>Medián</vt:lpstr>
      <vt:lpstr>Modus</vt:lpstr>
      <vt:lpstr>Vážený průměr</vt:lpstr>
      <vt:lpstr>Vážený průměr</vt:lpstr>
      <vt:lpstr>Geometrický průměr</vt:lpstr>
      <vt:lpstr>Geometrický průměr</vt:lpstr>
      <vt:lpstr>Geometrický průměr</vt:lpstr>
      <vt:lpstr>Harmonický průměr</vt:lpstr>
      <vt:lpstr>Harmonický průměr</vt:lpstr>
      <vt:lpstr>Harmonický průměr</vt:lpstr>
      <vt:lpstr>Úlohy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User</dc:creator>
  <cp:lastModifiedBy>Marie Vraná</cp:lastModifiedBy>
  <cp:revision>29</cp:revision>
  <dcterms:created xsi:type="dcterms:W3CDTF">2012-08-13T07:08:30Z</dcterms:created>
  <dcterms:modified xsi:type="dcterms:W3CDTF">2013-05-09T12:49:22Z</dcterms:modified>
</cp:coreProperties>
</file>