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0" r:id="rId4"/>
    <p:sldId id="261" r:id="rId5"/>
    <p:sldId id="259" r:id="rId6"/>
    <p:sldId id="262" r:id="rId7"/>
    <p:sldId id="263" r:id="rId8"/>
    <p:sldId id="264" r:id="rId9"/>
    <p:sldId id="278" r:id="rId10"/>
    <p:sldId id="279" r:id="rId11"/>
    <p:sldId id="276" r:id="rId12"/>
    <p:sldId id="277" r:id="rId13"/>
    <p:sldId id="275" r:id="rId14"/>
    <p:sldId id="274" r:id="rId15"/>
    <p:sldId id="272" r:id="rId16"/>
    <p:sldId id="273" r:id="rId17"/>
    <p:sldId id="265" r:id="rId18"/>
    <p:sldId id="266" r:id="rId19"/>
    <p:sldId id="267" r:id="rId20"/>
    <p:sldId id="268" r:id="rId21"/>
    <p:sldId id="269" r:id="rId22"/>
    <p:sldId id="270" r:id="rId23"/>
    <p:sldId id="271" r:id="rId2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81705" autoAdjust="0"/>
  </p:normalViewPr>
  <p:slideViewPr>
    <p:cSldViewPr>
      <p:cViewPr varScale="1">
        <p:scale>
          <a:sx n="60" d="100"/>
          <a:sy n="60" d="100"/>
        </p:scale>
        <p:origin x="-1644" y="-78"/>
      </p:cViewPr>
      <p:guideLst>
        <p:guide orient="horz" pos="2160"/>
        <p:guide pos="2880"/>
      </p:guideLst>
    </p:cSldViewPr>
  </p:slideViewPr>
  <p:outlineViewPr>
    <p:cViewPr>
      <p:scale>
        <a:sx n="33" d="100"/>
        <a:sy n="33" d="100"/>
      </p:scale>
      <p:origin x="114" y="7278"/>
    </p:cViewPr>
  </p:outlineViewPr>
  <p:notesTextViewPr>
    <p:cViewPr>
      <p:scale>
        <a:sx n="1" d="1"/>
        <a:sy n="1" d="1"/>
      </p:scale>
      <p:origin x="0" y="0"/>
    </p:cViewPr>
  </p:notesTextViewPr>
  <p:sorterViewPr>
    <p:cViewPr>
      <p:scale>
        <a:sx n="66" d="100"/>
        <a:sy n="66" d="100"/>
      </p:scale>
      <p:origin x="0" y="3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4AAE0-F17A-4F22-B2A7-46DF804E36CC}" type="datetimeFigureOut">
              <a:rPr lang="cs-CZ" smtClean="0"/>
              <a:pPr/>
              <a:t>13.5.2013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1FF80E-CB7B-4162-AE99-7A4153460668}" type="slidenum">
              <a:rPr lang="cs-CZ" smtClean="0"/>
              <a:pPr/>
              <a:t>‹#›</a:t>
            </a:fld>
            <a:endParaRPr lang="cs-CZ"/>
          </a:p>
        </p:txBody>
      </p:sp>
    </p:spTree>
    <p:extLst>
      <p:ext uri="{BB962C8B-B14F-4D97-AF65-F5344CB8AC3E}">
        <p14:creationId xmlns:p14="http://schemas.microsoft.com/office/powerpoint/2010/main" val="1392409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01FF80E-CB7B-4162-AE99-7A4153460668}" type="slidenum">
              <a:rPr lang="cs-CZ" smtClean="0"/>
              <a:pPr/>
              <a:t>10</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101FF80E-CB7B-4162-AE99-7A4153460668}" type="slidenum">
              <a:rPr lang="cs-CZ" smtClean="0"/>
              <a:pPr/>
              <a:t>15</a:t>
            </a:fld>
            <a:endParaRPr lang="cs-CZ"/>
          </a:p>
        </p:txBody>
      </p:sp>
    </p:spTree>
    <p:extLst>
      <p:ext uri="{BB962C8B-B14F-4D97-AF65-F5344CB8AC3E}">
        <p14:creationId xmlns:p14="http://schemas.microsoft.com/office/powerpoint/2010/main" val="236185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Průměr</a:t>
            </a:r>
            <a:r>
              <a:rPr lang="cs-CZ" baseline="0" dirty="0" smtClean="0"/>
              <a:t> x = 174,667</a:t>
            </a:r>
          </a:p>
          <a:p>
            <a:r>
              <a:rPr lang="cs-CZ" baseline="0" dirty="0" smtClean="0"/>
              <a:t>Průměr y = 174,533</a:t>
            </a:r>
          </a:p>
          <a:p>
            <a:r>
              <a:rPr lang="cs-CZ" baseline="0" dirty="0" smtClean="0"/>
              <a:t>Odchylka </a:t>
            </a:r>
            <a:r>
              <a:rPr lang="cs-CZ" baseline="0" dirty="0" err="1" smtClean="0"/>
              <a:t>sx</a:t>
            </a:r>
            <a:r>
              <a:rPr lang="cs-CZ" baseline="0" dirty="0" smtClean="0"/>
              <a:t> = 6,600</a:t>
            </a:r>
          </a:p>
          <a:p>
            <a:r>
              <a:rPr lang="cs-CZ" baseline="0" dirty="0" smtClean="0"/>
              <a:t>Odchylka </a:t>
            </a:r>
            <a:r>
              <a:rPr lang="cs-CZ" baseline="0" dirty="0" err="1" smtClean="0"/>
              <a:t>sy</a:t>
            </a:r>
            <a:r>
              <a:rPr lang="cs-CZ" baseline="0" dirty="0" smtClean="0"/>
              <a:t> = 6,109</a:t>
            </a:r>
          </a:p>
          <a:p>
            <a:r>
              <a:rPr lang="cs-CZ" baseline="0" dirty="0" smtClean="0"/>
              <a:t>1/n .suma = 30516,267</a:t>
            </a:r>
          </a:p>
          <a:p>
            <a:r>
              <a:rPr lang="cs-CZ" baseline="0" dirty="0" smtClean="0"/>
              <a:t>Korelační koeficient = 0,772</a:t>
            </a:r>
            <a:endParaRPr lang="cs-CZ" dirty="0"/>
          </a:p>
        </p:txBody>
      </p:sp>
      <p:sp>
        <p:nvSpPr>
          <p:cNvPr id="4" name="Zástupný symbol pro číslo snímku 3"/>
          <p:cNvSpPr>
            <a:spLocks noGrp="1"/>
          </p:cNvSpPr>
          <p:nvPr>
            <p:ph type="sldNum" sz="quarter" idx="10"/>
          </p:nvPr>
        </p:nvSpPr>
        <p:spPr/>
        <p:txBody>
          <a:bodyPr/>
          <a:lstStyle/>
          <a:p>
            <a:fld id="{101FF80E-CB7B-4162-AE99-7A4153460668}" type="slidenum">
              <a:rPr lang="cs-CZ" smtClean="0"/>
              <a:pPr/>
              <a:t>18</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Průměr x = 2,2392</a:t>
            </a:r>
          </a:p>
          <a:p>
            <a:r>
              <a:rPr lang="cs-CZ" dirty="0" smtClean="0"/>
              <a:t>Průměr y = 102,0</a:t>
            </a:r>
          </a:p>
          <a:p>
            <a:r>
              <a:rPr lang="cs-CZ" dirty="0" smtClean="0"/>
              <a:t>Odchylka x = 0,7362</a:t>
            </a:r>
          </a:p>
          <a:p>
            <a:r>
              <a:rPr lang="cs-CZ" dirty="0" smtClean="0"/>
              <a:t>Odchylka y = 16,3169</a:t>
            </a:r>
          </a:p>
          <a:p>
            <a:r>
              <a:rPr lang="cs-CZ" dirty="0" smtClean="0"/>
              <a:t>1/n suma = 219,1888</a:t>
            </a:r>
          </a:p>
          <a:p>
            <a:r>
              <a:rPr lang="cs-CZ" dirty="0" smtClean="0"/>
              <a:t>Koeficient korelace = - 0,7667</a:t>
            </a:r>
            <a:endParaRPr lang="cs-CZ" dirty="0"/>
          </a:p>
        </p:txBody>
      </p:sp>
      <p:sp>
        <p:nvSpPr>
          <p:cNvPr id="4" name="Zástupný symbol pro číslo snímku 3"/>
          <p:cNvSpPr>
            <a:spLocks noGrp="1"/>
          </p:cNvSpPr>
          <p:nvPr>
            <p:ph type="sldNum" sz="quarter" idx="10"/>
          </p:nvPr>
        </p:nvSpPr>
        <p:spPr/>
        <p:txBody>
          <a:bodyPr/>
          <a:lstStyle/>
          <a:p>
            <a:fld id="{101FF80E-CB7B-4162-AE99-7A4153460668}" type="slidenum">
              <a:rPr lang="cs-CZ" smtClean="0"/>
              <a:pPr/>
              <a:t>21</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01FF80E-CB7B-4162-AE99-7A4153460668}" type="slidenum">
              <a:rPr lang="cs-CZ" smtClean="0"/>
              <a:pPr/>
              <a:t>23</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1CC0DD26-D0CF-4D44-9432-0987CFA51A57}" type="datetimeFigureOut">
              <a:rPr lang="cs-CZ"/>
              <a:pPr>
                <a:defRPr/>
              </a:pPr>
              <a:t>13.5.2013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3D059C7-0F02-4CC4-8F39-DFE5BCB525C3}" type="slidenum">
              <a:rPr lang="cs-CZ"/>
              <a:pPr>
                <a:defRPr/>
              </a:pPr>
              <a:t>‹#›</a:t>
            </a:fld>
            <a:endParaRPr lang="cs-CZ"/>
          </a:p>
        </p:txBody>
      </p:sp>
    </p:spTree>
    <p:extLst>
      <p:ext uri="{BB962C8B-B14F-4D97-AF65-F5344CB8AC3E}">
        <p14:creationId xmlns:p14="http://schemas.microsoft.com/office/powerpoint/2010/main" val="138609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EE4C3643-5872-4DB2-9C83-4CB9DEC76FDC}" type="datetimeFigureOut">
              <a:rPr lang="cs-CZ"/>
              <a:pPr>
                <a:defRPr/>
              </a:pPr>
              <a:t>13.5.2013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61423FF-AF4F-473C-AA3A-94C8A9552E29}" type="slidenum">
              <a:rPr lang="cs-CZ"/>
              <a:pPr>
                <a:defRPr/>
              </a:pPr>
              <a:t>‹#›</a:t>
            </a:fld>
            <a:endParaRPr lang="cs-CZ"/>
          </a:p>
        </p:txBody>
      </p:sp>
    </p:spTree>
    <p:extLst>
      <p:ext uri="{BB962C8B-B14F-4D97-AF65-F5344CB8AC3E}">
        <p14:creationId xmlns:p14="http://schemas.microsoft.com/office/powerpoint/2010/main" val="290387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03AC0FE-98B2-4879-AAE2-C0F85F2CCD11}" type="datetimeFigureOut">
              <a:rPr lang="cs-CZ"/>
              <a:pPr>
                <a:defRPr/>
              </a:pPr>
              <a:t>13.5.2013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F129B74-61D7-4A77-81D0-F05A23254F9B}" type="slidenum">
              <a:rPr lang="cs-CZ"/>
              <a:pPr>
                <a:defRPr/>
              </a:pPr>
              <a:t>‹#›</a:t>
            </a:fld>
            <a:endParaRPr lang="cs-CZ"/>
          </a:p>
        </p:txBody>
      </p:sp>
    </p:spTree>
    <p:extLst>
      <p:ext uri="{BB962C8B-B14F-4D97-AF65-F5344CB8AC3E}">
        <p14:creationId xmlns:p14="http://schemas.microsoft.com/office/powerpoint/2010/main" val="258240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61B5CFF-EF5F-4D61-BBE2-285E9E9F1327}" type="datetimeFigureOut">
              <a:rPr lang="cs-CZ"/>
              <a:pPr>
                <a:defRPr/>
              </a:pPr>
              <a:t>13.5.2013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22DD101-1B50-4669-BBA8-0FB140A80457}" type="slidenum">
              <a:rPr lang="cs-CZ"/>
              <a:pPr>
                <a:defRPr/>
              </a:pPr>
              <a:t>‹#›</a:t>
            </a:fld>
            <a:endParaRPr lang="cs-CZ"/>
          </a:p>
        </p:txBody>
      </p:sp>
    </p:spTree>
    <p:extLst>
      <p:ext uri="{BB962C8B-B14F-4D97-AF65-F5344CB8AC3E}">
        <p14:creationId xmlns:p14="http://schemas.microsoft.com/office/powerpoint/2010/main" val="157669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366832D9-B457-4F7E-8A45-B4706596B843}" type="datetimeFigureOut">
              <a:rPr lang="cs-CZ"/>
              <a:pPr>
                <a:defRPr/>
              </a:pPr>
              <a:t>13.5.2013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4822782-5BF9-473C-A1C7-9C4B53041A4F}" type="slidenum">
              <a:rPr lang="cs-CZ"/>
              <a:pPr>
                <a:defRPr/>
              </a:pPr>
              <a:t>‹#›</a:t>
            </a:fld>
            <a:endParaRPr lang="cs-CZ"/>
          </a:p>
        </p:txBody>
      </p:sp>
    </p:spTree>
    <p:extLst>
      <p:ext uri="{BB962C8B-B14F-4D97-AF65-F5344CB8AC3E}">
        <p14:creationId xmlns:p14="http://schemas.microsoft.com/office/powerpoint/2010/main" val="171355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9A84457E-FC08-4E57-AB41-6D0588217791}" type="datetimeFigureOut">
              <a:rPr lang="cs-CZ"/>
              <a:pPr>
                <a:defRPr/>
              </a:pPr>
              <a:t>13.5.2013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60A8006-FC6E-4F08-97EA-F89EDB049662}" type="slidenum">
              <a:rPr lang="cs-CZ"/>
              <a:pPr>
                <a:defRPr/>
              </a:pPr>
              <a:t>‹#›</a:t>
            </a:fld>
            <a:endParaRPr lang="cs-CZ"/>
          </a:p>
        </p:txBody>
      </p:sp>
    </p:spTree>
    <p:extLst>
      <p:ext uri="{BB962C8B-B14F-4D97-AF65-F5344CB8AC3E}">
        <p14:creationId xmlns:p14="http://schemas.microsoft.com/office/powerpoint/2010/main" val="134011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9340B45D-D88E-4F61-833C-D11E4DDEE85A}" type="datetimeFigureOut">
              <a:rPr lang="cs-CZ"/>
              <a:pPr>
                <a:defRPr/>
              </a:pPr>
              <a:t>13.5.2013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7C5ECB5-25B8-4CD1-939F-21EB165BC216}" type="slidenum">
              <a:rPr lang="cs-CZ"/>
              <a:pPr>
                <a:defRPr/>
              </a:pPr>
              <a:t>‹#›</a:t>
            </a:fld>
            <a:endParaRPr lang="cs-CZ"/>
          </a:p>
        </p:txBody>
      </p:sp>
    </p:spTree>
    <p:extLst>
      <p:ext uri="{BB962C8B-B14F-4D97-AF65-F5344CB8AC3E}">
        <p14:creationId xmlns:p14="http://schemas.microsoft.com/office/powerpoint/2010/main" val="304895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6A62E253-ED3B-4662-834F-F3AE7128C02C}" type="datetimeFigureOut">
              <a:rPr lang="cs-CZ"/>
              <a:pPr>
                <a:defRPr/>
              </a:pPr>
              <a:t>13.5.2013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9CF8E962-6013-42BC-97E8-7CF7C85D9E8A}" type="slidenum">
              <a:rPr lang="cs-CZ"/>
              <a:pPr>
                <a:defRPr/>
              </a:pPr>
              <a:t>‹#›</a:t>
            </a:fld>
            <a:endParaRPr lang="cs-CZ"/>
          </a:p>
        </p:txBody>
      </p:sp>
    </p:spTree>
    <p:extLst>
      <p:ext uri="{BB962C8B-B14F-4D97-AF65-F5344CB8AC3E}">
        <p14:creationId xmlns:p14="http://schemas.microsoft.com/office/powerpoint/2010/main" val="149482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2711A45B-0182-4B33-B9D3-EEE4AD33AC5E}" type="datetimeFigureOut">
              <a:rPr lang="cs-CZ"/>
              <a:pPr>
                <a:defRPr/>
              </a:pPr>
              <a:t>13.5.2013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3D026DBB-17D2-4016-961B-D945B5B2372E}" type="slidenum">
              <a:rPr lang="cs-CZ"/>
              <a:pPr>
                <a:defRPr/>
              </a:pPr>
              <a:t>‹#›</a:t>
            </a:fld>
            <a:endParaRPr lang="cs-CZ"/>
          </a:p>
        </p:txBody>
      </p:sp>
    </p:spTree>
    <p:extLst>
      <p:ext uri="{BB962C8B-B14F-4D97-AF65-F5344CB8AC3E}">
        <p14:creationId xmlns:p14="http://schemas.microsoft.com/office/powerpoint/2010/main" val="106126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0335C-CB48-4D1B-8334-C273793A479F}" type="datetimeFigureOut">
              <a:rPr lang="cs-CZ"/>
              <a:pPr>
                <a:defRPr/>
              </a:pPr>
              <a:t>13.5.2013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2145581-E57F-4D3D-AD4D-4B6657945114}" type="slidenum">
              <a:rPr lang="cs-CZ"/>
              <a:pPr>
                <a:defRPr/>
              </a:pPr>
              <a:t>‹#›</a:t>
            </a:fld>
            <a:endParaRPr lang="cs-CZ"/>
          </a:p>
        </p:txBody>
      </p:sp>
    </p:spTree>
    <p:extLst>
      <p:ext uri="{BB962C8B-B14F-4D97-AF65-F5344CB8AC3E}">
        <p14:creationId xmlns:p14="http://schemas.microsoft.com/office/powerpoint/2010/main" val="157445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9C2D13D0-5FAF-4951-8F0A-BE7585655D96}" type="datetimeFigureOut">
              <a:rPr lang="cs-CZ"/>
              <a:pPr>
                <a:defRPr/>
              </a:pPr>
              <a:t>13.5.2013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F591332-6B6C-4219-8254-9489DA6D7333}" type="slidenum">
              <a:rPr lang="cs-CZ"/>
              <a:pPr>
                <a:defRPr/>
              </a:pPr>
              <a:t>‹#›</a:t>
            </a:fld>
            <a:endParaRPr lang="cs-CZ"/>
          </a:p>
        </p:txBody>
      </p:sp>
    </p:spTree>
    <p:extLst>
      <p:ext uri="{BB962C8B-B14F-4D97-AF65-F5344CB8AC3E}">
        <p14:creationId xmlns:p14="http://schemas.microsoft.com/office/powerpoint/2010/main" val="300240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5555CF1-6B2A-4F73-9988-96105EC0BD3A}" type="datetimeFigureOut">
              <a:rPr lang="cs-CZ"/>
              <a:pPr>
                <a:defRPr/>
              </a:pPr>
              <a:t>13.5.2013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8AFD84F-BE58-46A5-BB03-580B9A7A7AA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ml%20soubory%20offline/Korelace%20m&#283;n%20_%20FXstreet.cz.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ml%20soubory%20offline/Korelace%20m&#283;n%20_%20FXstreet.cz.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echnet.idnes.cz/autismus-a-biopotraviny-08s-/veda.aspx?c=A130103_141747_veda_ml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ml%20soubory%20offline/Biopotraviny%20zp&#367;sobuj&#237;%20autismus%20Pro&#269;%20nev&#283;&#345;it%20graf&#367;m%20a%20statistik&#225;m%20-%20iDNES.cz.htm"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technet.idnes.cz/autismus-a-biopotraviny-08s-/veda.aspx?c=A130103_141747_veda_ml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8.w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hyperlink" Target="&#250;lohy%20korelace.xls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excelentnitriky.com/2012/12/korelace-v-excelu.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fxstreet.cz/korelace-men.html" TargetMode="External"/><Relationship Id="rId5" Type="http://schemas.openxmlformats.org/officeDocument/2006/relationships/hyperlink" Target="http://technet.idnes.cz/autismus-a-biopotraviny-08s-/veda.aspx?c=A130103_141747_veda_mla" TargetMode="External"/><Relationship Id="rId4" Type="http://schemas.openxmlformats.org/officeDocument/2006/relationships/hyperlink" Target="http://blisty.cz/art/50290.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technet.idnes.cz/autismus-a-biopotraviny-08s-/veda.aspx?c=A130103_141747_veda_ml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6463" y="268288"/>
            <a:ext cx="4818062"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bdélník 4"/>
          <p:cNvSpPr/>
          <p:nvPr/>
        </p:nvSpPr>
        <p:spPr>
          <a:xfrm>
            <a:off x="2399867" y="1515269"/>
            <a:ext cx="4503738" cy="369887"/>
          </a:xfrm>
          <a:prstGeom prst="rect">
            <a:avLst/>
          </a:prstGeom>
        </p:spPr>
        <p:txBody>
          <a:bodyPr wrap="none">
            <a:spAutoFit/>
          </a:bodyPr>
          <a:lstStyle/>
          <a:p>
            <a:pPr algn="ctr" fontAlgn="auto">
              <a:spcBef>
                <a:spcPts val="0"/>
              </a:spcBef>
              <a:spcAft>
                <a:spcPts val="0"/>
              </a:spcAft>
              <a:defRPr/>
            </a:pPr>
            <a:r>
              <a:rPr lang="cs-CZ" b="1" spc="60" dirty="0">
                <a:latin typeface="Times New Roman"/>
                <a:ea typeface="Calibri"/>
                <a:cs typeface="Times New Roman"/>
              </a:rPr>
              <a:t>Projekt OP VK č. CZ.1.07/1.5.00/34.0420</a:t>
            </a:r>
            <a:endParaRPr lang="cs-CZ" sz="1050" dirty="0">
              <a:latin typeface="+mn-lt"/>
              <a:ea typeface="Calibri"/>
              <a:cs typeface="Times New Roman"/>
            </a:endParaRPr>
          </a:p>
        </p:txBody>
      </p:sp>
      <p:sp>
        <p:nvSpPr>
          <p:cNvPr id="6" name="Obdélník 5"/>
          <p:cNvSpPr/>
          <p:nvPr/>
        </p:nvSpPr>
        <p:spPr>
          <a:xfrm>
            <a:off x="2014827" y="1885156"/>
            <a:ext cx="5310188" cy="369888"/>
          </a:xfrm>
          <a:prstGeom prst="rect">
            <a:avLst/>
          </a:prstGeom>
        </p:spPr>
        <p:txBody>
          <a:bodyPr>
            <a:spAutoFit/>
          </a:bodyPr>
          <a:lstStyle/>
          <a:p>
            <a:pPr algn="ctr" fontAlgn="auto">
              <a:spcBef>
                <a:spcPts val="0"/>
              </a:spcBef>
              <a:spcAft>
                <a:spcPts val="0"/>
              </a:spcAft>
              <a:defRPr/>
            </a:pPr>
            <a:r>
              <a:rPr lang="cs-CZ" b="1" spc="60" dirty="0">
                <a:latin typeface="Times New Roman"/>
                <a:ea typeface="Calibri"/>
                <a:cs typeface="Times New Roman"/>
              </a:rPr>
              <a:t>Šablony Mendelova střední škola, Nový Jičín</a:t>
            </a:r>
            <a:endParaRPr lang="cs-CZ" sz="1050" dirty="0">
              <a:latin typeface="+mn-lt"/>
              <a:ea typeface="Calibri"/>
              <a:cs typeface="Times New Roman"/>
            </a:endParaRPr>
          </a:p>
        </p:txBody>
      </p:sp>
      <p:sp>
        <p:nvSpPr>
          <p:cNvPr id="2054" name="Obdélník 6"/>
          <p:cNvSpPr>
            <a:spLocks noChangeArrowheads="1"/>
          </p:cNvSpPr>
          <p:nvPr/>
        </p:nvSpPr>
        <p:spPr bwMode="auto">
          <a:xfrm>
            <a:off x="1344613" y="5805488"/>
            <a:ext cx="64817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cs-CZ" sz="1000">
                <a:solidFill>
                  <a:srgbClr val="000000"/>
                </a:solidFill>
                <a:latin typeface="Times New Roman" pitchFamily="18" charset="0"/>
                <a:cs typeface="Times New Roman" pitchFamily="18" charset="0"/>
              </a:rPr>
              <a:t>Tento projekt je spolufinancován ESF a státním rozpočtem ČR.  Byl uskutečněn z prostředků projektu OP VK. Materiály jsou určeny pro bezplatné používání pro potřeby výuky a vzdělávání na všech typech škol a školských zařízení. Jakékoliv další využití podléhá Autorskému zákonu. Materiál je publikován pod licencí Creative Commons – Uveďte autora - Neužívejte komerčně - Nezasahujte do díla 3.0 Česko.</a:t>
            </a:r>
            <a:endParaRPr lang="cs-CZ" sz="1000">
              <a:latin typeface="Times New Roman" pitchFamily="18" charset="0"/>
              <a:cs typeface="Times New Roman" pitchFamily="18" charset="0"/>
            </a:endParaRPr>
          </a:p>
        </p:txBody>
      </p:sp>
      <p:sp>
        <p:nvSpPr>
          <p:cNvPr id="9" name="Obdélník 8"/>
          <p:cNvSpPr/>
          <p:nvPr/>
        </p:nvSpPr>
        <p:spPr>
          <a:xfrm>
            <a:off x="1043608" y="3861048"/>
            <a:ext cx="7344815" cy="1769715"/>
          </a:xfrm>
          <a:prstGeom prst="rect">
            <a:avLst/>
          </a:prstGeom>
        </p:spPr>
        <p:txBody>
          <a:bodyPr wrap="square">
            <a:spAutoFit/>
          </a:bodyPr>
          <a:lstStyle/>
          <a:p>
            <a:pPr algn="ctr" fontAlgn="auto">
              <a:spcBef>
                <a:spcPts val="0"/>
              </a:spcBef>
              <a:spcAft>
                <a:spcPts val="0"/>
              </a:spcAft>
              <a:defRPr/>
            </a:pPr>
            <a:r>
              <a:rPr lang="cs-CZ" b="1" cap="all" dirty="0">
                <a:latin typeface="Times New Roman"/>
                <a:ea typeface="Times New Roman"/>
                <a:cs typeface="+mn-cs"/>
              </a:rPr>
              <a:t>název materiálu</a:t>
            </a:r>
            <a:r>
              <a:rPr lang="cs-CZ" b="1" dirty="0">
                <a:latin typeface="Times New Roman"/>
                <a:ea typeface="Times New Roman"/>
                <a:cs typeface="+mn-cs"/>
              </a:rPr>
              <a:t>:</a:t>
            </a:r>
            <a:endParaRPr lang="cs-CZ" dirty="0">
              <a:latin typeface="Times New Roman"/>
              <a:ea typeface="Times New Roman"/>
              <a:cs typeface="+mn-cs"/>
            </a:endParaRPr>
          </a:p>
          <a:p>
            <a:pPr algn="ctr" fontAlgn="auto">
              <a:spcBef>
                <a:spcPts val="0"/>
              </a:spcBef>
              <a:spcAft>
                <a:spcPts val="0"/>
              </a:spcAft>
              <a:defRPr/>
            </a:pPr>
            <a:r>
              <a:rPr lang="cs-CZ" sz="500" dirty="0">
                <a:latin typeface="Times New Roman"/>
                <a:ea typeface="Times New Roman"/>
                <a:cs typeface="+mn-cs"/>
              </a:rPr>
              <a:t> </a:t>
            </a:r>
            <a:endParaRPr lang="cs-CZ" dirty="0">
              <a:latin typeface="Times New Roman"/>
              <a:ea typeface="Times New Roman"/>
              <a:cs typeface="+mn-cs"/>
            </a:endParaRPr>
          </a:p>
          <a:p>
            <a:pPr algn="ctr" fontAlgn="auto">
              <a:spcBef>
                <a:spcPts val="0"/>
              </a:spcBef>
              <a:spcAft>
                <a:spcPts val="0"/>
              </a:spcAft>
              <a:defRPr/>
            </a:pPr>
            <a:r>
              <a:rPr lang="cs-CZ" sz="3200" b="1" dirty="0" smtClean="0">
                <a:solidFill>
                  <a:srgbClr val="1F497D"/>
                </a:solidFill>
                <a:latin typeface="Times New Roman"/>
                <a:ea typeface="Times New Roman"/>
                <a:cs typeface="+mn-cs"/>
              </a:rPr>
              <a:t>Statistika - korelace</a:t>
            </a:r>
            <a:endParaRPr lang="cs-CZ" dirty="0">
              <a:latin typeface="Times New Roman"/>
              <a:ea typeface="Times New Roman"/>
              <a:cs typeface="+mn-cs"/>
            </a:endParaRPr>
          </a:p>
          <a:p>
            <a:pPr algn="ctr" fontAlgn="auto">
              <a:spcBef>
                <a:spcPts val="0"/>
              </a:spcBef>
              <a:spcAft>
                <a:spcPts val="0"/>
              </a:spcAft>
              <a:defRPr/>
            </a:pPr>
            <a:endParaRPr lang="cs-CZ" dirty="0">
              <a:latin typeface="Times New Roman"/>
              <a:ea typeface="Times New Roman"/>
              <a:cs typeface="+mn-cs"/>
            </a:endParaRPr>
          </a:p>
          <a:p>
            <a:pPr algn="ctr" fontAlgn="auto">
              <a:spcBef>
                <a:spcPts val="0"/>
              </a:spcBef>
              <a:spcAft>
                <a:spcPts val="0"/>
              </a:spcAft>
              <a:defRPr/>
            </a:pPr>
            <a:r>
              <a:rPr lang="cs-CZ" b="1" dirty="0">
                <a:latin typeface="Times New Roman"/>
                <a:ea typeface="Times New Roman"/>
                <a:cs typeface="+mn-cs"/>
              </a:rPr>
              <a:t>Autor:  </a:t>
            </a:r>
            <a:r>
              <a:rPr lang="cs-CZ" b="1" dirty="0" smtClean="0">
                <a:solidFill>
                  <a:srgbClr val="1F497D"/>
                </a:solidFill>
                <a:latin typeface="Times New Roman"/>
                <a:ea typeface="Times New Roman"/>
                <a:cs typeface="+mn-cs"/>
              </a:rPr>
              <a:t>Marie Vraná</a:t>
            </a:r>
            <a:endParaRPr lang="cs-CZ" dirty="0">
              <a:latin typeface="Times New Roman"/>
              <a:ea typeface="Times New Roman"/>
              <a:cs typeface="+mn-cs"/>
            </a:endParaRPr>
          </a:p>
          <a:p>
            <a:pPr algn="ctr" fontAlgn="auto">
              <a:spcBef>
                <a:spcPts val="0"/>
              </a:spcBef>
              <a:spcAft>
                <a:spcPts val="0"/>
              </a:spcAft>
              <a:defRPr/>
            </a:pPr>
            <a:r>
              <a:rPr lang="cs-CZ" b="1" dirty="0">
                <a:latin typeface="Times New Roman"/>
                <a:ea typeface="Times New Roman"/>
                <a:cs typeface="+mn-cs"/>
              </a:rPr>
              <a:t>Rok vydání:</a:t>
            </a:r>
            <a:r>
              <a:rPr lang="cs-CZ" b="1" dirty="0">
                <a:solidFill>
                  <a:srgbClr val="1F497D"/>
                </a:solidFill>
                <a:latin typeface="Times New Roman"/>
                <a:ea typeface="Times New Roman"/>
                <a:cs typeface="+mn-cs"/>
              </a:rPr>
              <a:t> </a:t>
            </a:r>
            <a:r>
              <a:rPr lang="cs-CZ" b="1" dirty="0" smtClean="0">
                <a:solidFill>
                  <a:srgbClr val="1F497D"/>
                </a:solidFill>
                <a:latin typeface="Times New Roman"/>
                <a:ea typeface="Times New Roman"/>
                <a:cs typeface="+mn-cs"/>
              </a:rPr>
              <a:t>2013</a:t>
            </a:r>
            <a:endParaRPr lang="cs-CZ" dirty="0">
              <a:latin typeface="Times New Roman"/>
              <a:ea typeface="Times New Roman"/>
              <a:cs typeface="+mn-cs"/>
            </a:endParaRPr>
          </a:p>
        </p:txBody>
      </p:sp>
      <p:pic>
        <p:nvPicPr>
          <p:cNvPr id="1026" name="Picture 2" descr="C:\Users\User\Desktop\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1812" y="2507199"/>
            <a:ext cx="3000375" cy="1285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hodnoty</a:t>
            </a:r>
            <a:endParaRPr lang="cs-CZ" dirty="0"/>
          </a:p>
        </p:txBody>
      </p:sp>
      <p:sp>
        <p:nvSpPr>
          <p:cNvPr id="3" name="Zástupný symbol pro obsah 2"/>
          <p:cNvSpPr>
            <a:spLocks noGrp="1"/>
          </p:cNvSpPr>
          <p:nvPr>
            <p:ph idx="1"/>
          </p:nvPr>
        </p:nvSpPr>
        <p:spPr/>
        <p:txBody>
          <a:bodyPr/>
          <a:lstStyle/>
          <a:p>
            <a:r>
              <a:rPr lang="cs-CZ" dirty="0" smtClean="0"/>
              <a:t>Hodnota blížící se nule</a:t>
            </a:r>
          </a:p>
          <a:p>
            <a:pPr lvl="1"/>
            <a:r>
              <a:rPr lang="cs-CZ" dirty="0" smtClean="0"/>
              <a:t>znamená, že závislost není skoro žádná </a:t>
            </a:r>
          </a:p>
          <a:p>
            <a:pPr lvl="2"/>
            <a:r>
              <a:rPr lang="cs-CZ" dirty="0" smtClean="0"/>
              <a:t>například  výkon počítače a jeho barva</a:t>
            </a:r>
          </a:p>
          <a:p>
            <a:pPr>
              <a:buNone/>
            </a:pPr>
            <a:endParaRPr lang="cs-CZ" dirty="0" smtClean="0"/>
          </a:p>
          <a:p>
            <a:pPr>
              <a:buNone/>
            </a:pPr>
            <a:r>
              <a:rPr lang="cs-CZ" sz="4000" dirty="0" smtClean="0"/>
              <a:t>A podle čeho si vybíráte počítač vy?</a:t>
            </a:r>
            <a:endParaRPr lang="cs-CZ" sz="4000" dirty="0"/>
          </a:p>
        </p:txBody>
      </p:sp>
      <p:pic>
        <p:nvPicPr>
          <p:cNvPr id="31745" name="Picture 1" descr="C:\Documents and Settings\Marie\Local Settings\Temporary Internet Files\Content.IE5\EF474BWX\MC900396868[1].wmf"/>
          <p:cNvPicPr>
            <a:picLocks noChangeAspect="1" noChangeArrowheads="1"/>
          </p:cNvPicPr>
          <p:nvPr/>
        </p:nvPicPr>
        <p:blipFill>
          <a:blip r:embed="rId3" cstate="print"/>
          <a:srcRect/>
          <a:stretch>
            <a:fillRect/>
          </a:stretch>
        </p:blipFill>
        <p:spPr bwMode="auto">
          <a:xfrm>
            <a:off x="6948264" y="4520837"/>
            <a:ext cx="1963030" cy="2337163"/>
          </a:xfrm>
          <a:prstGeom prst="rect">
            <a:avLst/>
          </a:prstGeom>
          <a:noFill/>
        </p:spPr>
      </p:pic>
      <p:pic>
        <p:nvPicPr>
          <p:cNvPr id="31746" name="Picture 2" descr="C:\Documents and Settings\Marie\Local Settings\Temporary Internet Files\Content.IE5\EF474BWX\MC900424192[1].wmf"/>
          <p:cNvPicPr>
            <a:picLocks noChangeAspect="1" noChangeArrowheads="1"/>
          </p:cNvPicPr>
          <p:nvPr/>
        </p:nvPicPr>
        <p:blipFill>
          <a:blip r:embed="rId4" cstate="print"/>
          <a:srcRect/>
          <a:stretch>
            <a:fillRect/>
          </a:stretch>
        </p:blipFill>
        <p:spPr bwMode="auto">
          <a:xfrm>
            <a:off x="467544" y="4725144"/>
            <a:ext cx="1955800" cy="1606550"/>
          </a:xfrm>
          <a:prstGeom prst="rect">
            <a:avLst/>
          </a:prstGeom>
          <a:noFill/>
        </p:spPr>
      </p:pic>
      <p:pic>
        <p:nvPicPr>
          <p:cNvPr id="31747" name="Picture 3" descr="C:\Documents and Settings\Marie\Local Settings\Temporary Internet Files\Content.IE5\EF474BWX\MC900396864[1].wmf"/>
          <p:cNvPicPr>
            <a:picLocks noChangeAspect="1" noChangeArrowheads="1"/>
          </p:cNvPicPr>
          <p:nvPr/>
        </p:nvPicPr>
        <p:blipFill>
          <a:blip r:embed="rId5" cstate="print"/>
          <a:srcRect/>
          <a:stretch>
            <a:fillRect/>
          </a:stretch>
        </p:blipFill>
        <p:spPr bwMode="auto">
          <a:xfrm>
            <a:off x="7299655" y="1916832"/>
            <a:ext cx="1844345" cy="165780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grafy</a:t>
            </a:r>
            <a:endParaRPr lang="cs-CZ" dirty="0"/>
          </a:p>
        </p:txBody>
      </p:sp>
      <p:sp>
        <p:nvSpPr>
          <p:cNvPr id="3" name="Zástupný symbol pro obsah 2"/>
          <p:cNvSpPr>
            <a:spLocks noGrp="1"/>
          </p:cNvSpPr>
          <p:nvPr>
            <p:ph idx="1"/>
          </p:nvPr>
        </p:nvSpPr>
        <p:spPr/>
        <p:txBody>
          <a:bodyPr/>
          <a:lstStyle/>
          <a:p>
            <a:pPr>
              <a:buNone/>
            </a:pPr>
            <a:r>
              <a:rPr lang="cs-CZ" dirty="0" smtClean="0"/>
              <a:t>Grafické znázornění vztahu mezi dvěma veličinami:</a:t>
            </a:r>
          </a:p>
          <a:p>
            <a:pPr lvl="1"/>
            <a:r>
              <a:rPr lang="cs-CZ" dirty="0" smtClean="0"/>
              <a:t>přehledné</a:t>
            </a:r>
          </a:p>
          <a:p>
            <a:pPr lvl="1"/>
            <a:r>
              <a:rPr lang="cs-CZ" dirty="0" smtClean="0"/>
              <a:t>názorné</a:t>
            </a:r>
          </a:p>
          <a:p>
            <a:pPr lvl="1"/>
            <a:r>
              <a:rPr lang="cs-CZ" dirty="0" smtClean="0"/>
              <a:t>srozumitelné</a:t>
            </a:r>
          </a:p>
          <a:p>
            <a:pPr>
              <a:buNone/>
            </a:pPr>
            <a:r>
              <a:rPr lang="cs-CZ" dirty="0" smtClean="0"/>
              <a:t> </a:t>
            </a:r>
            <a:endParaRPr lang="cs-CZ" dirty="0"/>
          </a:p>
        </p:txBody>
      </p:sp>
      <p:pic>
        <p:nvPicPr>
          <p:cNvPr id="10242" name="Picture 2" descr="C:\Documents and Settings\Marie\Local Settings\Temporary Internet Files\Content.IE5\89O9YFSJ\MC900441458[1].png"/>
          <p:cNvPicPr>
            <a:picLocks noChangeAspect="1" noChangeArrowheads="1"/>
          </p:cNvPicPr>
          <p:nvPr/>
        </p:nvPicPr>
        <p:blipFill>
          <a:blip r:embed="rId2" cstate="print"/>
          <a:srcRect/>
          <a:stretch>
            <a:fillRect/>
          </a:stretch>
        </p:blipFill>
        <p:spPr bwMode="auto">
          <a:xfrm>
            <a:off x="4463480" y="1772816"/>
            <a:ext cx="4680520" cy="4680520"/>
          </a:xfrm>
          <a:prstGeom prst="rect">
            <a:avLst/>
          </a:prstGeom>
          <a:noFill/>
        </p:spPr>
      </p:pic>
      <p:pic>
        <p:nvPicPr>
          <p:cNvPr id="10243" name="Picture 3" descr="C:\Documents and Settings\Marie\Local Settings\Temporary Internet Files\Content.IE5\2D47WT2P\MC900310620[1].wmf"/>
          <p:cNvPicPr>
            <a:picLocks noChangeAspect="1" noChangeArrowheads="1"/>
          </p:cNvPicPr>
          <p:nvPr/>
        </p:nvPicPr>
        <p:blipFill>
          <a:blip r:embed="rId3" cstate="print"/>
          <a:srcRect/>
          <a:stretch>
            <a:fillRect/>
          </a:stretch>
        </p:blipFill>
        <p:spPr bwMode="auto">
          <a:xfrm>
            <a:off x="539552" y="4509120"/>
            <a:ext cx="4392488" cy="175381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grafy</a:t>
            </a:r>
            <a:endParaRPr lang="cs-CZ" dirty="0"/>
          </a:p>
        </p:txBody>
      </p:sp>
      <p:sp>
        <p:nvSpPr>
          <p:cNvPr id="3" name="Zástupný symbol pro obsah 2"/>
          <p:cNvSpPr>
            <a:spLocks noGrp="1"/>
          </p:cNvSpPr>
          <p:nvPr>
            <p:ph idx="1"/>
          </p:nvPr>
        </p:nvSpPr>
        <p:spPr>
          <a:xfrm>
            <a:off x="457200" y="1340768"/>
            <a:ext cx="8229600" cy="4785395"/>
          </a:xfrm>
        </p:spPr>
        <p:txBody>
          <a:bodyPr/>
          <a:lstStyle/>
          <a:p>
            <a:pPr>
              <a:buNone/>
            </a:pPr>
            <a:r>
              <a:rPr lang="cs-CZ" dirty="0" smtClean="0">
                <a:hlinkClick r:id="rId2" action="ppaction://hlinkfile"/>
              </a:rPr>
              <a:t>Pozitivní korelace měnových kurzů</a:t>
            </a:r>
            <a:endParaRPr lang="cs-CZ" dirty="0"/>
          </a:p>
        </p:txBody>
      </p:sp>
      <p:pic>
        <p:nvPicPr>
          <p:cNvPr id="4" name="Obrázek 3" descr="korelace pozitivni.JPG"/>
          <p:cNvPicPr>
            <a:picLocks noChangeAspect="1"/>
          </p:cNvPicPr>
          <p:nvPr/>
        </p:nvPicPr>
        <p:blipFill>
          <a:blip r:embed="rId3" cstate="print"/>
          <a:stretch>
            <a:fillRect/>
          </a:stretch>
        </p:blipFill>
        <p:spPr>
          <a:xfrm>
            <a:off x="323528" y="2132856"/>
            <a:ext cx="7848872" cy="445266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grafy</a:t>
            </a:r>
            <a:endParaRPr lang="cs-CZ" dirty="0"/>
          </a:p>
        </p:txBody>
      </p:sp>
      <p:sp>
        <p:nvSpPr>
          <p:cNvPr id="5" name="Zástupný symbol pro obsah 4"/>
          <p:cNvSpPr>
            <a:spLocks noGrp="1"/>
          </p:cNvSpPr>
          <p:nvPr>
            <p:ph idx="1"/>
          </p:nvPr>
        </p:nvSpPr>
        <p:spPr/>
        <p:txBody>
          <a:bodyPr/>
          <a:lstStyle/>
          <a:p>
            <a:pPr>
              <a:buNone/>
            </a:pPr>
            <a:r>
              <a:rPr lang="cs-CZ" dirty="0" smtClean="0">
                <a:hlinkClick r:id="rId2" action="ppaction://hlinkfile"/>
              </a:rPr>
              <a:t>Negativní korelace mezi vývojem amerického dolaru a cenou ropy</a:t>
            </a:r>
            <a:endParaRPr lang="cs-CZ" dirty="0"/>
          </a:p>
        </p:txBody>
      </p:sp>
      <p:pic>
        <p:nvPicPr>
          <p:cNvPr id="6" name="Obrázek 5" descr="negativní korelace mezi vývojem am dolaru a cenou ropy.gif"/>
          <p:cNvPicPr>
            <a:picLocks noChangeAspect="1"/>
          </p:cNvPicPr>
          <p:nvPr/>
        </p:nvPicPr>
        <p:blipFill>
          <a:blip r:embed="rId3" cstate="print"/>
          <a:stretch>
            <a:fillRect/>
          </a:stretch>
        </p:blipFill>
        <p:spPr>
          <a:xfrm>
            <a:off x="971600" y="2924944"/>
            <a:ext cx="6984776" cy="352213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grafy</a:t>
            </a:r>
            <a:endParaRPr lang="cs-CZ" dirty="0"/>
          </a:p>
        </p:txBody>
      </p:sp>
      <p:sp>
        <p:nvSpPr>
          <p:cNvPr id="3" name="Zástupný symbol pro obsah 2"/>
          <p:cNvSpPr>
            <a:spLocks noGrp="1"/>
          </p:cNvSpPr>
          <p:nvPr>
            <p:ph idx="1"/>
          </p:nvPr>
        </p:nvSpPr>
        <p:spPr/>
        <p:txBody>
          <a:bodyPr/>
          <a:lstStyle/>
          <a:p>
            <a:pPr>
              <a:buNone/>
            </a:pPr>
            <a:r>
              <a:rPr lang="cs-CZ" dirty="0" smtClean="0"/>
              <a:t>Se statistikou se musí nakládat opatrně. Dokládá to vtip, který aktuálně koluje mezi odbornou veřejností na internetu a který "odhalil nebezpečné zdravotní riziko": zdánlivou souvislost mezi konzumací biopotravin a výskytem autismu. Korelace zkrátka není to samé co kauzalita. </a:t>
            </a:r>
          </a:p>
          <a:p>
            <a:pPr>
              <a:buNone/>
            </a:pPr>
            <a:endParaRPr lang="cs-CZ" sz="2000" dirty="0" smtClean="0"/>
          </a:p>
          <a:p>
            <a:pPr>
              <a:buNone/>
            </a:pPr>
            <a:r>
              <a:rPr lang="cs-CZ" sz="2000" dirty="0" smtClean="0"/>
              <a:t>Zdroj: </a:t>
            </a:r>
            <a:r>
              <a:rPr lang="cs-CZ" sz="2000" dirty="0" smtClean="0">
                <a:hlinkClick r:id="rId2"/>
              </a:rPr>
              <a:t>http://technet.idnes.cz/autismus-a-biopotraviny-08s-/veda.aspx?c=A130103_141747_veda_mla</a:t>
            </a:r>
            <a:endParaRPr lang="cs-CZ" sz="2000" dirty="0" smtClean="0"/>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Bez názvu.bmp"/>
          <p:cNvPicPr>
            <a:picLocks noGrp="1" noChangeAspect="1"/>
          </p:cNvPicPr>
          <p:nvPr>
            <p:ph idx="1"/>
          </p:nvPr>
        </p:nvPicPr>
        <p:blipFill>
          <a:blip r:embed="rId3" cstate="print"/>
          <a:stretch>
            <a:fillRect/>
          </a:stretch>
        </p:blipFill>
        <p:spPr>
          <a:xfrm>
            <a:off x="15311" y="908720"/>
            <a:ext cx="9813273" cy="5709082"/>
          </a:xfrm>
        </p:spPr>
      </p:pic>
      <p:sp>
        <p:nvSpPr>
          <p:cNvPr id="2" name="Nadpis 1"/>
          <p:cNvSpPr>
            <a:spLocks noGrp="1"/>
          </p:cNvSpPr>
          <p:nvPr>
            <p:ph type="title"/>
          </p:nvPr>
        </p:nvSpPr>
        <p:spPr/>
        <p:txBody>
          <a:bodyPr/>
          <a:lstStyle/>
          <a:p>
            <a:r>
              <a:rPr lang="cs-CZ" dirty="0" smtClean="0"/>
              <a:t>Korelace - grafy</a:t>
            </a:r>
            <a:endParaRPr lang="cs-CZ" dirty="0"/>
          </a:p>
        </p:txBody>
      </p:sp>
      <p:sp>
        <p:nvSpPr>
          <p:cNvPr id="3" name="Zaoblený obdélník 2"/>
          <p:cNvSpPr/>
          <p:nvPr/>
        </p:nvSpPr>
        <p:spPr>
          <a:xfrm>
            <a:off x="7236296" y="5805264"/>
            <a:ext cx="115212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hlinkClick r:id="rId4" action="ppaction://hlinkfile"/>
              </a:rPr>
              <a:t>odkaz</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grafy</a:t>
            </a:r>
            <a:endParaRPr lang="cs-CZ" dirty="0"/>
          </a:p>
        </p:txBody>
      </p:sp>
      <p:sp>
        <p:nvSpPr>
          <p:cNvPr id="3" name="Zástupný symbol pro obsah 2"/>
          <p:cNvSpPr>
            <a:spLocks noGrp="1"/>
          </p:cNvSpPr>
          <p:nvPr>
            <p:ph idx="1"/>
          </p:nvPr>
        </p:nvSpPr>
        <p:spPr/>
        <p:txBody>
          <a:bodyPr/>
          <a:lstStyle/>
          <a:p>
            <a:pPr>
              <a:buNone/>
            </a:pPr>
            <a:r>
              <a:rPr lang="cs-CZ" dirty="0" smtClean="0"/>
              <a:t>Šokující informace má jednu vadu - je úplně nesmyslná. Graf vznikl náhodou díky jednomu z uživatelů stránek </a:t>
            </a:r>
            <a:r>
              <a:rPr lang="cs-CZ" dirty="0" err="1" smtClean="0"/>
              <a:t>Imgur</a:t>
            </a:r>
            <a:r>
              <a:rPr lang="cs-CZ" dirty="0" smtClean="0"/>
              <a:t>. </a:t>
            </a:r>
            <a:r>
              <a:rPr lang="cs-CZ" dirty="0" err="1" smtClean="0"/>
              <a:t>com</a:t>
            </a:r>
            <a:r>
              <a:rPr lang="cs-CZ" dirty="0" smtClean="0"/>
              <a:t>, které slouží k ukládání a sdílení obrázků. Jeho autor, který jinak pracuje jako vědec v neurologické laboratoři, si zkoušel práci se statistickým softwarem. </a:t>
            </a:r>
          </a:p>
          <a:p>
            <a:pPr>
              <a:buNone/>
            </a:pPr>
            <a:endParaRPr lang="cs-CZ" sz="2000" dirty="0" smtClean="0"/>
          </a:p>
          <a:p>
            <a:pPr>
              <a:buNone/>
            </a:pPr>
            <a:endParaRPr lang="cs-CZ" sz="2000" dirty="0" smtClean="0"/>
          </a:p>
          <a:p>
            <a:pPr>
              <a:buNone/>
            </a:pPr>
            <a:r>
              <a:rPr lang="cs-CZ" sz="2000" dirty="0" smtClean="0"/>
              <a:t>Zdroj: </a:t>
            </a:r>
            <a:r>
              <a:rPr lang="cs-CZ" sz="2000" dirty="0" smtClean="0">
                <a:hlinkClick r:id="rId2"/>
              </a:rPr>
              <a:t>http://technet.idnes.cz/autismus-a-biopotraviny-08s-/veda.aspx?c=A130103_141747_veda_mla</a:t>
            </a:r>
            <a:endParaRPr lang="cs-CZ" sz="2000" dirty="0" smtClean="0"/>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zadání</a:t>
            </a:r>
            <a:endParaRPr lang="cs-CZ" dirty="0"/>
          </a:p>
        </p:txBody>
      </p:sp>
      <p:sp>
        <p:nvSpPr>
          <p:cNvPr id="3" name="Zástupný symbol pro obsah 2"/>
          <p:cNvSpPr>
            <a:spLocks noGrp="1"/>
          </p:cNvSpPr>
          <p:nvPr>
            <p:ph idx="1"/>
          </p:nvPr>
        </p:nvSpPr>
        <p:spPr/>
        <p:txBody>
          <a:bodyPr/>
          <a:lstStyle/>
          <a:p>
            <a:pPr>
              <a:buNone/>
            </a:pPr>
            <a:r>
              <a:rPr lang="cs-CZ" dirty="0" smtClean="0"/>
              <a:t>Příklad:</a:t>
            </a:r>
          </a:p>
          <a:p>
            <a:pPr>
              <a:buNone/>
            </a:pPr>
            <a:r>
              <a:rPr lang="cs-CZ" sz="2800" dirty="0" smtClean="0"/>
              <a:t>15 studentů v posledním ročníku střední školy bylo vyzváno, aby uvedli svou tělesnou výšku (znak x) a tělesnou výšku svého otce (znak y).Byly zjištěny tyto hodnoty:</a:t>
            </a:r>
          </a:p>
          <a:p>
            <a:pPr>
              <a:buNone/>
            </a:pPr>
            <a:endParaRPr lang="cs-CZ" sz="2800" dirty="0" smtClean="0"/>
          </a:p>
          <a:p>
            <a:pPr>
              <a:buNone/>
            </a:pPr>
            <a:endParaRPr lang="cs-CZ" sz="2800" dirty="0" smtClean="0"/>
          </a:p>
          <a:p>
            <a:pPr>
              <a:buNone/>
            </a:pPr>
            <a:endParaRPr lang="cs-CZ" sz="2800" dirty="0"/>
          </a:p>
        </p:txBody>
      </p:sp>
      <p:graphicFrame>
        <p:nvGraphicFramePr>
          <p:cNvPr id="4" name="Tabulka 3"/>
          <p:cNvGraphicFramePr>
            <a:graphicFrameLocks noGrp="1"/>
          </p:cNvGraphicFramePr>
          <p:nvPr/>
        </p:nvGraphicFramePr>
        <p:xfrm>
          <a:off x="179512" y="4077072"/>
          <a:ext cx="8788335" cy="1440160"/>
        </p:xfrm>
        <a:graphic>
          <a:graphicData uri="http://schemas.openxmlformats.org/drawingml/2006/table">
            <a:tbl>
              <a:tblPr firstRow="1" bandRow="1">
                <a:tableStyleId>{5C22544A-7EE6-4342-B048-85BDC9FD1C3A}</a:tableStyleId>
              </a:tblPr>
              <a:tblGrid>
                <a:gridCol w="720000"/>
                <a:gridCol w="537889"/>
                <a:gridCol w="537889"/>
                <a:gridCol w="537889"/>
                <a:gridCol w="537889"/>
                <a:gridCol w="537889"/>
                <a:gridCol w="537889"/>
                <a:gridCol w="537889"/>
                <a:gridCol w="537889"/>
                <a:gridCol w="537889"/>
                <a:gridCol w="537889"/>
                <a:gridCol w="537889"/>
                <a:gridCol w="537889"/>
                <a:gridCol w="537889"/>
                <a:gridCol w="537889"/>
                <a:gridCol w="537889"/>
              </a:tblGrid>
              <a:tr h="720080">
                <a:tc>
                  <a:txBody>
                    <a:bodyPr/>
                    <a:lstStyle/>
                    <a:p>
                      <a:pPr algn="ctr"/>
                      <a:r>
                        <a:rPr lang="cs-CZ" b="0" dirty="0" smtClean="0">
                          <a:solidFill>
                            <a:sysClr val="windowText" lastClr="000000"/>
                          </a:solidFill>
                        </a:rPr>
                        <a:t>Výška syna</a:t>
                      </a:r>
                      <a:endParaRPr lang="cs-CZ" b="0" dirty="0">
                        <a:solidFill>
                          <a:sysClr val="windowText" lastClr="000000"/>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172</a:t>
                      </a:r>
                      <a:endParaRPr lang="cs-CZ" b="0"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168</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183</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182</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174</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166</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173</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170</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180</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171</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165</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171</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179</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189</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b="0" dirty="0" smtClean="0">
                          <a:solidFill>
                            <a:sysClr val="windowText" lastClr="000000"/>
                          </a:solidFill>
                        </a:rPr>
                        <a:t>177</a:t>
                      </a:r>
                      <a:endParaRPr lang="cs-CZ"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80">
                <a:tc>
                  <a:txBody>
                    <a:bodyPr/>
                    <a:lstStyle/>
                    <a:p>
                      <a:pPr algn="ctr"/>
                      <a:r>
                        <a:rPr lang="cs-CZ" dirty="0" smtClean="0">
                          <a:solidFill>
                            <a:sysClr val="windowText" lastClr="000000"/>
                          </a:solidFill>
                        </a:rPr>
                        <a:t>Výška otce</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175</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170</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185</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168</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167</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171</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166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169</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177</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184</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185</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173</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výpočet</a:t>
            </a:r>
            <a:endParaRPr lang="cs-CZ" dirty="0"/>
          </a:p>
        </p:txBody>
      </p:sp>
      <p:sp>
        <p:nvSpPr>
          <p:cNvPr id="3" name="Zástupný symbol pro obsah 2"/>
          <p:cNvSpPr>
            <a:spLocks noGrp="1"/>
          </p:cNvSpPr>
          <p:nvPr>
            <p:ph idx="1"/>
          </p:nvPr>
        </p:nvSpPr>
        <p:spPr/>
        <p:txBody>
          <a:bodyPr/>
          <a:lstStyle/>
          <a:p>
            <a:pPr marL="514350" indent="-514350">
              <a:buAutoNum type="arabicPeriod"/>
            </a:pPr>
            <a:r>
              <a:rPr lang="cs-CZ" dirty="0" smtClean="0"/>
              <a:t>Vypočítejte aritmetické průměry</a:t>
            </a:r>
          </a:p>
          <a:p>
            <a:pPr marL="514350" indent="-514350">
              <a:buAutoNum type="arabicPeriod"/>
            </a:pPr>
            <a:r>
              <a:rPr lang="cs-CZ" dirty="0" smtClean="0"/>
              <a:t>Vypočítejte směrodatné odchylky</a:t>
            </a:r>
          </a:p>
          <a:p>
            <a:pPr marL="514350" indent="-514350">
              <a:buAutoNum type="arabicPeriod"/>
            </a:pPr>
            <a:r>
              <a:rPr lang="cs-CZ" dirty="0" smtClean="0"/>
              <a:t>Vypočítejte </a:t>
            </a:r>
          </a:p>
          <a:p>
            <a:pPr marL="514350" indent="-514350">
              <a:buAutoNum type="arabicPeriod"/>
            </a:pPr>
            <a:endParaRPr lang="cs-CZ" dirty="0" smtClean="0"/>
          </a:p>
          <a:p>
            <a:pPr marL="514350" indent="-514350">
              <a:buAutoNum type="arabicPeriod"/>
            </a:pPr>
            <a:r>
              <a:rPr lang="cs-CZ" dirty="0" smtClean="0"/>
              <a:t>Vypočtěte ze vzorce (2) hodnotu</a:t>
            </a:r>
            <a:r>
              <a:rPr lang="cs-CZ" i="1" dirty="0" smtClean="0"/>
              <a:t> </a:t>
            </a:r>
            <a:r>
              <a:rPr lang="cs-CZ" i="1" dirty="0" err="1" smtClean="0"/>
              <a:t>r</a:t>
            </a:r>
            <a:r>
              <a:rPr lang="cs-CZ" i="1" baseline="-25000" dirty="0" err="1" smtClean="0">
                <a:latin typeface="y"/>
              </a:rPr>
              <a:t>xy</a:t>
            </a:r>
            <a:r>
              <a:rPr lang="cs-CZ" i="1" baseline="-25000" dirty="0" smtClean="0">
                <a:latin typeface="y"/>
              </a:rPr>
              <a:t> </a:t>
            </a:r>
            <a:r>
              <a:rPr lang="cs-CZ" i="1" dirty="0" smtClean="0">
                <a:latin typeface="y"/>
              </a:rPr>
              <a:t> </a:t>
            </a:r>
          </a:p>
          <a:p>
            <a:pPr marL="514350" indent="-514350">
              <a:buAutoNum type="arabicPeriod"/>
            </a:pPr>
            <a:r>
              <a:rPr lang="cs-CZ" dirty="0" smtClean="0">
                <a:latin typeface="y"/>
              </a:rPr>
              <a:t>Pro výpočet ze vzorce (1) využijte tabulkový kalkulátor</a:t>
            </a:r>
            <a:endParaRPr lang="cs-CZ" dirty="0"/>
          </a:p>
        </p:txBody>
      </p:sp>
      <p:graphicFrame>
        <p:nvGraphicFramePr>
          <p:cNvPr id="4" name="Objekt 3"/>
          <p:cNvGraphicFramePr>
            <a:graphicFrameLocks noChangeAspect="1"/>
          </p:cNvGraphicFramePr>
          <p:nvPr/>
        </p:nvGraphicFramePr>
        <p:xfrm>
          <a:off x="3131840" y="2708920"/>
          <a:ext cx="1169071" cy="864096"/>
        </p:xfrm>
        <a:graphic>
          <a:graphicData uri="http://schemas.openxmlformats.org/presentationml/2006/ole">
            <mc:AlternateContent xmlns:mc="http://schemas.openxmlformats.org/markup-compatibility/2006">
              <mc:Choice xmlns:v="urn:schemas-microsoft-com:vml" Requires="v">
                <p:oleObj spid="_x0000_s6147" name="Rovnice" r:id="rId4" imgW="583920" imgH="431640" progId="Equation.3">
                  <p:embed/>
                </p:oleObj>
              </mc:Choice>
              <mc:Fallback>
                <p:oleObj name="Rovnice" r:id="rId4" imgW="58392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840" y="2708920"/>
                        <a:ext cx="1169071" cy="8640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zadání</a:t>
            </a:r>
            <a:endParaRPr lang="cs-CZ" dirty="0"/>
          </a:p>
        </p:txBody>
      </p:sp>
      <p:sp>
        <p:nvSpPr>
          <p:cNvPr id="3" name="Zástupný symbol pro obsah 2"/>
          <p:cNvSpPr>
            <a:spLocks noGrp="1"/>
          </p:cNvSpPr>
          <p:nvPr>
            <p:ph idx="1"/>
          </p:nvPr>
        </p:nvSpPr>
        <p:spPr/>
        <p:txBody>
          <a:bodyPr/>
          <a:lstStyle/>
          <a:p>
            <a:pPr>
              <a:buNone/>
            </a:pPr>
            <a:r>
              <a:rPr lang="cs-CZ" dirty="0" smtClean="0"/>
              <a:t>Příklad:</a:t>
            </a:r>
          </a:p>
          <a:p>
            <a:pPr>
              <a:buNone/>
            </a:pPr>
            <a:r>
              <a:rPr lang="cs-CZ" dirty="0" smtClean="0"/>
              <a:t>25 žáků 7. třídy základní školy se podrobilo inteligenčnímu testu. Výsledkem testu je tzv. inteligenční kvocient IQ, udávaný v bodech; u převážné většiny populace leží mezi 80 a 120 body. Výsledky testu byly porovnány s průměrem známek na vysvědčení. Žáci jsou již seřazeni podle prospěchu.</a:t>
            </a:r>
            <a:endParaRPr lang="cs-CZ" dirty="0"/>
          </a:p>
        </p:txBody>
      </p:sp>
      <p:pic>
        <p:nvPicPr>
          <p:cNvPr id="8194" name="Picture 2" descr="C:\Documents and Settings\Marie\Local Settings\Temporary Internet Files\Content.IE5\2D47WT2P\MC900441521[1].wmf"/>
          <p:cNvPicPr>
            <a:picLocks noChangeAspect="1" noChangeArrowheads="1"/>
          </p:cNvPicPr>
          <p:nvPr/>
        </p:nvPicPr>
        <p:blipFill>
          <a:blip r:embed="rId2" cstate="print"/>
          <a:srcRect/>
          <a:stretch>
            <a:fillRect/>
          </a:stretch>
        </p:blipFill>
        <p:spPr bwMode="auto">
          <a:xfrm>
            <a:off x="7092280" y="188640"/>
            <a:ext cx="1806575" cy="18637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a:t>
            </a:r>
            <a:endParaRPr lang="cs-CZ" dirty="0"/>
          </a:p>
        </p:txBody>
      </p:sp>
      <p:sp>
        <p:nvSpPr>
          <p:cNvPr id="3" name="Zástupný symbol pro obsah 2"/>
          <p:cNvSpPr>
            <a:spLocks noGrp="1"/>
          </p:cNvSpPr>
          <p:nvPr>
            <p:ph idx="1"/>
          </p:nvPr>
        </p:nvSpPr>
        <p:spPr/>
        <p:txBody>
          <a:bodyPr/>
          <a:lstStyle/>
          <a:p>
            <a:pPr algn="just">
              <a:buNone/>
            </a:pPr>
            <a:r>
              <a:rPr lang="cs-CZ" b="1" i="1" dirty="0" smtClean="0"/>
              <a:t>Korelace</a:t>
            </a:r>
            <a:r>
              <a:rPr lang="cs-CZ" dirty="0" smtClean="0"/>
              <a:t> (z lat.) znamená </a:t>
            </a:r>
            <a:r>
              <a:rPr lang="cs-CZ" dirty="0" smtClean="0">
                <a:solidFill>
                  <a:srgbClr val="FF0000"/>
                </a:solidFill>
              </a:rPr>
              <a:t>vzájemný vztah </a:t>
            </a:r>
            <a:r>
              <a:rPr lang="cs-CZ" dirty="0" smtClean="0"/>
              <a:t>mezi dvěma procesy nebo veličinami. Pokud se jedna z nich mění, </a:t>
            </a:r>
            <a:r>
              <a:rPr lang="cs-CZ" dirty="0" err="1" smtClean="0"/>
              <a:t>mění</a:t>
            </a:r>
            <a:r>
              <a:rPr lang="cs-CZ" dirty="0" smtClean="0"/>
              <a:t> se </a:t>
            </a:r>
            <a:r>
              <a:rPr lang="cs-CZ" b="1" dirty="0" smtClean="0"/>
              <a:t>korelativně</a:t>
            </a:r>
            <a:r>
              <a:rPr lang="cs-CZ" dirty="0" smtClean="0"/>
              <a:t> i druhá a naopak. </a:t>
            </a:r>
          </a:p>
          <a:p>
            <a:pPr algn="just">
              <a:buNone/>
            </a:pPr>
            <a:r>
              <a:rPr lang="cs-CZ" dirty="0" smtClean="0"/>
              <a:t>Pokud se mezi dvěma procesy ukáže korelace, je pravděpodobné, že na sobě závisejí, nelze z toho však ještě usoudit, že by jeden z nich musel být příčinou a druhý následkem. To samotná korelace nedovoluje rozhodnout.</a:t>
            </a:r>
          </a:p>
          <a:p>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tabulka hodnot</a:t>
            </a:r>
            <a:endParaRPr lang="cs-CZ" dirty="0"/>
          </a:p>
        </p:txBody>
      </p:sp>
      <p:graphicFrame>
        <p:nvGraphicFramePr>
          <p:cNvPr id="4" name="Zástupný symbol pro obsah 3"/>
          <p:cNvGraphicFramePr>
            <a:graphicFrameLocks noGrp="1"/>
          </p:cNvGraphicFramePr>
          <p:nvPr>
            <p:ph idx="1"/>
          </p:nvPr>
        </p:nvGraphicFramePr>
        <p:xfrm>
          <a:off x="611560" y="1556792"/>
          <a:ext cx="1954560" cy="3960441"/>
        </p:xfrm>
        <a:graphic>
          <a:graphicData uri="http://schemas.openxmlformats.org/drawingml/2006/table">
            <a:tbl>
              <a:tblPr firstRow="1" bandRow="1">
                <a:tableStyleId>{5C22544A-7EE6-4342-B048-85BDC9FD1C3A}</a:tableStyleId>
              </a:tblPr>
              <a:tblGrid>
                <a:gridCol w="977280"/>
                <a:gridCol w="977280"/>
              </a:tblGrid>
              <a:tr h="440049">
                <a:tc>
                  <a:txBody>
                    <a:bodyPr/>
                    <a:lstStyle/>
                    <a:p>
                      <a:pPr algn="ctr"/>
                      <a:r>
                        <a:rPr lang="cs-CZ" dirty="0" smtClean="0">
                          <a:solidFill>
                            <a:sysClr val="windowText" lastClr="000000"/>
                          </a:solidFill>
                        </a:rPr>
                        <a:t>Známka</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IQ</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1,00</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134</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1,18</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108</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1,27</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140</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1,36</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116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1,45</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120</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1,45</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98</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1,64</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108</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1,64</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96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graphicFrame>
        <p:nvGraphicFramePr>
          <p:cNvPr id="5" name="Zástupný symbol pro obsah 3"/>
          <p:cNvGraphicFramePr>
            <a:graphicFrameLocks/>
          </p:cNvGraphicFramePr>
          <p:nvPr/>
        </p:nvGraphicFramePr>
        <p:xfrm>
          <a:off x="3779912" y="1556792"/>
          <a:ext cx="1954560" cy="3960441"/>
        </p:xfrm>
        <a:graphic>
          <a:graphicData uri="http://schemas.openxmlformats.org/drawingml/2006/table">
            <a:tbl>
              <a:tblPr firstRow="1" bandRow="1">
                <a:tableStyleId>{5C22544A-7EE6-4342-B048-85BDC9FD1C3A}</a:tableStyleId>
              </a:tblPr>
              <a:tblGrid>
                <a:gridCol w="977280"/>
                <a:gridCol w="977280"/>
              </a:tblGrid>
              <a:tr h="440049">
                <a:tc>
                  <a:txBody>
                    <a:bodyPr/>
                    <a:lstStyle/>
                    <a:p>
                      <a:pPr algn="ctr"/>
                      <a:r>
                        <a:rPr lang="cs-CZ" dirty="0" smtClean="0">
                          <a:solidFill>
                            <a:sysClr val="windowText" lastClr="000000"/>
                          </a:solidFill>
                        </a:rPr>
                        <a:t>Známka</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IQ</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1,82</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102</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2,00</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118</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2,00</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98</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2,18</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122</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2,18</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96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2,36</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100</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2,36</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106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2,55</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96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graphicFrame>
        <p:nvGraphicFramePr>
          <p:cNvPr id="6" name="Zástupný symbol pro obsah 3"/>
          <p:cNvGraphicFramePr>
            <a:graphicFrameLocks/>
          </p:cNvGraphicFramePr>
          <p:nvPr/>
        </p:nvGraphicFramePr>
        <p:xfrm>
          <a:off x="6588224" y="1556792"/>
          <a:ext cx="1954560" cy="4400490"/>
        </p:xfrm>
        <a:graphic>
          <a:graphicData uri="http://schemas.openxmlformats.org/drawingml/2006/table">
            <a:tbl>
              <a:tblPr firstRow="1" bandRow="1">
                <a:tableStyleId>{5C22544A-7EE6-4342-B048-85BDC9FD1C3A}</a:tableStyleId>
              </a:tblPr>
              <a:tblGrid>
                <a:gridCol w="977280"/>
                <a:gridCol w="977280"/>
              </a:tblGrid>
              <a:tr h="440049">
                <a:tc>
                  <a:txBody>
                    <a:bodyPr/>
                    <a:lstStyle/>
                    <a:p>
                      <a:pPr algn="ctr"/>
                      <a:r>
                        <a:rPr lang="cs-CZ" dirty="0" smtClean="0">
                          <a:solidFill>
                            <a:sysClr val="windowText" lastClr="000000"/>
                          </a:solidFill>
                        </a:rPr>
                        <a:t>Známka</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IQ</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2,64</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86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2,73</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106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2,82</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94</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2,91</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86</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3,09</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100</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3,18</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90</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3,27</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68</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3,45</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80</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0049">
                <a:tc>
                  <a:txBody>
                    <a:bodyPr/>
                    <a:lstStyle/>
                    <a:p>
                      <a:pPr algn="ctr"/>
                      <a:r>
                        <a:rPr lang="cs-CZ" dirty="0" smtClean="0">
                          <a:solidFill>
                            <a:sysClr val="windowText" lastClr="000000"/>
                          </a:solidFill>
                        </a:rPr>
                        <a:t>3,45</a:t>
                      </a:r>
                      <a:endParaRPr lang="cs-CZ" dirty="0">
                        <a:solidFill>
                          <a:sysClr val="windowText" lastClr="000000"/>
                        </a:solidFill>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cs-CZ" dirty="0" smtClean="0">
                          <a:solidFill>
                            <a:sysClr val="windowText" lastClr="000000"/>
                          </a:solidFill>
                        </a:rPr>
                        <a:t>82</a:t>
                      </a:r>
                      <a:endParaRPr lang="cs-CZ" dirty="0">
                        <a:solidFill>
                          <a:sysClr val="windowText" lastClr="000000"/>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výpočet</a:t>
            </a:r>
            <a:endParaRPr lang="cs-CZ" dirty="0"/>
          </a:p>
        </p:txBody>
      </p:sp>
      <p:sp>
        <p:nvSpPr>
          <p:cNvPr id="3" name="Zástupný symbol pro obsah 2"/>
          <p:cNvSpPr>
            <a:spLocks noGrp="1"/>
          </p:cNvSpPr>
          <p:nvPr>
            <p:ph idx="1"/>
          </p:nvPr>
        </p:nvSpPr>
        <p:spPr/>
        <p:txBody>
          <a:bodyPr/>
          <a:lstStyle/>
          <a:p>
            <a:pPr>
              <a:buNone/>
            </a:pPr>
            <a:r>
              <a:rPr lang="cs-CZ" dirty="0" smtClean="0"/>
              <a:t>Vypočítejte koeficient korelace mezi průměrnou známkou a inteligenčním kvocientem žáků.</a:t>
            </a:r>
          </a:p>
          <a:p>
            <a:pPr>
              <a:buNone/>
            </a:pPr>
            <a:endParaRPr lang="cs-CZ" dirty="0" smtClean="0"/>
          </a:p>
          <a:p>
            <a:pPr>
              <a:buNone/>
            </a:pPr>
            <a:r>
              <a:rPr lang="cs-CZ" dirty="0" smtClean="0"/>
              <a:t>Využijte tabulkový kalkulátor.</a:t>
            </a:r>
            <a:endParaRPr lang="cs-CZ" dirty="0"/>
          </a:p>
        </p:txBody>
      </p:sp>
      <p:pic>
        <p:nvPicPr>
          <p:cNvPr id="7170" name="Picture 2" descr="C:\Documents and Settings\Marie\Local Settings\Temporary Internet Files\Content.IE5\89O9YFSJ\MC900356497[1].wmf"/>
          <p:cNvPicPr>
            <a:picLocks noChangeAspect="1" noChangeArrowheads="1"/>
          </p:cNvPicPr>
          <p:nvPr/>
        </p:nvPicPr>
        <p:blipFill>
          <a:blip r:embed="rId3" cstate="print"/>
          <a:srcRect/>
          <a:stretch>
            <a:fillRect/>
          </a:stretch>
        </p:blipFill>
        <p:spPr bwMode="auto">
          <a:xfrm>
            <a:off x="5508104" y="2852936"/>
            <a:ext cx="3201054" cy="364111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a:t>
            </a:r>
            <a:endParaRPr lang="cs-CZ" dirty="0"/>
          </a:p>
        </p:txBody>
      </p:sp>
      <p:sp>
        <p:nvSpPr>
          <p:cNvPr id="3" name="Zástupný symbol pro obsah 2"/>
          <p:cNvSpPr>
            <a:spLocks noGrp="1"/>
          </p:cNvSpPr>
          <p:nvPr>
            <p:ph idx="1"/>
          </p:nvPr>
        </p:nvSpPr>
        <p:spPr/>
        <p:txBody>
          <a:bodyPr/>
          <a:lstStyle/>
          <a:p>
            <a:pPr>
              <a:buNone/>
            </a:pPr>
            <a:r>
              <a:rPr lang="cs-CZ" dirty="0" smtClean="0"/>
              <a:t>Úlohy:</a:t>
            </a:r>
          </a:p>
          <a:p>
            <a:pPr>
              <a:buNone/>
            </a:pPr>
            <a:r>
              <a:rPr lang="cs-CZ" dirty="0" smtClean="0"/>
              <a:t>Řešte úlohy s využitím znalostí z ICT</a:t>
            </a:r>
          </a:p>
          <a:p>
            <a:pPr>
              <a:buNone/>
            </a:pPr>
            <a:r>
              <a:rPr lang="cs-CZ" dirty="0" smtClean="0">
                <a:hlinkClick r:id="rId2" action="ppaction://hlinkfile"/>
              </a:rPr>
              <a:t>úlohy korelace.</a:t>
            </a:r>
            <a:r>
              <a:rPr lang="cs-CZ" dirty="0" err="1" smtClean="0">
                <a:hlinkClick r:id="rId2" action="ppaction://hlinkfile"/>
              </a:rPr>
              <a:t>xlsx</a:t>
            </a:r>
            <a:endParaRPr lang="cs-CZ" dirty="0"/>
          </a:p>
        </p:txBody>
      </p:sp>
      <p:pic>
        <p:nvPicPr>
          <p:cNvPr id="9219" name="Picture 3" descr="C:\Documents and Settings\Marie\Local Settings\Temporary Internet Files\Content.IE5\2D47WT2P\MC900223598[1].wmf"/>
          <p:cNvPicPr>
            <a:picLocks noChangeAspect="1" noChangeArrowheads="1"/>
          </p:cNvPicPr>
          <p:nvPr/>
        </p:nvPicPr>
        <p:blipFill>
          <a:blip r:embed="rId3" cstate="print"/>
          <a:srcRect/>
          <a:stretch>
            <a:fillRect/>
          </a:stretch>
        </p:blipFill>
        <p:spPr bwMode="auto">
          <a:xfrm>
            <a:off x="5076056" y="2852936"/>
            <a:ext cx="3115662" cy="288032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lstStyle/>
          <a:p>
            <a:pPr>
              <a:buNone/>
            </a:pPr>
            <a:r>
              <a:rPr lang="cs-CZ" sz="1600" dirty="0" smtClean="0"/>
              <a:t>CALDA, Emil, DUPAČ, Václav. </a:t>
            </a:r>
            <a:r>
              <a:rPr lang="cs-CZ" sz="1600" i="1" dirty="0" smtClean="0"/>
              <a:t>Matematika pro gymnázia. Kombinatorika, pravděpodobnost, statistika.</a:t>
            </a:r>
            <a:r>
              <a:rPr lang="cs-CZ" sz="1600" dirty="0" smtClean="0"/>
              <a:t> Praha: </a:t>
            </a:r>
            <a:r>
              <a:rPr lang="cs-CZ" sz="1600" dirty="0" err="1" smtClean="0"/>
              <a:t>Prometheus</a:t>
            </a:r>
            <a:r>
              <a:rPr lang="cs-CZ" sz="1600" dirty="0" smtClean="0"/>
              <a:t>, 2006. </a:t>
            </a:r>
          </a:p>
          <a:p>
            <a:pPr>
              <a:buNone/>
            </a:pPr>
            <a:endParaRPr lang="cs-CZ" sz="1600" dirty="0" smtClean="0"/>
          </a:p>
          <a:p>
            <a:pPr>
              <a:buNone/>
            </a:pPr>
            <a:r>
              <a:rPr lang="cs-CZ" sz="1600" dirty="0" err="1" smtClean="0"/>
              <a:t>EXCELentní</a:t>
            </a:r>
            <a:r>
              <a:rPr lang="cs-CZ" sz="1600" dirty="0" smtClean="0"/>
              <a:t> triky a návody. Korelace v Excelu. [cit. 20.9.2012]. Dostupné z: </a:t>
            </a:r>
          </a:p>
          <a:p>
            <a:pPr>
              <a:buNone/>
            </a:pPr>
            <a:r>
              <a:rPr lang="cs-CZ" sz="1600" dirty="0" smtClean="0"/>
              <a:t>	</a:t>
            </a:r>
            <a:r>
              <a:rPr lang="cs-CZ" sz="1600" u="sng" dirty="0" smtClean="0">
                <a:hlinkClick r:id="rId3"/>
              </a:rPr>
              <a:t>http://www.</a:t>
            </a:r>
            <a:r>
              <a:rPr lang="cs-CZ" sz="1600" u="sng" dirty="0" err="1" smtClean="0">
                <a:hlinkClick r:id="rId3"/>
              </a:rPr>
              <a:t>excelentnitriky.com</a:t>
            </a:r>
            <a:r>
              <a:rPr lang="cs-CZ" sz="1600" u="sng" dirty="0" smtClean="0">
                <a:hlinkClick r:id="rId3"/>
              </a:rPr>
              <a:t>/2012/12/korelace-v-</a:t>
            </a:r>
            <a:r>
              <a:rPr lang="cs-CZ" sz="1600" u="sng" dirty="0" err="1" smtClean="0">
                <a:hlinkClick r:id="rId3"/>
              </a:rPr>
              <a:t>excelu.html</a:t>
            </a:r>
            <a:r>
              <a:rPr lang="cs-CZ" sz="1600" u="sng" dirty="0" smtClean="0"/>
              <a:t> </a:t>
            </a:r>
          </a:p>
          <a:p>
            <a:pPr>
              <a:buNone/>
            </a:pPr>
            <a:endParaRPr lang="cs-CZ" sz="1600" u="sng" dirty="0" smtClean="0"/>
          </a:p>
          <a:p>
            <a:pPr>
              <a:buNone/>
            </a:pPr>
            <a:r>
              <a:rPr lang="cs-CZ" sz="1600" dirty="0" smtClean="0"/>
              <a:t>Britské listy. [cit. 11.5.2013]. Dostupné z:</a:t>
            </a:r>
          </a:p>
          <a:p>
            <a:pPr>
              <a:buNone/>
            </a:pPr>
            <a:r>
              <a:rPr lang="cs-CZ" sz="1600" dirty="0" smtClean="0"/>
              <a:t>	</a:t>
            </a:r>
            <a:r>
              <a:rPr lang="cs-CZ" sz="1600" u="sng" dirty="0" smtClean="0">
                <a:hlinkClick r:id="rId4"/>
              </a:rPr>
              <a:t>http://blisty.cz/art/50290.html</a:t>
            </a:r>
            <a:r>
              <a:rPr lang="cs-CZ" sz="1600" u="sng" dirty="0" smtClean="0"/>
              <a:t> </a:t>
            </a:r>
          </a:p>
          <a:p>
            <a:pPr>
              <a:buNone/>
            </a:pPr>
            <a:endParaRPr lang="cs-CZ" sz="1600" u="sng" dirty="0" smtClean="0"/>
          </a:p>
          <a:p>
            <a:pPr>
              <a:buNone/>
            </a:pPr>
            <a:r>
              <a:rPr lang="cs-CZ" sz="1600" dirty="0" err="1" smtClean="0"/>
              <a:t>Technet.cz</a:t>
            </a:r>
            <a:r>
              <a:rPr lang="cs-CZ" sz="1600" dirty="0" smtClean="0"/>
              <a:t>. [cit. 11.5.2013]. Dostupné z:</a:t>
            </a:r>
          </a:p>
          <a:p>
            <a:pPr>
              <a:buNone/>
            </a:pPr>
            <a:r>
              <a:rPr lang="cs-CZ" sz="1600" dirty="0" smtClean="0"/>
              <a:t>	 </a:t>
            </a:r>
            <a:r>
              <a:rPr lang="cs-CZ" sz="1600" dirty="0" smtClean="0">
                <a:hlinkClick r:id="rId5"/>
              </a:rPr>
              <a:t>http://technet.idnes.cz/autismus-a-biopotraviny-08s-/veda.aspx?c=A130103_141747_veda_mla</a:t>
            </a:r>
            <a:endParaRPr lang="cs-CZ" sz="1600" dirty="0" smtClean="0"/>
          </a:p>
          <a:p>
            <a:pPr>
              <a:buNone/>
            </a:pPr>
            <a:endParaRPr lang="cs-CZ" sz="1600" dirty="0" smtClean="0"/>
          </a:p>
          <a:p>
            <a:pPr>
              <a:buNone/>
            </a:pPr>
            <a:r>
              <a:rPr lang="cs-CZ" sz="1600" dirty="0" err="1" smtClean="0"/>
              <a:t>Fxstreet.cz</a:t>
            </a:r>
            <a:r>
              <a:rPr lang="cs-CZ" sz="1600" dirty="0" smtClean="0"/>
              <a:t>. Korelace měn. [cit. 11.5.2013]. Dostupné z:</a:t>
            </a:r>
          </a:p>
          <a:p>
            <a:pPr>
              <a:buNone/>
            </a:pPr>
            <a:r>
              <a:rPr lang="cs-CZ" sz="1600" dirty="0" smtClean="0"/>
              <a:t>	</a:t>
            </a:r>
            <a:r>
              <a:rPr lang="cs-CZ" sz="1600" dirty="0" smtClean="0">
                <a:hlinkClick r:id="rId6"/>
              </a:rPr>
              <a:t>http://www.</a:t>
            </a:r>
            <a:r>
              <a:rPr lang="cs-CZ" sz="1600" dirty="0" err="1" smtClean="0">
                <a:hlinkClick r:id="rId6"/>
              </a:rPr>
              <a:t>fxstreet.cz</a:t>
            </a:r>
            <a:r>
              <a:rPr lang="cs-CZ" sz="1600" dirty="0" smtClean="0">
                <a:hlinkClick r:id="rId6"/>
              </a:rPr>
              <a:t>/korelace-</a:t>
            </a:r>
            <a:r>
              <a:rPr lang="cs-CZ" sz="1600" dirty="0" err="1" smtClean="0">
                <a:hlinkClick r:id="rId6"/>
              </a:rPr>
              <a:t>men.html</a:t>
            </a:r>
            <a:r>
              <a:rPr lang="cs-CZ" sz="1600" dirty="0" smtClean="0"/>
              <a:t> </a:t>
            </a:r>
            <a:endParaRPr lang="cs-CZ"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323528" y="2564904"/>
            <a:ext cx="8352928" cy="374441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Korelace</a:t>
            </a:r>
            <a:endParaRPr lang="cs-CZ" dirty="0"/>
          </a:p>
        </p:txBody>
      </p:sp>
      <p:sp>
        <p:nvSpPr>
          <p:cNvPr id="3" name="Zástupný symbol pro obsah 2"/>
          <p:cNvSpPr>
            <a:spLocks noGrp="1"/>
          </p:cNvSpPr>
          <p:nvPr>
            <p:ph idx="1"/>
          </p:nvPr>
        </p:nvSpPr>
        <p:spPr>
          <a:xfrm>
            <a:off x="395536" y="1628800"/>
            <a:ext cx="8229600" cy="4525963"/>
          </a:xfrm>
        </p:spPr>
        <p:txBody>
          <a:bodyPr/>
          <a:lstStyle/>
          <a:p>
            <a:pPr>
              <a:buNone/>
            </a:pPr>
            <a:endParaRPr lang="cs-CZ" sz="2800" dirty="0" smtClean="0"/>
          </a:p>
          <a:p>
            <a:pPr>
              <a:buNone/>
            </a:pPr>
            <a:endParaRPr lang="cs-CZ" sz="2800" dirty="0" smtClean="0"/>
          </a:p>
          <a:p>
            <a:pPr>
              <a:buNone/>
            </a:pPr>
            <a:r>
              <a:rPr lang="cs-CZ" sz="2800" dirty="0" smtClean="0"/>
              <a:t>"V řadě evropských regionů bylo zjištěno, že čím více čápů žije v určité krajině, tím vyšší je tam porodnost. Korelační koeficienty byly tak významné, že je velice nepravděpodobné, že zjištěná souvislost je náhodná. Jsme tedy ochotni přijmout hypotézu, že čápi přece jen nosí děti?“  </a:t>
            </a:r>
          </a:p>
          <a:p>
            <a:pPr>
              <a:buNone/>
            </a:pPr>
            <a:r>
              <a:rPr lang="cs-CZ" sz="1800" dirty="0" smtClean="0"/>
              <a:t>Zdroj: </a:t>
            </a:r>
            <a:r>
              <a:rPr lang="cs-CZ" sz="1800" dirty="0" smtClean="0">
                <a:hlinkClick r:id="rId2"/>
              </a:rPr>
              <a:t>http://technet.idnes.cz/autismus-a-biopotraviny-08s-/veda.aspx?c=A130103_141747_veda_mla</a:t>
            </a:r>
            <a:endParaRPr lang="cs-CZ" sz="1800" dirty="0" smtClean="0"/>
          </a:p>
          <a:p>
            <a:endParaRPr lang="cs-CZ" dirty="0"/>
          </a:p>
        </p:txBody>
      </p:sp>
      <p:pic>
        <p:nvPicPr>
          <p:cNvPr id="1030" name="Picture 6" descr="C:\Documents and Settings\Marie\Local Settings\Temporary Internet Files\Content.IE5\EF474BWX\MC900238120[1].wmf"/>
          <p:cNvPicPr>
            <a:picLocks noChangeAspect="1" noChangeArrowheads="1"/>
          </p:cNvPicPr>
          <p:nvPr/>
        </p:nvPicPr>
        <p:blipFill>
          <a:blip r:embed="rId3" cstate="print"/>
          <a:srcRect/>
          <a:stretch>
            <a:fillRect/>
          </a:stretch>
        </p:blipFill>
        <p:spPr bwMode="auto">
          <a:xfrm>
            <a:off x="5364088" y="0"/>
            <a:ext cx="3779912" cy="27809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a:t>
            </a:r>
            <a:endParaRPr lang="cs-CZ" dirty="0"/>
          </a:p>
        </p:txBody>
      </p:sp>
      <p:sp>
        <p:nvSpPr>
          <p:cNvPr id="3" name="Zástupný symbol pro obsah 2"/>
          <p:cNvSpPr>
            <a:spLocks noGrp="1"/>
          </p:cNvSpPr>
          <p:nvPr>
            <p:ph idx="1"/>
          </p:nvPr>
        </p:nvSpPr>
        <p:spPr/>
        <p:txBody>
          <a:bodyPr/>
          <a:lstStyle/>
          <a:p>
            <a:pPr>
              <a:buNone/>
            </a:pPr>
            <a:r>
              <a:rPr lang="cs-CZ" dirty="0" smtClean="0"/>
              <a:t>Je mezi dvěma veličinami nějaký vztah? Např.:</a:t>
            </a:r>
          </a:p>
          <a:p>
            <a:pPr lvl="1"/>
            <a:r>
              <a:rPr lang="cs-CZ" dirty="0" smtClean="0"/>
              <a:t>Čerpání lepšího paliva ovlivňuje spotřebu auta</a:t>
            </a:r>
          </a:p>
          <a:p>
            <a:pPr lvl="1"/>
            <a:r>
              <a:rPr lang="cs-CZ" dirty="0" smtClean="0"/>
              <a:t>Počet prodavačů v prodejně ovlivňuje tržby</a:t>
            </a:r>
          </a:p>
          <a:p>
            <a:pPr lvl="1"/>
            <a:r>
              <a:rPr lang="cs-CZ" dirty="0" smtClean="0"/>
              <a:t>Počet snědených dortů ovlivňuje objem pasu :)</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Documents and Settings\Marie\Local Settings\Temporary Internet Files\Content.IE5\EF474BWX\MC900290740[1].wmf"/>
          <p:cNvPicPr>
            <a:picLocks noChangeAspect="1" noChangeArrowheads="1"/>
          </p:cNvPicPr>
          <p:nvPr/>
        </p:nvPicPr>
        <p:blipFill>
          <a:blip r:embed="rId2" cstate="print">
            <a:lum bright="13000" contrast="14000"/>
          </a:blip>
          <a:stretch>
            <a:fillRect/>
          </a:stretch>
        </p:blipFill>
        <p:spPr bwMode="auto">
          <a:xfrm>
            <a:off x="0" y="3622961"/>
            <a:ext cx="1691680" cy="3235037"/>
          </a:xfrm>
          <a:prstGeom prst="rect">
            <a:avLst/>
          </a:prstGeom>
          <a:noFill/>
          <a:ln>
            <a:noFill/>
          </a:ln>
        </p:spPr>
      </p:pic>
      <p:pic>
        <p:nvPicPr>
          <p:cNvPr id="2050" name="Picture 2" descr="C:\Documents and Settings\Marie\Local Settings\Temporary Internet Files\Content.IE5\2D47WT2P\MC900335128[1].wmf"/>
          <p:cNvPicPr>
            <a:picLocks noChangeAspect="1" noChangeArrowheads="1"/>
          </p:cNvPicPr>
          <p:nvPr/>
        </p:nvPicPr>
        <p:blipFill>
          <a:blip r:embed="rId3" cstate="print"/>
          <a:srcRect/>
          <a:stretch>
            <a:fillRect/>
          </a:stretch>
        </p:blipFill>
        <p:spPr bwMode="auto">
          <a:xfrm>
            <a:off x="5004049" y="3988166"/>
            <a:ext cx="4139952" cy="2869834"/>
          </a:xfrm>
          <a:prstGeom prst="rect">
            <a:avLst/>
          </a:prstGeom>
          <a:noFill/>
        </p:spPr>
      </p:pic>
      <p:sp>
        <p:nvSpPr>
          <p:cNvPr id="2" name="Nadpis 1"/>
          <p:cNvSpPr>
            <a:spLocks noGrp="1"/>
          </p:cNvSpPr>
          <p:nvPr>
            <p:ph type="title"/>
          </p:nvPr>
        </p:nvSpPr>
        <p:spPr/>
        <p:txBody>
          <a:bodyPr/>
          <a:lstStyle/>
          <a:p>
            <a:r>
              <a:rPr lang="cs-CZ" dirty="0" smtClean="0"/>
              <a:t>Korelace</a:t>
            </a:r>
            <a:endParaRPr lang="cs-CZ" dirty="0"/>
          </a:p>
        </p:txBody>
      </p:sp>
      <p:sp>
        <p:nvSpPr>
          <p:cNvPr id="3" name="Zástupný symbol pro obsah 2"/>
          <p:cNvSpPr>
            <a:spLocks noGrp="1"/>
          </p:cNvSpPr>
          <p:nvPr>
            <p:ph idx="1"/>
          </p:nvPr>
        </p:nvSpPr>
        <p:spPr/>
        <p:txBody>
          <a:bodyPr/>
          <a:lstStyle/>
          <a:p>
            <a:pPr>
              <a:buNone/>
            </a:pPr>
            <a:r>
              <a:rPr lang="cs-CZ" dirty="0" smtClean="0"/>
              <a:t>Korelace neříká, že jeden zkoumaný parametr musí nutně ovlivňovat druhý. </a:t>
            </a:r>
          </a:p>
          <a:p>
            <a:pPr>
              <a:buNone/>
            </a:pPr>
            <a:r>
              <a:rPr lang="cs-CZ" dirty="0" smtClean="0"/>
              <a:t>Mohou být oba ovlivněné něčím jiným: Například prodej zmrzliny se vzájemně neovlivňuje s prodejem slunečníků - obojí je vyvolané teplým počasím - ale korelace by se zřejmě objevila.</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vstupní data</a:t>
            </a:r>
            <a:endParaRPr lang="cs-CZ" dirty="0"/>
          </a:p>
        </p:txBody>
      </p:sp>
      <p:sp>
        <p:nvSpPr>
          <p:cNvPr id="3" name="Zástupný symbol pro obsah 2"/>
          <p:cNvSpPr>
            <a:spLocks noGrp="1"/>
          </p:cNvSpPr>
          <p:nvPr>
            <p:ph idx="1"/>
          </p:nvPr>
        </p:nvSpPr>
        <p:spPr/>
        <p:txBody>
          <a:bodyPr/>
          <a:lstStyle/>
          <a:p>
            <a:pPr>
              <a:buNone/>
            </a:pPr>
            <a:r>
              <a:rPr lang="cs-CZ" dirty="0" smtClean="0"/>
              <a:t>Dvojice znaků 	x 	y</a:t>
            </a:r>
          </a:p>
          <a:p>
            <a:pPr>
              <a:buNone/>
            </a:pPr>
            <a:r>
              <a:rPr lang="cs-CZ" dirty="0" smtClean="0"/>
              <a:t>Rozsah souboru 	n</a:t>
            </a:r>
          </a:p>
          <a:p>
            <a:pPr>
              <a:buNone/>
            </a:pPr>
            <a:r>
              <a:rPr lang="cs-CZ" dirty="0" smtClean="0"/>
              <a:t>Výsledek šetření – data (x</a:t>
            </a:r>
            <a:r>
              <a:rPr lang="cs-CZ" baseline="-25000" dirty="0" smtClean="0"/>
              <a:t>1</a:t>
            </a:r>
            <a:r>
              <a:rPr lang="cs-CZ" dirty="0" smtClean="0"/>
              <a:t>, y</a:t>
            </a:r>
            <a:r>
              <a:rPr lang="cs-CZ" baseline="-25000" dirty="0" smtClean="0"/>
              <a:t>1</a:t>
            </a:r>
            <a:r>
              <a:rPr lang="cs-CZ" dirty="0" smtClean="0"/>
              <a:t>), (x</a:t>
            </a:r>
            <a:r>
              <a:rPr lang="cs-CZ" baseline="-25000" dirty="0" smtClean="0"/>
              <a:t>2</a:t>
            </a:r>
            <a:r>
              <a:rPr lang="cs-CZ" dirty="0" smtClean="0"/>
              <a:t>, y</a:t>
            </a:r>
            <a:r>
              <a:rPr lang="cs-CZ" baseline="-25000" dirty="0" smtClean="0"/>
              <a:t>2</a:t>
            </a:r>
            <a:r>
              <a:rPr lang="cs-CZ" dirty="0" smtClean="0"/>
              <a:t>), … (</a:t>
            </a:r>
            <a:r>
              <a:rPr lang="cs-CZ" dirty="0" err="1" smtClean="0"/>
              <a:t>x</a:t>
            </a:r>
            <a:r>
              <a:rPr lang="cs-CZ" baseline="-25000" dirty="0" err="1" smtClean="0"/>
              <a:t>n</a:t>
            </a:r>
            <a:r>
              <a:rPr lang="cs-CZ" dirty="0" smtClean="0"/>
              <a:t>, </a:t>
            </a:r>
            <a:r>
              <a:rPr lang="cs-CZ" dirty="0" err="1" smtClean="0"/>
              <a:t>y</a:t>
            </a:r>
            <a:r>
              <a:rPr lang="cs-CZ" baseline="-25000" dirty="0" err="1" smtClean="0"/>
              <a:t>n</a:t>
            </a:r>
            <a:r>
              <a:rPr lang="cs-CZ" dirty="0" smtClean="0"/>
              <a:t>) </a:t>
            </a:r>
          </a:p>
          <a:p>
            <a:pPr>
              <a:buNone/>
            </a:pPr>
            <a:r>
              <a:rPr lang="cs-CZ" b="1" i="1" dirty="0" smtClean="0"/>
              <a:t>Hledáme míru statistické závislosti obou znaků</a:t>
            </a:r>
          </a:p>
          <a:p>
            <a:pPr>
              <a:buNone/>
            </a:pPr>
            <a:r>
              <a:rPr lang="cs-CZ" dirty="0" smtClean="0"/>
              <a:t>Aritmetické průměry znaků         a         </a:t>
            </a:r>
          </a:p>
          <a:p>
            <a:pPr>
              <a:buNone/>
            </a:pPr>
            <a:r>
              <a:rPr lang="cs-CZ" dirty="0" smtClean="0"/>
              <a:t>Směrodatné odchylky   </a:t>
            </a:r>
            <a:r>
              <a:rPr lang="cs-CZ" sz="3600" i="1" dirty="0" err="1" smtClean="0"/>
              <a:t>s</a:t>
            </a:r>
            <a:r>
              <a:rPr lang="cs-CZ" sz="3600" i="1" baseline="-25000" dirty="0" err="1" smtClean="0"/>
              <a:t>x</a:t>
            </a:r>
            <a:r>
              <a:rPr lang="cs-CZ" dirty="0" smtClean="0"/>
              <a:t> a </a:t>
            </a:r>
            <a:r>
              <a:rPr lang="cs-CZ" sz="3600" i="1" dirty="0" err="1" smtClean="0"/>
              <a:t>s</a:t>
            </a:r>
            <a:r>
              <a:rPr lang="cs-CZ" sz="3600" i="1" baseline="-25000" dirty="0" err="1" smtClean="0"/>
              <a:t>y</a:t>
            </a:r>
            <a:r>
              <a:rPr lang="cs-CZ" sz="3600" dirty="0" smtClean="0"/>
              <a:t> </a:t>
            </a:r>
            <a:endParaRPr lang="cs-CZ" sz="3600" dirty="0"/>
          </a:p>
        </p:txBody>
      </p:sp>
      <p:graphicFrame>
        <p:nvGraphicFramePr>
          <p:cNvPr id="4" name="Objekt 3"/>
          <p:cNvGraphicFramePr>
            <a:graphicFrameLocks noChangeAspect="1"/>
          </p:cNvGraphicFramePr>
          <p:nvPr/>
        </p:nvGraphicFramePr>
        <p:xfrm>
          <a:off x="5148064" y="4005064"/>
          <a:ext cx="576064" cy="504056"/>
        </p:xfrm>
        <a:graphic>
          <a:graphicData uri="http://schemas.openxmlformats.org/presentationml/2006/ole">
            <mc:AlternateContent xmlns:mc="http://schemas.openxmlformats.org/markup-compatibility/2006">
              <mc:Choice xmlns:v="urn:schemas-microsoft-com:vml" Requires="v">
                <p:oleObj spid="_x0000_s3076" name="Rovnice" r:id="rId3" imgW="139680" imgH="164880" progId="Equation.3">
                  <p:embed/>
                </p:oleObj>
              </mc:Choice>
              <mc:Fallback>
                <p:oleObj name="Rovnice" r:id="rId3" imgW="139680" imgH="1648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4005064"/>
                        <a:ext cx="576064"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kt 4"/>
          <p:cNvGraphicFramePr>
            <a:graphicFrameLocks noChangeAspect="1"/>
          </p:cNvGraphicFramePr>
          <p:nvPr/>
        </p:nvGraphicFramePr>
        <p:xfrm>
          <a:off x="6228184" y="4005064"/>
          <a:ext cx="432048" cy="504056"/>
        </p:xfrm>
        <a:graphic>
          <a:graphicData uri="http://schemas.openxmlformats.org/presentationml/2006/ole">
            <mc:AlternateContent xmlns:mc="http://schemas.openxmlformats.org/markup-compatibility/2006">
              <mc:Choice xmlns:v="urn:schemas-microsoft-com:vml" Requires="v">
                <p:oleObj spid="_x0000_s3077" name="Rovnice" r:id="rId5" imgW="139680" imgH="190440" progId="Equation.3">
                  <p:embed/>
                </p:oleObj>
              </mc:Choice>
              <mc:Fallback>
                <p:oleObj name="Rovnice" r:id="rId5" imgW="139680" imgH="1904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4" y="4005064"/>
                        <a:ext cx="432048" cy="5040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výpočet</a:t>
            </a:r>
            <a:endParaRPr lang="cs-CZ" dirty="0"/>
          </a:p>
        </p:txBody>
      </p:sp>
      <p:sp>
        <p:nvSpPr>
          <p:cNvPr id="3" name="Zástupný symbol pro obsah 2"/>
          <p:cNvSpPr>
            <a:spLocks noGrp="1"/>
          </p:cNvSpPr>
          <p:nvPr>
            <p:ph idx="1"/>
          </p:nvPr>
        </p:nvSpPr>
        <p:spPr/>
        <p:txBody>
          <a:bodyPr/>
          <a:lstStyle/>
          <a:p>
            <a:pPr>
              <a:buNone/>
            </a:pPr>
            <a:r>
              <a:rPr lang="cs-CZ" dirty="0" smtClean="0"/>
              <a:t>Koeficient korelace </a:t>
            </a:r>
            <a:r>
              <a:rPr lang="cs-CZ" i="1" dirty="0" err="1" smtClean="0"/>
              <a:t>r</a:t>
            </a:r>
            <a:r>
              <a:rPr lang="cs-CZ" i="1" baseline="-25000" dirty="0" err="1" smtClean="0"/>
              <a:t>xy</a:t>
            </a:r>
            <a:endParaRPr lang="cs-CZ" i="1" dirty="0" smtClean="0"/>
          </a:p>
          <a:p>
            <a:pPr>
              <a:buNone/>
            </a:pPr>
            <a:endParaRPr lang="cs-CZ" dirty="0" smtClean="0"/>
          </a:p>
          <a:p>
            <a:pPr>
              <a:buNone/>
            </a:pPr>
            <a:endParaRPr lang="cs-CZ" dirty="0" smtClean="0"/>
          </a:p>
          <a:p>
            <a:pPr>
              <a:buNone/>
            </a:pPr>
            <a:endParaRPr lang="cs-CZ" dirty="0" smtClean="0"/>
          </a:p>
          <a:p>
            <a:pPr algn="r">
              <a:buNone/>
            </a:pPr>
            <a:r>
              <a:rPr lang="cs-CZ" dirty="0" smtClean="0">
                <a:solidFill>
                  <a:srgbClr val="FF0000"/>
                </a:solidFill>
              </a:rPr>
              <a:t>(1)</a:t>
            </a:r>
          </a:p>
          <a:p>
            <a:pPr>
              <a:buNone/>
            </a:pPr>
            <a:endParaRPr lang="cs-CZ" dirty="0"/>
          </a:p>
        </p:txBody>
      </p:sp>
      <p:graphicFrame>
        <p:nvGraphicFramePr>
          <p:cNvPr id="4" name="Objekt 3"/>
          <p:cNvGraphicFramePr>
            <a:graphicFrameLocks noChangeAspect="1"/>
          </p:cNvGraphicFramePr>
          <p:nvPr/>
        </p:nvGraphicFramePr>
        <p:xfrm>
          <a:off x="1126694" y="2564904"/>
          <a:ext cx="5849265" cy="2376264"/>
        </p:xfrm>
        <a:graphic>
          <a:graphicData uri="http://schemas.openxmlformats.org/presentationml/2006/ole">
            <mc:AlternateContent xmlns:mc="http://schemas.openxmlformats.org/markup-compatibility/2006">
              <mc:Choice xmlns:v="urn:schemas-microsoft-com:vml" Requires="v">
                <p:oleObj spid="_x0000_s4099" name="Rovnice" r:id="rId3" imgW="1625400" imgH="660240" progId="Equation.3">
                  <p:embed/>
                </p:oleObj>
              </mc:Choice>
              <mc:Fallback>
                <p:oleObj name="Rovnice" r:id="rId3" imgW="1625400" imgH="660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6694" y="2564904"/>
                        <a:ext cx="5849265" cy="2376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výpočet</a:t>
            </a:r>
            <a:endParaRPr lang="cs-CZ" dirty="0"/>
          </a:p>
        </p:txBody>
      </p:sp>
      <p:sp>
        <p:nvSpPr>
          <p:cNvPr id="3" name="Zástupný symbol pro obsah 2"/>
          <p:cNvSpPr>
            <a:spLocks noGrp="1"/>
          </p:cNvSpPr>
          <p:nvPr>
            <p:ph idx="1"/>
          </p:nvPr>
        </p:nvSpPr>
        <p:spPr/>
        <p:txBody>
          <a:bodyPr/>
          <a:lstStyle/>
          <a:p>
            <a:pPr>
              <a:buNone/>
            </a:pPr>
            <a:r>
              <a:rPr lang="cs-CZ" dirty="0" smtClean="0"/>
              <a:t>Nebo jednodušeji pro ruční výpočet:</a:t>
            </a:r>
          </a:p>
          <a:p>
            <a:pPr>
              <a:buNone/>
            </a:pPr>
            <a:endParaRPr lang="cs-CZ" dirty="0" smtClean="0"/>
          </a:p>
          <a:p>
            <a:pPr>
              <a:buNone/>
            </a:pPr>
            <a:endParaRPr lang="cs-CZ" dirty="0" smtClean="0"/>
          </a:p>
          <a:p>
            <a:pPr>
              <a:buNone/>
            </a:pPr>
            <a:endParaRPr lang="cs-CZ" dirty="0" smtClean="0"/>
          </a:p>
          <a:p>
            <a:pPr algn="r">
              <a:buNone/>
            </a:pPr>
            <a:r>
              <a:rPr lang="cs-CZ" dirty="0" smtClean="0">
                <a:solidFill>
                  <a:srgbClr val="FF0000"/>
                </a:solidFill>
              </a:rPr>
              <a:t>(2)</a:t>
            </a:r>
          </a:p>
          <a:p>
            <a:pPr>
              <a:buNone/>
            </a:pPr>
            <a:endParaRPr lang="cs-CZ" dirty="0" smtClean="0"/>
          </a:p>
          <a:p>
            <a:pPr>
              <a:buNone/>
            </a:pPr>
            <a:endParaRPr lang="cs-CZ" dirty="0"/>
          </a:p>
        </p:txBody>
      </p:sp>
      <p:graphicFrame>
        <p:nvGraphicFramePr>
          <p:cNvPr id="4" name="Objekt 3"/>
          <p:cNvGraphicFramePr>
            <a:graphicFrameLocks noChangeAspect="1"/>
          </p:cNvGraphicFramePr>
          <p:nvPr/>
        </p:nvGraphicFramePr>
        <p:xfrm>
          <a:off x="1979712" y="2708920"/>
          <a:ext cx="4156248" cy="2274493"/>
        </p:xfrm>
        <a:graphic>
          <a:graphicData uri="http://schemas.openxmlformats.org/presentationml/2006/ole">
            <mc:AlternateContent xmlns:mc="http://schemas.openxmlformats.org/markup-compatibility/2006">
              <mc:Choice xmlns:v="urn:schemas-microsoft-com:vml" Requires="v">
                <p:oleObj spid="_x0000_s5123" name="Rovnice" r:id="rId3" imgW="1206360" imgH="660240" progId="Equation.3">
                  <p:embed/>
                </p:oleObj>
              </mc:Choice>
              <mc:Fallback>
                <p:oleObj name="Rovnice" r:id="rId3" imgW="1206360" imgH="660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2708920"/>
                        <a:ext cx="4156248" cy="22744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Korelace - hodnoty</a:t>
            </a:r>
            <a:endParaRPr lang="cs-CZ" dirty="0"/>
          </a:p>
        </p:txBody>
      </p:sp>
      <p:sp>
        <p:nvSpPr>
          <p:cNvPr id="3" name="Zástupný symbol pro obsah 2"/>
          <p:cNvSpPr>
            <a:spLocks noGrp="1"/>
          </p:cNvSpPr>
          <p:nvPr>
            <p:ph idx="1"/>
          </p:nvPr>
        </p:nvSpPr>
        <p:spPr/>
        <p:txBody>
          <a:bodyPr/>
          <a:lstStyle/>
          <a:p>
            <a:pPr>
              <a:buNone/>
            </a:pPr>
            <a:r>
              <a:rPr lang="pl-PL" dirty="0" smtClean="0"/>
              <a:t>Koeficient korelace nabývá hodnoty od -1 do 1</a:t>
            </a:r>
          </a:p>
          <a:p>
            <a:pPr>
              <a:buNone/>
            </a:pPr>
            <a:r>
              <a:rPr lang="cs-CZ" dirty="0" smtClean="0"/>
              <a:t>Hodnota blízká k 1 </a:t>
            </a:r>
          </a:p>
          <a:p>
            <a:pPr lvl="1"/>
            <a:r>
              <a:rPr lang="cs-CZ" dirty="0" smtClean="0"/>
              <a:t>znamená, že závislost je silná a přímá</a:t>
            </a:r>
          </a:p>
          <a:p>
            <a:pPr lvl="2"/>
            <a:r>
              <a:rPr lang="cs-CZ" dirty="0" smtClean="0"/>
              <a:t>například vztah výkonu počítače a počtu úloh, které vyřeší za hodinu – čím vyšší výkon, tím více úloh</a:t>
            </a:r>
          </a:p>
          <a:p>
            <a:pPr>
              <a:buNone/>
            </a:pPr>
            <a:r>
              <a:rPr lang="pl-PL" dirty="0" smtClean="0"/>
              <a:t>Hodnota blízká k –1 </a:t>
            </a:r>
          </a:p>
          <a:p>
            <a:pPr lvl="1"/>
            <a:r>
              <a:rPr lang="cs-CZ" dirty="0" smtClean="0"/>
              <a:t>Znamená, že závislost je silná, ale nepřímá</a:t>
            </a:r>
          </a:p>
          <a:p>
            <a:pPr lvl="2"/>
            <a:r>
              <a:rPr lang="cs-CZ" dirty="0" smtClean="0"/>
              <a:t>například vztah výkonnosti počítače a času, za který počítač zpracuje úlohu – čím vyšší výkon, tím kratší čas</a:t>
            </a:r>
            <a:endParaRPr lang="pl-PL" dirty="0" smtClean="0"/>
          </a:p>
          <a:p>
            <a:pPr lvl="1"/>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858</Words>
  <Application>Microsoft Office PowerPoint</Application>
  <PresentationFormat>Předvádění na obrazovce (4:3)</PresentationFormat>
  <Paragraphs>221</Paragraphs>
  <Slides>23</Slides>
  <Notes>5</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23</vt:i4>
      </vt:variant>
    </vt:vector>
  </HeadingPairs>
  <TitlesOfParts>
    <vt:vector size="25" baseType="lpstr">
      <vt:lpstr>Motiv systému Office</vt:lpstr>
      <vt:lpstr>Rovnice</vt:lpstr>
      <vt:lpstr>Prezentace aplikace PowerPoint</vt:lpstr>
      <vt:lpstr>Korelace</vt:lpstr>
      <vt:lpstr>Korelace</vt:lpstr>
      <vt:lpstr>Korelace</vt:lpstr>
      <vt:lpstr>Korelace</vt:lpstr>
      <vt:lpstr>Korelace – vstupní data</vt:lpstr>
      <vt:lpstr>Korelace – výpočet</vt:lpstr>
      <vt:lpstr>Korelace – výpočet</vt:lpstr>
      <vt:lpstr>Korelace - hodnoty</vt:lpstr>
      <vt:lpstr>Korelace - hodnoty</vt:lpstr>
      <vt:lpstr>Korelace - grafy</vt:lpstr>
      <vt:lpstr>Korelace - grafy</vt:lpstr>
      <vt:lpstr>Korelace - grafy</vt:lpstr>
      <vt:lpstr>Korelace - grafy</vt:lpstr>
      <vt:lpstr>Korelace - grafy</vt:lpstr>
      <vt:lpstr>Korelace - grafy</vt:lpstr>
      <vt:lpstr>Korelace – zadání</vt:lpstr>
      <vt:lpstr>Korelace – výpočet</vt:lpstr>
      <vt:lpstr>Korelace – zadání</vt:lpstr>
      <vt:lpstr>Korelace – tabulka hodnot</vt:lpstr>
      <vt:lpstr>Korelace – výpočet</vt:lpstr>
      <vt:lpstr>Korelace</vt:lpstr>
      <vt:lpstr>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User</dc:creator>
  <cp:lastModifiedBy>Marie Vraná</cp:lastModifiedBy>
  <cp:revision>26</cp:revision>
  <dcterms:created xsi:type="dcterms:W3CDTF">2012-08-13T07:08:30Z</dcterms:created>
  <dcterms:modified xsi:type="dcterms:W3CDTF">2013-05-13T08:18:25Z</dcterms:modified>
</cp:coreProperties>
</file>