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6" r:id="rId7"/>
    <p:sldId id="262" r:id="rId8"/>
    <p:sldId id="263" r:id="rId9"/>
    <p:sldId id="264" r:id="rId10"/>
    <p:sldId id="265" r:id="rId11"/>
    <p:sldId id="257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78950504468354"/>
          <c:y val="2.793412564549105E-2"/>
          <c:w val="0.72380062276492418"/>
          <c:h val="0.93170116503382816"/>
        </c:manualLayout>
      </c:layout>
      <c:scatterChart>
        <c:scatterStyle val="line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Hodnoty osy Y</c:v>
                </c:pt>
              </c:strCache>
            </c:strRef>
          </c:tx>
          <c:spPr>
            <a:ln w="28575">
              <a:noFill/>
            </a:ln>
          </c:spPr>
          <c:marker>
            <c:symbol val="plus"/>
            <c:size val="11"/>
            <c:spPr>
              <a:ln w="15875">
                <a:solidFill>
                  <a:srgbClr val="C00000"/>
                </a:solidFill>
              </a:ln>
            </c:spPr>
          </c:marker>
          <c:xVal>
            <c:numRef>
              <c:f>List1!$A$2:$A$9</c:f>
              <c:numCache>
                <c:formatCode>General</c:formatCode>
                <c:ptCount val="8"/>
                <c:pt idx="0">
                  <c:v>3</c:v>
                </c:pt>
                <c:pt idx="1">
                  <c:v>2</c:v>
                </c:pt>
                <c:pt idx="2">
                  <c:v>-3</c:v>
                </c:pt>
                <c:pt idx="3">
                  <c:v>0</c:v>
                </c:pt>
                <c:pt idx="4">
                  <c:v>-2</c:v>
                </c:pt>
                <c:pt idx="5">
                  <c:v>5</c:v>
                </c:pt>
                <c:pt idx="6">
                  <c:v>-4</c:v>
                </c:pt>
                <c:pt idx="7">
                  <c:v>0</c:v>
                </c:pt>
              </c:numCache>
            </c:numRef>
          </c:xVal>
          <c:yVal>
            <c:numRef>
              <c:f>List1!$B$2:$B$9</c:f>
              <c:numCache>
                <c:formatCode>General</c:formatCode>
                <c:ptCount val="8"/>
                <c:pt idx="0">
                  <c:v>5</c:v>
                </c:pt>
                <c:pt idx="1">
                  <c:v>-3</c:v>
                </c:pt>
                <c:pt idx="2">
                  <c:v>-5</c:v>
                </c:pt>
                <c:pt idx="3">
                  <c:v>4</c:v>
                </c:pt>
                <c:pt idx="4">
                  <c:v>0</c:v>
                </c:pt>
                <c:pt idx="5">
                  <c:v>1</c:v>
                </c:pt>
                <c:pt idx="6">
                  <c:v>-2</c:v>
                </c:pt>
                <c:pt idx="7">
                  <c:v>-4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673984"/>
        <c:axId val="98910976"/>
      </c:scatterChart>
      <c:valAx>
        <c:axId val="97673984"/>
        <c:scaling>
          <c:orientation val="minMax"/>
        </c:scaling>
        <c:delete val="0"/>
        <c:axPos val="b"/>
        <c:majorGridlines>
          <c:spPr>
            <a:ln w="6350"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cs-CZ" dirty="0" smtClean="0"/>
                  <a:t>x</a:t>
                </a:r>
                <a:endParaRPr lang="cs-CZ" dirty="0"/>
              </a:p>
            </c:rich>
          </c:tx>
          <c:layout>
            <c:manualLayout>
              <c:xMode val="edge"/>
              <c:yMode val="edge"/>
              <c:x val="0.78845849129969869"/>
              <c:y val="0.49385439857331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  <a:tailEnd type="arrow"/>
          </a:ln>
        </c:spPr>
        <c:crossAx val="98910976"/>
        <c:crosses val="autoZero"/>
        <c:crossBetween val="midCat"/>
        <c:majorUnit val="1"/>
      </c:valAx>
      <c:valAx>
        <c:axId val="98910976"/>
        <c:scaling>
          <c:orientation val="minMax"/>
        </c:scaling>
        <c:delete val="0"/>
        <c:axPos val="l"/>
        <c:majorGridlines>
          <c:spPr>
            <a:ln w="6350"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c:spPr>
        </c:majorGridlines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cs-CZ" dirty="0" smtClean="0"/>
                  <a:t>y</a:t>
                </a:r>
                <a:endParaRPr lang="cs-CZ" dirty="0"/>
              </a:p>
            </c:rich>
          </c:tx>
          <c:layout>
            <c:manualLayout>
              <c:xMode val="edge"/>
              <c:yMode val="edge"/>
              <c:x val="0.32407407407407407"/>
              <c:y val="1.3195503529910833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  <a:tailEnd type="arrow"/>
          </a:ln>
        </c:spPr>
        <c:crossAx val="97673984"/>
        <c:crosses val="autoZero"/>
        <c:crossBetween val="midCat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</cdr:x>
      <cdr:y>0.09459</cdr:y>
    </cdr:from>
    <cdr:to>
      <cdr:x>0.605</cdr:x>
      <cdr:y>0.16216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4690864" y="504056"/>
          <a:ext cx="28803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600" dirty="0"/>
            <a:t>A</a:t>
          </a:r>
        </a:p>
      </cdr:txBody>
    </cdr:sp>
  </cdr:relSizeAnchor>
  <cdr:relSizeAnchor xmlns:cdr="http://schemas.openxmlformats.org/drawingml/2006/chartDrawing">
    <cdr:from>
      <cdr:x>0.3775</cdr:x>
      <cdr:y>0.16216</cdr:y>
    </cdr:from>
    <cdr:to>
      <cdr:x>0.42125</cdr:x>
      <cdr:y>0.22973</cdr:y>
    </cdr:to>
    <cdr:sp macro="" textlink="">
      <cdr:nvSpPr>
        <cdr:cNvPr id="3" name="TextovéPole 2"/>
        <cdr:cNvSpPr txBox="1"/>
      </cdr:nvSpPr>
      <cdr:spPr>
        <a:xfrm xmlns:a="http://schemas.openxmlformats.org/drawingml/2006/main">
          <a:off x="3106688" y="864096"/>
          <a:ext cx="36004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600" dirty="0" smtClean="0"/>
            <a:t>B</a:t>
          </a:r>
          <a:endParaRPr lang="cs-CZ" sz="1600" dirty="0"/>
        </a:p>
      </cdr:txBody>
    </cdr:sp>
  </cdr:relSizeAnchor>
  <cdr:relSizeAnchor xmlns:cdr="http://schemas.openxmlformats.org/drawingml/2006/chartDrawing">
    <cdr:from>
      <cdr:x>0.22875</cdr:x>
      <cdr:y>0.43243</cdr:y>
    </cdr:from>
    <cdr:to>
      <cdr:x>0.2725</cdr:x>
      <cdr:y>0.5</cdr:y>
    </cdr:to>
    <cdr:sp macro="" textlink="">
      <cdr:nvSpPr>
        <cdr:cNvPr id="4" name="TextovéPole 3"/>
        <cdr:cNvSpPr txBox="1"/>
      </cdr:nvSpPr>
      <cdr:spPr>
        <a:xfrm xmlns:a="http://schemas.openxmlformats.org/drawingml/2006/main">
          <a:off x="1882552" y="2304256"/>
          <a:ext cx="36004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600" dirty="0" smtClean="0"/>
            <a:t>C</a:t>
          </a:r>
          <a:endParaRPr lang="cs-CZ" sz="1600" dirty="0"/>
        </a:p>
      </cdr:txBody>
    </cdr:sp>
  </cdr:relSizeAnchor>
  <cdr:relSizeAnchor xmlns:cdr="http://schemas.openxmlformats.org/drawingml/2006/chartDrawing">
    <cdr:from>
      <cdr:x>0.10626</cdr:x>
      <cdr:y>0.63514</cdr:y>
    </cdr:from>
    <cdr:to>
      <cdr:x>0.14125</cdr:x>
      <cdr:y>0.7027</cdr:y>
    </cdr:to>
    <cdr:sp macro="" textlink="">
      <cdr:nvSpPr>
        <cdr:cNvPr id="5" name="TextovéPole 4"/>
        <cdr:cNvSpPr txBox="1"/>
      </cdr:nvSpPr>
      <cdr:spPr>
        <a:xfrm xmlns:a="http://schemas.openxmlformats.org/drawingml/2006/main">
          <a:off x="874440" y="3384376"/>
          <a:ext cx="28803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600" dirty="0" smtClean="0"/>
            <a:t>D</a:t>
          </a:r>
          <a:endParaRPr lang="cs-CZ" sz="1600" dirty="0"/>
        </a:p>
      </cdr:txBody>
    </cdr:sp>
  </cdr:relSizeAnchor>
  <cdr:relSizeAnchor xmlns:cdr="http://schemas.openxmlformats.org/drawingml/2006/chartDrawing">
    <cdr:from>
      <cdr:x>0.71</cdr:x>
      <cdr:y>0.36486</cdr:y>
    </cdr:from>
    <cdr:to>
      <cdr:x>0.75375</cdr:x>
      <cdr:y>0.41892</cdr:y>
    </cdr:to>
    <cdr:sp macro="" textlink="">
      <cdr:nvSpPr>
        <cdr:cNvPr id="6" name="TextovéPole 5"/>
        <cdr:cNvSpPr txBox="1"/>
      </cdr:nvSpPr>
      <cdr:spPr>
        <a:xfrm xmlns:a="http://schemas.openxmlformats.org/drawingml/2006/main">
          <a:off x="5842992" y="1944216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600" dirty="0" smtClean="0"/>
            <a:t>E</a:t>
          </a:r>
          <a:endParaRPr lang="cs-CZ" sz="1600" dirty="0"/>
        </a:p>
      </cdr:txBody>
    </cdr:sp>
  </cdr:relSizeAnchor>
  <cdr:relSizeAnchor xmlns:cdr="http://schemas.openxmlformats.org/drawingml/2006/chartDrawing">
    <cdr:from>
      <cdr:x>0.5</cdr:x>
      <cdr:y>0.67568</cdr:y>
    </cdr:from>
    <cdr:to>
      <cdr:x>0.56125</cdr:x>
      <cdr:y>0.77027</cdr:y>
    </cdr:to>
    <cdr:sp macro="" textlink="">
      <cdr:nvSpPr>
        <cdr:cNvPr id="7" name="TextovéPole 6"/>
        <cdr:cNvSpPr txBox="1"/>
      </cdr:nvSpPr>
      <cdr:spPr>
        <a:xfrm xmlns:a="http://schemas.openxmlformats.org/drawingml/2006/main">
          <a:off x="4114800" y="3600400"/>
          <a:ext cx="50405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600" dirty="0" smtClean="0"/>
            <a:t>F</a:t>
          </a:r>
          <a:endParaRPr lang="cs-CZ" sz="1600" dirty="0"/>
        </a:p>
      </cdr:txBody>
    </cdr:sp>
  </cdr:relSizeAnchor>
  <cdr:relSizeAnchor xmlns:cdr="http://schemas.openxmlformats.org/drawingml/2006/chartDrawing">
    <cdr:from>
      <cdr:x>0.38625</cdr:x>
      <cdr:y>0.75676</cdr:y>
    </cdr:from>
    <cdr:to>
      <cdr:x>0.43875</cdr:x>
      <cdr:y>0.82432</cdr:y>
    </cdr:to>
    <cdr:sp macro="" textlink="">
      <cdr:nvSpPr>
        <cdr:cNvPr id="8" name="TextovéPole 7"/>
        <cdr:cNvSpPr txBox="1"/>
      </cdr:nvSpPr>
      <cdr:spPr>
        <a:xfrm xmlns:a="http://schemas.openxmlformats.org/drawingml/2006/main">
          <a:off x="3178696" y="4032448"/>
          <a:ext cx="43204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cs-CZ" sz="1600" dirty="0"/>
        </a:p>
      </cdr:txBody>
    </cdr:sp>
  </cdr:relSizeAnchor>
  <cdr:relSizeAnchor xmlns:cdr="http://schemas.openxmlformats.org/drawingml/2006/chartDrawing">
    <cdr:from>
      <cdr:x>0.17625</cdr:x>
      <cdr:y>0.83958</cdr:y>
    </cdr:from>
    <cdr:to>
      <cdr:x>0.22</cdr:x>
      <cdr:y>0.91892</cdr:y>
    </cdr:to>
    <cdr:sp macro="" textlink="">
      <cdr:nvSpPr>
        <cdr:cNvPr id="9" name="TextovéPole 8"/>
        <cdr:cNvSpPr txBox="1"/>
      </cdr:nvSpPr>
      <cdr:spPr>
        <a:xfrm xmlns:a="http://schemas.openxmlformats.org/drawingml/2006/main">
          <a:off x="1450504" y="4473788"/>
          <a:ext cx="360040" cy="4227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600" dirty="0" smtClean="0"/>
            <a:t>H</a:t>
          </a:r>
          <a:endParaRPr lang="cs-CZ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E7B5E-8356-4649-9A2A-1A2B58FCC35E}" type="datetimeFigureOut">
              <a:rPr lang="cs-CZ" smtClean="0"/>
              <a:t>24. 4. 2014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5FC63-49B3-45A6-874A-70A544C1A9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062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5FC63-49B3-45A6-874A-70A544C1A95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991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0DD26-D0CF-4D44-9432-0987CFA51A57}" type="datetimeFigureOut">
              <a:rPr lang="cs-CZ"/>
              <a:pPr>
                <a:defRPr/>
              </a:pPr>
              <a:t>24. 4. 2014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059C7-0F02-4CC4-8F39-DFE5BCB525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09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3643-5872-4DB2-9C83-4CB9DEC76FDC}" type="datetimeFigureOut">
              <a:rPr lang="cs-CZ"/>
              <a:pPr>
                <a:defRPr/>
              </a:pPr>
              <a:t>24. 4. 2014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423FF-AF4F-473C-AA3A-94C8A9552E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87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AC0FE-98B2-4879-AAE2-C0F85F2CCD11}" type="datetimeFigureOut">
              <a:rPr lang="cs-CZ"/>
              <a:pPr>
                <a:defRPr/>
              </a:pPr>
              <a:t>24. 4. 2014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29B74-61D7-4A77-81D0-F05A23254F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40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B5CFF-EF5F-4D61-BBE2-285E9E9F1327}" type="datetimeFigureOut">
              <a:rPr lang="cs-CZ"/>
              <a:pPr>
                <a:defRPr/>
              </a:pPr>
              <a:t>24. 4. 2014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DD101-1B50-4669-BBA8-0FB140A804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69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832D9-B457-4F7E-8A45-B4706596B843}" type="datetimeFigureOut">
              <a:rPr lang="cs-CZ"/>
              <a:pPr>
                <a:defRPr/>
              </a:pPr>
              <a:t>24. 4. 2014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22782-5BF9-473C-A1C7-9C4B53041A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5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457E-FC08-4E57-AB41-6D0588217791}" type="datetimeFigureOut">
              <a:rPr lang="cs-CZ"/>
              <a:pPr>
                <a:defRPr/>
              </a:pPr>
              <a:t>24. 4. 2014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A8006-FC6E-4F08-97EA-F89EDB0496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11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0B45D-D88E-4F61-833C-D11E4DDEE85A}" type="datetimeFigureOut">
              <a:rPr lang="cs-CZ"/>
              <a:pPr>
                <a:defRPr/>
              </a:pPr>
              <a:t>24. 4. 2014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5ECB5-25B8-4CD1-939F-21EB165BC2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95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2E253-ED3B-4662-834F-F3AE7128C02C}" type="datetimeFigureOut">
              <a:rPr lang="cs-CZ"/>
              <a:pPr>
                <a:defRPr/>
              </a:pPr>
              <a:t>24. 4. 2014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8E962-6013-42BC-97E8-7CF7C85D9E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82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1A45B-0182-4B33-B9D3-EEE4AD33AC5E}" type="datetimeFigureOut">
              <a:rPr lang="cs-CZ"/>
              <a:pPr>
                <a:defRPr/>
              </a:pPr>
              <a:t>24. 4. 2014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26DBB-17D2-4016-961B-D945B5B237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26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0335C-CB48-4D1B-8334-C273793A479F}" type="datetimeFigureOut">
              <a:rPr lang="cs-CZ"/>
              <a:pPr>
                <a:defRPr/>
              </a:pPr>
              <a:t>24. 4. 2014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45581-E57F-4D3D-AD4D-4B66579451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45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D13D0-5FAF-4951-8F0A-BE7585655D96}" type="datetimeFigureOut">
              <a:rPr lang="cs-CZ"/>
              <a:pPr>
                <a:defRPr/>
              </a:pPr>
              <a:t>24. 4. 2014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91332-6B6C-4219-8254-9489DA6D73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402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555CF1-6B2A-4F73-9988-96105EC0BD3A}" type="datetimeFigureOut">
              <a:rPr lang="cs-CZ"/>
              <a:pPr>
                <a:defRPr/>
              </a:pPr>
              <a:t>24. 4. 2014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AFD84F-BE58-46A5-BB03-580B9A7A7A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Ren%C3%A9_Descartes" TargetMode="External"/><Relationship Id="rId2" Type="http://schemas.openxmlformats.org/officeDocument/2006/relationships/hyperlink" Target="http://commons.wikimedia.org/wiki/File:Frans_Hals_-_Portret_van_Ren&#233;_Descartes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Kart%C3%A9zsk%C3%A1_soustava_sou%C5%99adni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463" y="268288"/>
            <a:ext cx="4818062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399867" y="1515269"/>
            <a:ext cx="45037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Projekt OP VK č. CZ.1.07/1.5.00/34.0420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014827" y="1885156"/>
            <a:ext cx="531018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Šablony Mendelova střední škola, Nový Jičín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2054" name="Obdélník 6"/>
          <p:cNvSpPr>
            <a:spLocks noChangeArrowheads="1"/>
          </p:cNvSpPr>
          <p:nvPr/>
        </p:nvSpPr>
        <p:spPr bwMode="auto">
          <a:xfrm>
            <a:off x="1344613" y="5805488"/>
            <a:ext cx="64817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cs-CZ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Tento projekt je spolufinancován ESF a státním rozpočtem ČR.  Byl uskutečněn z prostředků projektu OP VK. Materiály jsou určeny pro bezplatné používání pro potřeby výuky a vzdělávání na všech typech škol a školských zařízení. Jakékoliv další využití podléhá Autorskému zákonu. Materiál je publikován pod licencí Creative Commons – Uveďte autora - Neužívejte komerčně - Nezasahujte do díla 3.0 Česko.</a:t>
            </a:r>
            <a:endParaRPr lang="cs-CZ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187624" y="3861048"/>
            <a:ext cx="6984776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>
                <a:latin typeface="Times New Roman"/>
                <a:ea typeface="Times New Roman"/>
                <a:cs typeface="+mn-cs"/>
              </a:rPr>
              <a:t>název materiálu</a:t>
            </a:r>
            <a:r>
              <a:rPr lang="cs-CZ" b="1" dirty="0">
                <a:latin typeface="Times New Roman"/>
                <a:ea typeface="Times New Roman"/>
                <a:cs typeface="+mn-cs"/>
              </a:rPr>
              <a:t>: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00" dirty="0">
                <a:latin typeface="Times New Roman"/>
                <a:ea typeface="Times New Roman"/>
                <a:cs typeface="+mn-cs"/>
              </a:rPr>
              <a:t> 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Kartézská soustava souřadnic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+mn-cs"/>
              </a:rPr>
              <a:t>VY_42_INOVACE_TY01_0132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Autor: </a:t>
            </a:r>
            <a:r>
              <a:rPr lang="cs-CZ" b="1" dirty="0" smtClean="0">
                <a:latin typeface="Times New Roman"/>
                <a:ea typeface="Times New Roman"/>
                <a:cs typeface="+mn-cs"/>
              </a:rPr>
              <a:t>Marie Vraná</a:t>
            </a:r>
            <a:r>
              <a:rPr lang="cs-CZ" b="1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 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Rok vydání:</a:t>
            </a:r>
            <a:r>
              <a:rPr lang="cs-CZ" b="1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2014</a:t>
            </a:r>
            <a:endParaRPr lang="cs-CZ" dirty="0">
              <a:latin typeface="Times New Roman"/>
              <a:ea typeface="Times New Roman"/>
              <a:cs typeface="+mn-cs"/>
            </a:endParaRPr>
          </a:p>
        </p:txBody>
      </p:sp>
      <p:pic>
        <p:nvPicPr>
          <p:cNvPr id="1026" name="Picture 2" descr="C:\Users\User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2507199"/>
            <a:ext cx="300037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eriod"/>
                </a:pPr>
                <a:r>
                  <a:rPr lang="cs-CZ" dirty="0" smtClean="0"/>
                  <a:t>Do kartézské soustavy souřadnic  </a:t>
                </a:r>
                <a:r>
                  <a:rPr lang="cs-CZ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Oxy</a:t>
                </a:r>
                <a:r>
                  <a:rPr lang="cs-CZ" dirty="0" smtClean="0"/>
                  <a:t> zakreslete body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𝐴</m:t>
                    </m:r>
                    <m:d>
                      <m:dPr>
                        <m:begChr m:val="["/>
                        <m:endChr m:val="]"/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−2;−5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, </m:t>
                    </m:r>
                    <m:r>
                      <a:rPr lang="cs-CZ" b="0" i="1" smtClean="0">
                        <a:latin typeface="Cambria Math"/>
                      </a:rPr>
                      <m:t>𝐵</m:t>
                    </m:r>
                    <m:d>
                      <m:dPr>
                        <m:begChr m:val="["/>
                        <m:endChr m:val="]"/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4;0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, </m:t>
                    </m:r>
                    <m:r>
                      <a:rPr lang="cs-CZ" b="0" i="1" smtClean="0">
                        <a:latin typeface="Cambria Math"/>
                      </a:rPr>
                      <m:t>𝐶</m:t>
                    </m:r>
                    <m:d>
                      <m:dPr>
                        <m:begChr m:val="["/>
                        <m:endChr m:val="]"/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3;4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, </m:t>
                    </m:r>
                    <m:r>
                      <a:rPr lang="cs-CZ" b="0" i="1" smtClean="0">
                        <a:latin typeface="Cambria Math"/>
                      </a:rPr>
                      <m:t>𝐷</m:t>
                    </m:r>
                    <m:d>
                      <m:dPr>
                        <m:begChr m:val="["/>
                        <m:endChr m:val="]"/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2;−5</m:t>
                        </m:r>
                      </m:e>
                    </m:d>
                  </m:oMath>
                </a14:m>
                <a:endParaRPr lang="cs-CZ" dirty="0" smtClean="0"/>
              </a:p>
              <a:p>
                <a:pPr marL="514350" indent="-514350">
                  <a:buAutoNum type="arabicPeriod"/>
                </a:pPr>
                <a:r>
                  <a:rPr lang="cs-CZ" dirty="0" smtClean="0"/>
                  <a:t>V kartézské soustavě souřadnic </a:t>
                </a:r>
                <a:r>
                  <a:rPr lang="cs-CZ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Oxy</a:t>
                </a:r>
                <a:r>
                  <a:rPr lang="cs-CZ" dirty="0" smtClean="0"/>
                  <a:t> sestrojte </a:t>
                </a:r>
                <a:r>
                  <a:rPr lang="cs-CZ" dirty="0" smtClean="0"/>
                  <a:t>trojúhelník </a:t>
                </a:r>
                <a:r>
                  <a:rPr lang="cs-CZ" dirty="0" smtClean="0"/>
                  <a:t>ABC. Jsou dány body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𝐴</m:t>
                    </m:r>
                    <m:d>
                      <m:dPr>
                        <m:begChr m:val="["/>
                        <m:endChr m:val="]"/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1;</m:t>
                        </m:r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, </m:t>
                    </m:r>
                    <m:r>
                      <a:rPr lang="cs-CZ" b="0" i="1" smtClean="0">
                        <a:latin typeface="Cambria Math"/>
                      </a:rPr>
                      <m:t>𝐵</m:t>
                    </m:r>
                    <m:d>
                      <m:dPr>
                        <m:begChr m:val="["/>
                        <m:endChr m:val="]"/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5;1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, </m:t>
                    </m:r>
                    <m:r>
                      <a:rPr lang="cs-CZ" b="0" i="1" smtClean="0">
                        <a:latin typeface="Cambria Math"/>
                      </a:rPr>
                      <m:t>𝐶</m:t>
                    </m:r>
                    <m:d>
                      <m:dPr>
                        <m:begChr m:val="["/>
                        <m:endChr m:val="]"/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3;6</m:t>
                        </m:r>
                      </m:e>
                    </m:d>
                  </m:oMath>
                </a14:m>
                <a:r>
                  <a:rPr lang="cs-CZ" dirty="0" smtClean="0"/>
                  <a:t>. </a:t>
                </a: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2022" r="-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943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600" dirty="0" smtClean="0">
              <a:hlinkClick r:id="rId2"/>
            </a:endParaRPr>
          </a:p>
          <a:p>
            <a:pPr marL="0" indent="0">
              <a:buNone/>
            </a:pPr>
            <a:r>
              <a:rPr lang="cs-CZ" sz="1600" dirty="0" smtClean="0"/>
              <a:t>KOČANDRLE, Milan, BOČEK, Leo. </a:t>
            </a:r>
            <a:r>
              <a:rPr lang="cs-CZ" sz="1600" i="1" dirty="0"/>
              <a:t>Matematika pro gymnázia. </a:t>
            </a:r>
            <a:r>
              <a:rPr lang="cs-CZ" sz="1600" i="1" dirty="0" smtClean="0"/>
              <a:t>Analytická geometrie. </a:t>
            </a:r>
            <a:r>
              <a:rPr lang="cs-CZ" sz="1600" dirty="0" smtClean="0"/>
              <a:t>Praha: Prometheus, 2005.</a:t>
            </a: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>
                <a:hlinkClick r:id="rId2"/>
              </a:rPr>
              <a:t>http</a:t>
            </a:r>
            <a:r>
              <a:rPr lang="cs-CZ" sz="1600" dirty="0">
                <a:hlinkClick r:id="rId2"/>
              </a:rPr>
              <a:t>://</a:t>
            </a:r>
            <a:r>
              <a:rPr lang="cs-CZ" sz="1600" dirty="0" smtClean="0">
                <a:hlinkClick r:id="rId2"/>
              </a:rPr>
              <a:t>commons.wikimedia.org/wiki/File:Frans_</a:t>
            </a:r>
            <a:r>
              <a:rPr lang="cs-CZ" sz="1600" dirty="0" err="1" smtClean="0">
                <a:hlinkClick r:id="rId2"/>
              </a:rPr>
              <a:t>Hals</a:t>
            </a:r>
            <a:r>
              <a:rPr lang="cs-CZ" sz="1600" dirty="0">
                <a:hlinkClick r:id="rId2"/>
              </a:rPr>
              <a:t>_-_</a:t>
            </a:r>
            <a:r>
              <a:rPr lang="cs-CZ" sz="1600" dirty="0" smtClean="0">
                <a:hlinkClick r:id="rId2"/>
              </a:rPr>
              <a:t>Portret_van_René_Descartes.jpg</a:t>
            </a:r>
            <a:r>
              <a:rPr lang="cs-CZ" sz="1600" dirty="0" smtClean="0"/>
              <a:t> </a:t>
            </a:r>
          </a:p>
          <a:p>
            <a:pPr marL="0" indent="0">
              <a:buNone/>
            </a:pPr>
            <a:r>
              <a:rPr lang="cs-CZ" sz="1600" dirty="0">
                <a:hlinkClick r:id="rId3"/>
              </a:rPr>
              <a:t>http://</a:t>
            </a:r>
            <a:r>
              <a:rPr lang="cs-CZ" sz="1600" dirty="0" smtClean="0">
                <a:hlinkClick r:id="rId3"/>
              </a:rPr>
              <a:t>cs.wikipedia.org/wiki/Ren%C3%A9_Descartes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>
                <a:hlinkClick r:id="rId4"/>
              </a:rPr>
              <a:t>http://</a:t>
            </a:r>
            <a:r>
              <a:rPr lang="cs-CZ" sz="1600" dirty="0" smtClean="0">
                <a:hlinkClick r:id="rId4"/>
              </a:rPr>
              <a:t>cs.wikipedia.org/wiki/Kart%C3%A9zsk%C3%A1_soustava_sou%C5%99adnic</a:t>
            </a: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Souřadnice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Přesné zadání polohy</a:t>
            </a:r>
          </a:p>
          <a:p>
            <a:pPr lvl="1"/>
            <a:r>
              <a:rPr lang="cs-CZ" dirty="0" smtClean="0"/>
              <a:t>adresa bydliště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ísto na mapě</a:t>
            </a:r>
          </a:p>
          <a:p>
            <a:pPr lvl="1"/>
            <a:r>
              <a:rPr lang="cs-CZ" dirty="0" smtClean="0"/>
              <a:t>pozice na šachovnici … … …</a:t>
            </a:r>
            <a:endParaRPr lang="cs-CZ" dirty="0"/>
          </a:p>
        </p:txBody>
      </p:sp>
      <p:pic>
        <p:nvPicPr>
          <p:cNvPr id="1028" name="Picture 4" descr="C:\Users\marie.vrana\AppData\Local\Microsoft\Windows\Temporary Internet Files\Content.IE5\8JXVRSCN\MC9003113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628800"/>
            <a:ext cx="1815084" cy="111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arie.vrana\AppData\Local\Microsoft\Windows\Temporary Internet Files\Content.IE5\7S2PT9Q1\MC90035598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726" y="2165714"/>
            <a:ext cx="2221739" cy="2416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arie.vrana\AppData\Local\Microsoft\Windows\Temporary Internet Files\Content.IE5\KLXUEOBX\MC90029985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293096"/>
            <a:ext cx="285485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55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René Descartes</a:t>
            </a:r>
            <a:br>
              <a:rPr lang="cs-CZ" dirty="0" smtClean="0"/>
            </a:br>
            <a:r>
              <a:rPr lang="cs-CZ" sz="2800" dirty="0" smtClean="0"/>
              <a:t>1596 - 1650</a:t>
            </a:r>
            <a:endParaRPr lang="cs-CZ" sz="2800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44" y="1600200"/>
            <a:ext cx="3697711" cy="4525963"/>
          </a:xfrm>
        </p:spPr>
      </p:pic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zakladatel analytické geometrie</a:t>
            </a:r>
          </a:p>
          <a:p>
            <a:r>
              <a:rPr lang="cs-CZ" dirty="0"/>
              <a:t>aplikace algebraických metod v geometrii</a:t>
            </a:r>
          </a:p>
          <a:p>
            <a:r>
              <a:rPr lang="cs-CZ" dirty="0"/>
              <a:t>číselné zkoumání geometrických objektů</a:t>
            </a:r>
          </a:p>
          <a:p>
            <a:r>
              <a:rPr lang="cs-CZ" dirty="0"/>
              <a:t>zavedení „kartézského“ systému souřadnic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63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Analytická geometrie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řeší geometrické úlohy početně </a:t>
            </a:r>
          </a:p>
          <a:p>
            <a:r>
              <a:rPr lang="cs-CZ" dirty="0" smtClean="0"/>
              <a:t>například úloha </a:t>
            </a:r>
            <a:r>
              <a:rPr lang="cs-CZ" dirty="0"/>
              <a:t>najít průsečík dvou přímek se neřeší graficky, </a:t>
            </a:r>
            <a:r>
              <a:rPr lang="cs-CZ" dirty="0" smtClean="0"/>
              <a:t>ale početně </a:t>
            </a:r>
            <a:r>
              <a:rPr lang="cs-CZ" dirty="0"/>
              <a:t>jako společné řešení dvou lineárních </a:t>
            </a:r>
            <a:r>
              <a:rPr lang="cs-CZ" dirty="0" smtClean="0"/>
              <a:t>rovnic</a:t>
            </a:r>
          </a:p>
          <a:p>
            <a:r>
              <a:rPr lang="cs-CZ" dirty="0" smtClean="0"/>
              <a:t>zkoumá </a:t>
            </a:r>
            <a:r>
              <a:rPr lang="cs-CZ" dirty="0"/>
              <a:t>i složitější </a:t>
            </a:r>
            <a:r>
              <a:rPr lang="cs-CZ" dirty="0" smtClean="0"/>
              <a:t>křivky</a:t>
            </a:r>
          </a:p>
          <a:p>
            <a:r>
              <a:rPr lang="cs-CZ" dirty="0" smtClean="0"/>
              <a:t>řešení </a:t>
            </a:r>
            <a:r>
              <a:rPr lang="cs-CZ" dirty="0"/>
              <a:t>jsou libovolně přesná a lze je hledat i v prostorech o více </a:t>
            </a:r>
            <a:r>
              <a:rPr lang="cs-CZ" dirty="0" smtClean="0"/>
              <a:t>dimenzích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35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Kartézská soustava souřadnic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souřadné </a:t>
            </a:r>
            <a:r>
              <a:rPr lang="cs-CZ" dirty="0"/>
              <a:t>osy </a:t>
            </a:r>
            <a:r>
              <a:rPr lang="cs-CZ" dirty="0" smtClean="0"/>
              <a:t>jsou vzájemně </a:t>
            </a:r>
            <a:r>
              <a:rPr lang="cs-CZ" dirty="0"/>
              <a:t>kolmé </a:t>
            </a:r>
            <a:endParaRPr lang="cs-CZ" dirty="0" smtClean="0"/>
          </a:p>
          <a:p>
            <a:r>
              <a:rPr lang="cs-CZ" dirty="0" smtClean="0"/>
              <a:t>protínají </a:t>
            </a:r>
            <a:r>
              <a:rPr lang="cs-CZ" dirty="0"/>
              <a:t>se v jednom bodě - počátku soustavy </a:t>
            </a:r>
            <a:r>
              <a:rPr lang="cs-CZ" dirty="0" smtClean="0"/>
              <a:t>souřadnic</a:t>
            </a:r>
          </a:p>
          <a:p>
            <a:r>
              <a:rPr lang="cs-CZ" dirty="0" smtClean="0"/>
              <a:t>jednotka </a:t>
            </a:r>
            <a:r>
              <a:rPr lang="cs-CZ" dirty="0"/>
              <a:t>se obvykle volí na všech osách stejně </a:t>
            </a:r>
            <a:r>
              <a:rPr lang="cs-CZ" dirty="0" smtClean="0"/>
              <a:t>velká</a:t>
            </a:r>
          </a:p>
          <a:p>
            <a:r>
              <a:rPr lang="cs-CZ" dirty="0" smtClean="0"/>
              <a:t> jednotlivé </a:t>
            </a:r>
            <a:r>
              <a:rPr lang="cs-CZ" dirty="0"/>
              <a:t>souřadnice polohy tělesa je možno dostat jako kolmé průměty polohy k </a:t>
            </a:r>
            <a:r>
              <a:rPr lang="cs-CZ" dirty="0" smtClean="0"/>
              <a:t>osám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271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Kartézská soustava </a:t>
            </a:r>
            <a:r>
              <a:rPr lang="cs-CZ" dirty="0" smtClean="0"/>
              <a:t>souřadnic - definice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Dvojice číselných os x, y  v rovině, pro které platí:</a:t>
                </a:r>
              </a:p>
              <a:p>
                <a:pPr marL="514350" indent="-514350">
                  <a:buAutoNum type="arabicPeriod"/>
                </a:pPr>
                <a:r>
                  <a:rPr lang="cs-CZ" dirty="0" smtClean="0"/>
                  <a:t>obě osy jsou vzájemně kolmé,</a:t>
                </a:r>
              </a:p>
              <a:p>
                <a:pPr marL="514350" indent="-514350">
                  <a:buAutoNum type="arabicPeriod"/>
                </a:pPr>
                <a:r>
                  <a:rPr lang="cs-CZ" dirty="0" smtClean="0"/>
                  <a:t>jejich průsečíku O odpovídá na obou osách  číslo 0,</a:t>
                </a:r>
              </a:p>
              <a:p>
                <a:pPr marL="0" indent="0">
                  <a:buNone/>
                </a:pPr>
                <a:r>
                  <a:rPr lang="cs-CZ" dirty="0" smtClean="0"/>
                  <a:t>se nazývá </a:t>
                </a:r>
                <a:r>
                  <a:rPr lang="cs-CZ" b="1" dirty="0" smtClean="0"/>
                  <a:t>kartézská soustava souřadnic v rovině </a:t>
                </a:r>
                <a:r>
                  <a:rPr lang="cs-CZ" dirty="0" smtClean="0"/>
                  <a:t>a označuje se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𝑶𝒙𝒚</m:t>
                    </m:r>
                  </m:oMath>
                </a14:m>
                <a:endParaRPr lang="cs-CZ" b="1" dirty="0" smtClean="0"/>
              </a:p>
              <a:p>
                <a:pPr marL="0" indent="0">
                  <a:buNone/>
                </a:pPr>
                <a:r>
                  <a:rPr lang="cs-CZ" dirty="0" smtClean="0"/>
                  <a:t>Bod O se nazývá </a:t>
                </a:r>
                <a:r>
                  <a:rPr lang="cs-CZ" b="1" dirty="0" smtClean="0"/>
                  <a:t>počátek</a:t>
                </a:r>
                <a:r>
                  <a:rPr lang="cs-CZ" dirty="0" smtClean="0"/>
                  <a:t> </a:t>
                </a:r>
                <a:r>
                  <a:rPr lang="cs-CZ" b="1" dirty="0" smtClean="0"/>
                  <a:t>kartézské</a:t>
                </a:r>
                <a:r>
                  <a:rPr lang="cs-CZ" dirty="0" smtClean="0"/>
                  <a:t> </a:t>
                </a:r>
                <a:r>
                  <a:rPr lang="cs-CZ" b="1" dirty="0" smtClean="0"/>
                  <a:t>soustavy</a:t>
                </a:r>
                <a:r>
                  <a:rPr lang="cs-CZ" dirty="0" smtClean="0"/>
                  <a:t> </a:t>
                </a:r>
                <a:r>
                  <a:rPr lang="cs-CZ" b="1" dirty="0" smtClean="0"/>
                  <a:t>souřadnic</a:t>
                </a:r>
                <a:r>
                  <a:rPr lang="cs-CZ" dirty="0" smtClean="0"/>
                  <a:t>.</a:t>
                </a:r>
              </a:p>
              <a:p>
                <a:pPr marL="0" indent="0">
                  <a:buNone/>
                </a:pPr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1752" r="-2370" b="-12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0014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Soustava souřadnic v rovině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Dvě k sobě kolmé osy </a:t>
                </a:r>
                <a:r>
                  <a:rPr lang="cs-CZ" i="1" dirty="0" smtClean="0"/>
                  <a:t>x, y  </a:t>
                </a:r>
                <a:endParaRPr lang="cs-CZ" dirty="0" smtClean="0"/>
              </a:p>
              <a:p>
                <a:r>
                  <a:rPr lang="cs-CZ" dirty="0" smtClean="0"/>
                  <a:t>Souřadnice každého bodu: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9600" i="1">
                          <a:latin typeface="Cambria Math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96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9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96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sz="9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9600" b="0" i="1" smtClean="0">
                              <a:latin typeface="Cambria Math"/>
                            </a:rPr>
                            <m:t>;</m:t>
                          </m:r>
                          <m:sSub>
                            <m:sSubPr>
                              <m:ctrlPr>
                                <a:rPr lang="cs-CZ" sz="9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96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sz="9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sz="96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Čárový popisek 2 5"/>
          <p:cNvSpPr/>
          <p:nvPr/>
        </p:nvSpPr>
        <p:spPr>
          <a:xfrm>
            <a:off x="5940152" y="4932263"/>
            <a:ext cx="2563763" cy="446625"/>
          </a:xfrm>
          <a:prstGeom prst="borderCallout2">
            <a:avLst>
              <a:gd name="adj1" fmla="val 20852"/>
              <a:gd name="adj2" fmla="val 4343"/>
              <a:gd name="adj3" fmla="val -122788"/>
              <a:gd name="adj4" fmla="val -227"/>
              <a:gd name="adj5" fmla="val -260343"/>
              <a:gd name="adj6" fmla="val -1333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Souřadnice na ose 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Čárový popisek 2 6"/>
          <p:cNvSpPr/>
          <p:nvPr/>
        </p:nvSpPr>
        <p:spPr>
          <a:xfrm>
            <a:off x="2801118" y="4932263"/>
            <a:ext cx="2664296" cy="453659"/>
          </a:xfrm>
          <a:prstGeom prst="borderCallout2">
            <a:avLst>
              <a:gd name="adj1" fmla="val 3420"/>
              <a:gd name="adj2" fmla="val 43873"/>
              <a:gd name="adj3" fmla="val -104175"/>
              <a:gd name="adj4" fmla="val 44240"/>
              <a:gd name="adj5" fmla="val -271890"/>
              <a:gd name="adj6" fmla="val 59679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Souřadnice na ose x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Čárový popisek 2 7"/>
          <p:cNvSpPr/>
          <p:nvPr/>
        </p:nvSpPr>
        <p:spPr>
          <a:xfrm>
            <a:off x="827584" y="3933057"/>
            <a:ext cx="1944216" cy="432047"/>
          </a:xfrm>
          <a:prstGeom prst="borderCallout2">
            <a:avLst>
              <a:gd name="adj1" fmla="val 3084"/>
              <a:gd name="adj2" fmla="val 40130"/>
              <a:gd name="adj3" fmla="val -62192"/>
              <a:gd name="adj4" fmla="val 47951"/>
              <a:gd name="adj5" fmla="val -122057"/>
              <a:gd name="adj6" fmla="val 96609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Pojmenování bodu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71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Zapište souřadnice bodů</a:t>
            </a:r>
            <a:endParaRPr lang="cs-CZ" dirty="0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164944"/>
              </p:ext>
            </p:extLst>
          </p:nvPr>
        </p:nvGraphicFramePr>
        <p:xfrm>
          <a:off x="457200" y="1124744"/>
          <a:ext cx="778720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3635896" y="52292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17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Soustava souřadnic v prostoru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Tři navzájem kolmé osy </a:t>
                </a:r>
                <a:r>
                  <a:rPr lang="cs-CZ" i="1" dirty="0" smtClean="0"/>
                  <a:t>x, y, z</a:t>
                </a:r>
              </a:p>
              <a:p>
                <a:r>
                  <a:rPr lang="cs-CZ" dirty="0" smtClean="0"/>
                  <a:t>Souřadnice bodu v prostoru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9600" i="1">
                          <a:latin typeface="Cambria Math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96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96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96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sz="9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9600" i="1">
                              <a:latin typeface="Cambria Math"/>
                            </a:rPr>
                            <m:t>;</m:t>
                          </m:r>
                          <m:sSub>
                            <m:sSubPr>
                              <m:ctrlPr>
                                <a:rPr lang="cs-CZ" sz="96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96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sz="9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sz="9600" b="0" i="1" smtClean="0">
                              <a:latin typeface="Cambria Math"/>
                            </a:rPr>
                            <m:t>;</m:t>
                          </m:r>
                          <m:sSub>
                            <m:sSubPr>
                              <m:ctrlPr>
                                <a:rPr lang="cs-CZ" sz="9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96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sz="96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sz="9600" dirty="0"/>
              </a:p>
              <a:p>
                <a:pPr marL="0" indent="0">
                  <a:buNone/>
                </a:pPr>
                <a:endParaRPr lang="cs-CZ" sz="60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Čárový popisek 2 5"/>
          <p:cNvSpPr/>
          <p:nvPr/>
        </p:nvSpPr>
        <p:spPr>
          <a:xfrm>
            <a:off x="2339752" y="4412450"/>
            <a:ext cx="2575520" cy="315652"/>
          </a:xfrm>
          <a:prstGeom prst="borderCallout2">
            <a:avLst>
              <a:gd name="adj1" fmla="val -1650"/>
              <a:gd name="adj2" fmla="val 43672"/>
              <a:gd name="adj3" fmla="val -103653"/>
              <a:gd name="adj4" fmla="val 31838"/>
              <a:gd name="adj5" fmla="val -234307"/>
              <a:gd name="adj6" fmla="val 30341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Souřadnice na ose x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Čárový popisek 2 8"/>
          <p:cNvSpPr/>
          <p:nvPr/>
        </p:nvSpPr>
        <p:spPr>
          <a:xfrm>
            <a:off x="3779912" y="4884204"/>
            <a:ext cx="2655912" cy="315652"/>
          </a:xfrm>
          <a:prstGeom prst="borderCallout2">
            <a:avLst>
              <a:gd name="adj1" fmla="val -9810"/>
              <a:gd name="adj2" fmla="val 57130"/>
              <a:gd name="adj3" fmla="val -173014"/>
              <a:gd name="adj4" fmla="val 56070"/>
              <a:gd name="adj5" fmla="val -377110"/>
              <a:gd name="adj6" fmla="val 46436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Souřadnice na ose 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Čárový popisek 2 9"/>
          <p:cNvSpPr/>
          <p:nvPr/>
        </p:nvSpPr>
        <p:spPr>
          <a:xfrm>
            <a:off x="5807953" y="5375856"/>
            <a:ext cx="2483768" cy="315652"/>
          </a:xfrm>
          <a:prstGeom prst="borderCallout2">
            <a:avLst>
              <a:gd name="adj1" fmla="val -5730"/>
              <a:gd name="adj2" fmla="val 62704"/>
              <a:gd name="adj3" fmla="val -291337"/>
              <a:gd name="adj4" fmla="val 62667"/>
              <a:gd name="adj5" fmla="val -430150"/>
              <a:gd name="adj6" fmla="val 3889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Souřadnice na ose z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Čárový popisek 2 10"/>
          <p:cNvSpPr/>
          <p:nvPr/>
        </p:nvSpPr>
        <p:spPr>
          <a:xfrm>
            <a:off x="467544" y="4570276"/>
            <a:ext cx="1584176" cy="612648"/>
          </a:xfrm>
          <a:prstGeom prst="borderCallout2">
            <a:avLst>
              <a:gd name="adj1" fmla="val -2272"/>
              <a:gd name="adj2" fmla="val 32585"/>
              <a:gd name="adj3" fmla="val -185161"/>
              <a:gd name="adj4" fmla="val 33597"/>
              <a:gd name="adj5" fmla="val -188110"/>
              <a:gd name="adj6" fmla="val 84086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Pojmenování bodu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83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414</Words>
  <Application>Microsoft Office PowerPoint</Application>
  <PresentationFormat>Předvádění na obrazovce (4:3)</PresentationFormat>
  <Paragraphs>73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Prezentace aplikace PowerPoint</vt:lpstr>
      <vt:lpstr>Souřadnice</vt:lpstr>
      <vt:lpstr>René Descartes 1596 - 1650</vt:lpstr>
      <vt:lpstr>Analytická geometrie</vt:lpstr>
      <vt:lpstr>Kartézská soustava souřadnic</vt:lpstr>
      <vt:lpstr>Kartézská soustava souřadnic - definice</vt:lpstr>
      <vt:lpstr>Soustava souřadnic v rovině</vt:lpstr>
      <vt:lpstr>Zapište souřadnice bodů</vt:lpstr>
      <vt:lpstr>Soustava souřadnic v prostoru</vt:lpstr>
      <vt:lpstr>Úkoly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marie.vrana</cp:lastModifiedBy>
  <cp:revision>22</cp:revision>
  <dcterms:created xsi:type="dcterms:W3CDTF">2012-08-13T07:08:30Z</dcterms:created>
  <dcterms:modified xsi:type="dcterms:W3CDTF">2014-04-24T18:35:43Z</dcterms:modified>
</cp:coreProperties>
</file>