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78" r:id="rId2"/>
    <p:sldId id="256" r:id="rId3"/>
    <p:sldId id="275" r:id="rId4"/>
    <p:sldId id="257" r:id="rId5"/>
    <p:sldId id="258" r:id="rId6"/>
    <p:sldId id="260" r:id="rId7"/>
    <p:sldId id="259" r:id="rId8"/>
    <p:sldId id="261" r:id="rId9"/>
    <p:sldId id="262" r:id="rId10"/>
    <p:sldId id="263" r:id="rId11"/>
    <p:sldId id="279" r:id="rId12"/>
    <p:sldId id="267" r:id="rId13"/>
    <p:sldId id="280" r:id="rId14"/>
    <p:sldId id="281" r:id="rId15"/>
    <p:sldId id="264" r:id="rId16"/>
    <p:sldId id="269" r:id="rId17"/>
    <p:sldId id="265" r:id="rId18"/>
    <p:sldId id="268" r:id="rId19"/>
    <p:sldId id="274" r:id="rId20"/>
    <p:sldId id="27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1B3EE-2785-43AD-86EB-E9D55F4CA326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6102B-8164-45E1-9322-0E493206A59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6102B-8164-45E1-9322-0E493206A59C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24E0D-90B7-4131-8EE7-B2C04C3B8272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24E0D-90B7-4131-8EE7-B2C04C3B8272}" type="datetimeFigureOut">
              <a:rPr lang="cs-CZ" smtClean="0"/>
              <a:pPr/>
              <a:t>1.10.2013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B48D8-05AA-49A1-B817-0D72ED2D3DC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6463" y="268288"/>
            <a:ext cx="481806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399867" y="1515269"/>
            <a:ext cx="45037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Projekt OP VK č. CZ.1.07/1.5.00/34.0420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14827" y="1885156"/>
            <a:ext cx="531018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Šablony Mendelova střední škola, Nový Jičín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2054" name="Obdélník 6"/>
          <p:cNvSpPr>
            <a:spLocks noChangeArrowheads="1"/>
          </p:cNvSpPr>
          <p:nvPr/>
        </p:nvSpPr>
        <p:spPr bwMode="auto">
          <a:xfrm>
            <a:off x="1344613" y="5805488"/>
            <a:ext cx="6481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cs-CZ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Tento projekt je spolufinancován ESF a státním rozpočtem ČR.  Byl uskutečněn z prostředků projektu OP VK. Materiály jsou určeny pro bezplatné používání pro potřeby výuky a vzdělávání na všech typech škol a školských zařízení. Jakékoliv další využití podléhá Autorskému zákonu. Materiál je publikován pod licencí Creative Commons – Uveďte autora - Neužívejte komerčně - Nezasahujte do díla 3.0 Česko.</a:t>
            </a:r>
            <a:endParaRPr lang="cs-CZ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555776" y="3861048"/>
            <a:ext cx="4032447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>
                <a:latin typeface="Times New Roman"/>
                <a:ea typeface="Times New Roman"/>
                <a:cs typeface="+mn-cs"/>
              </a:rPr>
              <a:t>název materiálu</a:t>
            </a:r>
            <a:r>
              <a:rPr lang="cs-CZ" b="1" dirty="0">
                <a:latin typeface="Times New Roman"/>
                <a:ea typeface="Times New Roman"/>
                <a:cs typeface="+mn-cs"/>
              </a:rPr>
              <a:t>: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00" dirty="0">
                <a:latin typeface="Times New Roman"/>
                <a:ea typeface="Times New Roman"/>
                <a:cs typeface="+mn-cs"/>
              </a:rPr>
              <a:t> 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Kvadratická rovnice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Autor: 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Mgr. Břetislav Macek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Rok vydání: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</a:rPr>
              <a:t>2013</a:t>
            </a:r>
            <a:endParaRPr lang="cs-CZ" dirty="0">
              <a:latin typeface="Times New Roman"/>
              <a:ea typeface="Times New Roman"/>
              <a:cs typeface="+mn-cs"/>
            </a:endParaRPr>
          </a:p>
        </p:txBody>
      </p:sp>
      <p:pic>
        <p:nvPicPr>
          <p:cNvPr id="1026" name="Picture 2" descr="C:\Users\User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1812" y="2507199"/>
            <a:ext cx="30003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na procvičení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600" dirty="0" smtClean="0"/>
              <a:t>př. 1:    2x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+ 5x – 3 = 0</a:t>
            </a:r>
          </a:p>
          <a:p>
            <a:pPr>
              <a:buNone/>
            </a:pPr>
            <a:r>
              <a:rPr lang="cs-CZ" sz="2600" dirty="0" smtClean="0">
                <a:hlinkClick r:id="rId2" action="ppaction://hlinksldjump"/>
              </a:rPr>
              <a:t>Řešení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př. 2:   - 3x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+ 12x – 12  = 5x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+ 10x – 13 </a:t>
            </a:r>
          </a:p>
          <a:p>
            <a:pPr>
              <a:buNone/>
            </a:pPr>
            <a:r>
              <a:rPr lang="cs-CZ" sz="2600" dirty="0" smtClean="0">
                <a:hlinkClick r:id="rId3" action="ppaction://hlinksldjump"/>
              </a:rPr>
              <a:t>Řešení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př. 3: Použijte V</a:t>
            </a:r>
            <a:r>
              <a:rPr lang="en-US" sz="2600" dirty="0" err="1" smtClean="0"/>
              <a:t>iè</a:t>
            </a:r>
            <a:r>
              <a:rPr lang="cs-CZ" sz="2600" dirty="0" err="1" smtClean="0"/>
              <a:t>tovy</a:t>
            </a:r>
            <a:r>
              <a:rPr lang="cs-CZ" sz="2600" dirty="0" smtClean="0"/>
              <a:t> vzorce</a:t>
            </a:r>
          </a:p>
          <a:p>
            <a:pPr>
              <a:buNone/>
            </a:pPr>
            <a:r>
              <a:rPr lang="cs-CZ" sz="2600" dirty="0" smtClean="0"/>
              <a:t>               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+ 2x – 3 = 0</a:t>
            </a:r>
          </a:p>
          <a:p>
            <a:pPr>
              <a:buNone/>
            </a:pPr>
            <a:r>
              <a:rPr lang="cs-CZ" sz="2600" dirty="0" smtClean="0">
                <a:hlinkClick r:id="rId4" action="ppaction://hlinksldjump"/>
              </a:rPr>
              <a:t>Řešení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př. 4: Použijte V</a:t>
            </a:r>
            <a:r>
              <a:rPr lang="en-US" sz="2600" dirty="0" err="1" smtClean="0"/>
              <a:t>iè</a:t>
            </a:r>
            <a:r>
              <a:rPr lang="cs-CZ" sz="2600" dirty="0" err="1" smtClean="0"/>
              <a:t>tovy</a:t>
            </a:r>
            <a:r>
              <a:rPr lang="cs-CZ" sz="2600" dirty="0" smtClean="0"/>
              <a:t> vzorce</a:t>
            </a:r>
          </a:p>
          <a:p>
            <a:pPr>
              <a:buNone/>
            </a:pPr>
            <a:r>
              <a:rPr lang="cs-CZ" sz="2600" dirty="0" smtClean="0"/>
              <a:t>               (x + 1)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= 16 </a:t>
            </a:r>
          </a:p>
          <a:p>
            <a:pPr>
              <a:buNone/>
            </a:pPr>
            <a:r>
              <a:rPr lang="cs-CZ" sz="2600" dirty="0" smtClean="0">
                <a:hlinkClick r:id="rId5" action="ppaction://hlinksldjump"/>
              </a:rPr>
              <a:t>Řešení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 algn="r">
              <a:buNone/>
            </a:pPr>
            <a:r>
              <a:rPr lang="cs-CZ" sz="2600" dirty="0" smtClean="0">
                <a:hlinkClick r:id="rId6" action="ppaction://hlinksldjump"/>
              </a:rPr>
              <a:t>přeskočit</a:t>
            </a:r>
            <a:endParaRPr lang="cs-CZ" sz="2600" dirty="0" smtClean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1:</a:t>
            </a:r>
          </a:p>
          <a:p>
            <a:pPr>
              <a:buNone/>
            </a:pPr>
            <a:r>
              <a:rPr lang="cs-CZ" sz="2600" dirty="0" smtClean="0"/>
              <a:t> 2x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+ 5x – 3 = 0</a:t>
            </a:r>
          </a:p>
          <a:p>
            <a:pPr>
              <a:buNone/>
            </a:pPr>
            <a:r>
              <a:rPr lang="cs-CZ" sz="2600" dirty="0" smtClean="0"/>
              <a:t>                                </a:t>
            </a:r>
            <a:r>
              <a:rPr lang="cs-CZ" sz="2600" i="1" dirty="0" smtClean="0"/>
              <a:t>a</a:t>
            </a:r>
            <a:r>
              <a:rPr lang="cs-CZ" sz="2600" dirty="0" smtClean="0"/>
              <a:t> = 2; </a:t>
            </a:r>
            <a:r>
              <a:rPr lang="cs-CZ" sz="2600" i="1" dirty="0" smtClean="0"/>
              <a:t>b</a:t>
            </a:r>
            <a:r>
              <a:rPr lang="cs-CZ" sz="2600" dirty="0" smtClean="0"/>
              <a:t> = 5; </a:t>
            </a:r>
            <a:r>
              <a:rPr lang="cs-CZ" sz="2600" i="1" dirty="0" smtClean="0"/>
              <a:t>c</a:t>
            </a:r>
            <a:r>
              <a:rPr lang="cs-CZ" sz="2600" dirty="0" smtClean="0"/>
              <a:t> = -3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 algn="r">
              <a:buNone/>
            </a:pPr>
            <a:endParaRPr lang="cs-CZ" sz="2600" dirty="0" smtClean="0">
              <a:hlinkClick r:id="rId2" action="ppaction://hlinksldjump"/>
            </a:endParaRPr>
          </a:p>
          <a:p>
            <a:pPr algn="r">
              <a:buNone/>
            </a:pPr>
            <a:endParaRPr lang="cs-CZ" sz="2600" dirty="0" smtClean="0">
              <a:hlinkClick r:id="rId2" action="ppaction://hlinksldjump"/>
            </a:endParaRPr>
          </a:p>
          <a:p>
            <a:pPr algn="r">
              <a:buNone/>
            </a:pPr>
            <a:r>
              <a:rPr lang="cs-CZ" sz="2600" dirty="0" smtClean="0">
                <a:hlinkClick r:id="rId2" action="ppaction://hlinksldjump"/>
              </a:rPr>
              <a:t>zpět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9" y="3212976"/>
            <a:ext cx="5112567" cy="844873"/>
          </a:xfrm>
          <a:prstGeom prst="rect">
            <a:avLst/>
          </a:prstGeom>
          <a:noFill/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4437112"/>
            <a:ext cx="5544616" cy="792088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420888"/>
            <a:ext cx="5162974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2:</a:t>
            </a:r>
          </a:p>
          <a:p>
            <a:pPr>
              <a:buNone/>
            </a:pPr>
            <a:r>
              <a:rPr lang="cs-CZ" sz="2600" dirty="0" smtClean="0"/>
              <a:t>- 3x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+ 12x – 12 = 5x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+ 10x – 13  </a:t>
            </a:r>
          </a:p>
          <a:p>
            <a:pPr>
              <a:buNone/>
            </a:pPr>
            <a:r>
              <a:rPr lang="cs-CZ" sz="2600" dirty="0" smtClean="0"/>
              <a:t> - 8x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+ 2x + 1 = 0  / . (-1)</a:t>
            </a:r>
          </a:p>
          <a:p>
            <a:pPr>
              <a:buNone/>
            </a:pPr>
            <a:r>
              <a:rPr lang="cs-CZ" sz="2600" dirty="0" smtClean="0"/>
              <a:t>   8x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– 2x – 1 = 0                    </a:t>
            </a:r>
            <a:r>
              <a:rPr lang="cs-CZ" sz="2600" i="1" dirty="0" smtClean="0"/>
              <a:t>a</a:t>
            </a:r>
            <a:r>
              <a:rPr lang="cs-CZ" sz="2600" dirty="0" smtClean="0"/>
              <a:t> = 8; </a:t>
            </a:r>
            <a:r>
              <a:rPr lang="cs-CZ" sz="2600" i="1" dirty="0" smtClean="0"/>
              <a:t>b</a:t>
            </a:r>
            <a:r>
              <a:rPr lang="cs-CZ" sz="2600" dirty="0" smtClean="0"/>
              <a:t> = -2; </a:t>
            </a:r>
            <a:r>
              <a:rPr lang="cs-CZ" sz="2600" i="1" dirty="0" smtClean="0"/>
              <a:t>c </a:t>
            </a:r>
            <a:r>
              <a:rPr lang="cs-CZ" sz="2600" dirty="0" smtClean="0"/>
              <a:t>= -1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 algn="r">
              <a:buNone/>
            </a:pPr>
            <a:r>
              <a:rPr lang="cs-CZ" sz="2600" dirty="0" smtClean="0">
                <a:hlinkClick r:id="rId2" action="ppaction://hlinksldjump"/>
              </a:rPr>
              <a:t>zpět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3068960"/>
            <a:ext cx="5530214" cy="432048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3933056"/>
            <a:ext cx="5688632" cy="852229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4941168"/>
            <a:ext cx="5256584" cy="837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3:</a:t>
            </a:r>
          </a:p>
          <a:p>
            <a:pPr>
              <a:buNone/>
            </a:pPr>
            <a:r>
              <a:rPr lang="cs-CZ" sz="2600" dirty="0" smtClean="0"/>
              <a:t>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+ 2x – 3 = 0</a:t>
            </a:r>
          </a:p>
          <a:p>
            <a:pPr>
              <a:buNone/>
            </a:pPr>
            <a:endParaRPr lang="cs-CZ" sz="2600" dirty="0" smtClean="0">
              <a:cs typeface="Times New Roman"/>
            </a:endParaRPr>
          </a:p>
          <a:p>
            <a:pPr>
              <a:buNone/>
            </a:pPr>
            <a:endParaRPr lang="cs-CZ" sz="2600" dirty="0" smtClean="0">
              <a:cs typeface="Times New Roman"/>
            </a:endParaRPr>
          </a:p>
          <a:p>
            <a:pPr>
              <a:buNone/>
            </a:pPr>
            <a:r>
              <a:rPr lang="cs-CZ" sz="2600" dirty="0" smtClean="0">
                <a:cs typeface="Times New Roman"/>
              </a:rPr>
              <a:t>x</a:t>
            </a:r>
            <a:r>
              <a:rPr lang="cs-CZ" sz="2600" baseline="-25000" dirty="0" smtClean="0">
                <a:cs typeface="Times New Roman"/>
              </a:rPr>
              <a:t>1</a:t>
            </a:r>
            <a:r>
              <a:rPr lang="cs-CZ" sz="2600" dirty="0" smtClean="0">
                <a:cs typeface="Times New Roman"/>
              </a:rPr>
              <a:t>                     </a:t>
            </a:r>
            <a:r>
              <a:rPr lang="cs-CZ" sz="2600" dirty="0" err="1" smtClean="0">
                <a:cs typeface="Times New Roman"/>
              </a:rPr>
              <a:t>x</a:t>
            </a:r>
            <a:r>
              <a:rPr lang="cs-CZ" sz="2600" baseline="-25000" dirty="0" err="1" smtClean="0">
                <a:cs typeface="Times New Roman"/>
              </a:rPr>
              <a:t>1</a:t>
            </a:r>
            <a:endParaRPr lang="cs-CZ" sz="2600" baseline="-25000" dirty="0" smtClean="0">
              <a:cs typeface="Times New Roman"/>
            </a:endParaRPr>
          </a:p>
          <a:p>
            <a:pPr>
              <a:buNone/>
            </a:pPr>
            <a:r>
              <a:rPr lang="cs-CZ" sz="2600" i="1" dirty="0" smtClean="0">
                <a:latin typeface="Times New Roman"/>
                <a:cs typeface="Times New Roman"/>
              </a:rPr>
              <a:t> </a:t>
            </a:r>
            <a:r>
              <a:rPr lang="cs-CZ" sz="2600" dirty="0" smtClean="0">
                <a:latin typeface="Times New Roman"/>
                <a:cs typeface="Times New Roman"/>
              </a:rPr>
              <a:t>.       </a:t>
            </a:r>
            <a:r>
              <a:rPr lang="cs-CZ" sz="2600" dirty="0" smtClean="0">
                <a:cs typeface="Times New Roman"/>
              </a:rPr>
              <a:t>- 3</a:t>
            </a:r>
            <a:r>
              <a:rPr lang="cs-CZ" sz="2600" dirty="0" smtClean="0">
                <a:latin typeface="Times New Roman"/>
                <a:cs typeface="Times New Roman"/>
              </a:rPr>
              <a:t>        +       </a:t>
            </a:r>
            <a:r>
              <a:rPr lang="cs-CZ" sz="2600" dirty="0" smtClean="0">
                <a:cs typeface="Times New Roman"/>
              </a:rPr>
              <a:t>- 2</a:t>
            </a:r>
            <a:endParaRPr lang="cs-CZ" sz="2600" i="1" dirty="0" smtClean="0">
              <a:cs typeface="Times New Roman"/>
            </a:endParaRPr>
          </a:p>
          <a:p>
            <a:pPr>
              <a:buNone/>
            </a:pPr>
            <a:r>
              <a:rPr lang="cs-CZ" sz="2600" dirty="0" smtClean="0">
                <a:cs typeface="Times New Roman"/>
              </a:rPr>
              <a:t>x</a:t>
            </a:r>
            <a:r>
              <a:rPr lang="cs-CZ" sz="2600" baseline="-25000" dirty="0" smtClean="0">
                <a:cs typeface="Times New Roman"/>
              </a:rPr>
              <a:t>2</a:t>
            </a:r>
            <a:r>
              <a:rPr lang="cs-CZ" sz="2600" dirty="0" smtClean="0">
                <a:cs typeface="Times New Roman"/>
              </a:rPr>
              <a:t>                     </a:t>
            </a:r>
            <a:r>
              <a:rPr lang="cs-CZ" sz="2600" dirty="0" err="1" smtClean="0">
                <a:cs typeface="Times New Roman"/>
              </a:rPr>
              <a:t>x</a:t>
            </a:r>
            <a:r>
              <a:rPr lang="cs-CZ" sz="2600" baseline="-25000" dirty="0" err="1" smtClean="0">
                <a:cs typeface="Times New Roman"/>
              </a:rPr>
              <a:t>2</a:t>
            </a:r>
            <a:r>
              <a:rPr lang="cs-CZ" sz="2600" baseline="-25000" dirty="0" smtClean="0">
                <a:cs typeface="Times New Roman"/>
              </a:rPr>
              <a:t>                         </a:t>
            </a:r>
          </a:p>
          <a:p>
            <a:pPr algn="r">
              <a:buNone/>
            </a:pPr>
            <a:r>
              <a:rPr lang="cs-CZ" sz="2600" baseline="-25000" dirty="0" smtClean="0">
                <a:latin typeface="Times New Roman"/>
                <a:cs typeface="Times New Roman"/>
              </a:rPr>
              <a:t>                                                               </a:t>
            </a:r>
            <a:endParaRPr lang="cs-CZ" sz="2600" i="1" baseline="-25000" dirty="0" smtClean="0">
              <a:cs typeface="Times New Roman"/>
            </a:endParaRPr>
          </a:p>
          <a:p>
            <a:pPr>
              <a:buNone/>
            </a:pPr>
            <a:r>
              <a:rPr lang="cs-CZ" sz="2600" i="1" dirty="0" smtClean="0">
                <a:cs typeface="Times New Roman"/>
              </a:rPr>
              <a:t>    x</a:t>
            </a:r>
            <a:r>
              <a:rPr lang="cs-CZ" sz="2600" i="1" baseline="-25000" dirty="0" smtClean="0">
                <a:cs typeface="Times New Roman"/>
              </a:rPr>
              <a:t>1</a:t>
            </a:r>
            <a:r>
              <a:rPr lang="cs-CZ" sz="2600" i="1" dirty="0" smtClean="0">
                <a:cs typeface="Times New Roman"/>
              </a:rPr>
              <a:t> = - 3</a:t>
            </a:r>
          </a:p>
          <a:p>
            <a:pPr algn="r">
              <a:buNone/>
            </a:pPr>
            <a:r>
              <a:rPr lang="cs-CZ" sz="2600" i="1" dirty="0" smtClean="0">
                <a:cs typeface="Times New Roman"/>
              </a:rPr>
              <a:t>   x</a:t>
            </a:r>
            <a:r>
              <a:rPr lang="cs-CZ" sz="2600" i="1" baseline="-25000" dirty="0" smtClean="0">
                <a:cs typeface="Times New Roman"/>
              </a:rPr>
              <a:t>2</a:t>
            </a:r>
            <a:r>
              <a:rPr lang="cs-CZ" sz="2600" i="1" dirty="0" smtClean="0">
                <a:cs typeface="Times New Roman"/>
              </a:rPr>
              <a:t> =  1                                                                                      </a:t>
            </a:r>
            <a:r>
              <a:rPr lang="cs-CZ" sz="2600" dirty="0" smtClean="0">
                <a:cs typeface="Times New Roman"/>
                <a:hlinkClick r:id="rId2" action="ppaction://hlinksldjump"/>
              </a:rPr>
              <a:t>zpět</a:t>
            </a:r>
            <a:r>
              <a:rPr lang="cs-CZ" sz="2600" i="1" dirty="0" smtClean="0">
                <a:cs typeface="Times New Roman"/>
              </a:rPr>
              <a:t>           </a:t>
            </a:r>
            <a:endParaRPr lang="cs-CZ" sz="2600" dirty="0"/>
          </a:p>
        </p:txBody>
      </p:sp>
      <p:grpSp>
        <p:nvGrpSpPr>
          <p:cNvPr id="2" name="Skupina 3"/>
          <p:cNvGrpSpPr/>
          <p:nvPr/>
        </p:nvGrpSpPr>
        <p:grpSpPr>
          <a:xfrm>
            <a:off x="899592" y="2852936"/>
            <a:ext cx="216024" cy="504056"/>
            <a:chOff x="1619672" y="4221088"/>
            <a:chExt cx="216024" cy="504056"/>
          </a:xfrm>
        </p:grpSpPr>
        <p:cxnSp>
          <p:nvCxnSpPr>
            <p:cNvPr id="5" name="Přímá spojovací čára 4"/>
            <p:cNvCxnSpPr/>
            <p:nvPr/>
          </p:nvCxnSpPr>
          <p:spPr>
            <a:xfrm>
              <a:off x="1619672" y="4221088"/>
              <a:ext cx="216024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ovací čára 5"/>
            <p:cNvCxnSpPr/>
            <p:nvPr/>
          </p:nvCxnSpPr>
          <p:spPr>
            <a:xfrm flipV="1">
              <a:off x="1619672" y="4437112"/>
              <a:ext cx="216024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Skupina 6"/>
          <p:cNvGrpSpPr/>
          <p:nvPr/>
        </p:nvGrpSpPr>
        <p:grpSpPr>
          <a:xfrm>
            <a:off x="2699792" y="2852936"/>
            <a:ext cx="216024" cy="504056"/>
            <a:chOff x="1619672" y="4221088"/>
            <a:chExt cx="216024" cy="504056"/>
          </a:xfrm>
        </p:grpSpPr>
        <p:cxnSp>
          <p:nvCxnSpPr>
            <p:cNvPr id="8" name="Přímá spojovací čára 7"/>
            <p:cNvCxnSpPr/>
            <p:nvPr/>
          </p:nvCxnSpPr>
          <p:spPr>
            <a:xfrm>
              <a:off x="1619672" y="4221088"/>
              <a:ext cx="216024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flipV="1">
              <a:off x="1619672" y="4437112"/>
              <a:ext cx="216024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Řešení př. 4:</a:t>
            </a:r>
          </a:p>
          <a:p>
            <a:pPr>
              <a:buNone/>
            </a:pPr>
            <a:r>
              <a:rPr lang="cs-CZ" sz="2600" dirty="0" smtClean="0"/>
              <a:t>(x + 1)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= 16 </a:t>
            </a:r>
          </a:p>
          <a:p>
            <a:pPr>
              <a:buNone/>
            </a:pPr>
            <a:r>
              <a:rPr lang="cs-CZ" sz="2600" dirty="0" smtClean="0"/>
              <a:t>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+ 2x + 1 = 16</a:t>
            </a:r>
          </a:p>
          <a:p>
            <a:pPr>
              <a:buNone/>
            </a:pPr>
            <a:r>
              <a:rPr lang="cs-CZ" sz="2600" dirty="0" smtClean="0"/>
              <a:t>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+ 2x – 15 = 0</a:t>
            </a:r>
          </a:p>
          <a:p>
            <a:pPr algn="r">
              <a:buNone/>
            </a:pPr>
            <a:endParaRPr lang="cs-CZ" sz="2600" dirty="0" smtClean="0">
              <a:cs typeface="Times New Roman"/>
            </a:endParaRPr>
          </a:p>
          <a:p>
            <a:pPr>
              <a:buNone/>
            </a:pPr>
            <a:r>
              <a:rPr lang="cs-CZ" sz="2600" dirty="0" smtClean="0">
                <a:cs typeface="Times New Roman"/>
              </a:rPr>
              <a:t>x</a:t>
            </a:r>
            <a:r>
              <a:rPr lang="cs-CZ" sz="2600" baseline="-25000" dirty="0" smtClean="0">
                <a:cs typeface="Times New Roman"/>
              </a:rPr>
              <a:t>1</a:t>
            </a:r>
            <a:r>
              <a:rPr lang="cs-CZ" sz="2600" dirty="0" smtClean="0">
                <a:cs typeface="Times New Roman"/>
              </a:rPr>
              <a:t>                     </a:t>
            </a:r>
            <a:r>
              <a:rPr lang="cs-CZ" sz="2600" dirty="0" err="1" smtClean="0">
                <a:cs typeface="Times New Roman"/>
              </a:rPr>
              <a:t>x</a:t>
            </a:r>
            <a:r>
              <a:rPr lang="cs-CZ" sz="2600" baseline="-25000" dirty="0" err="1" smtClean="0">
                <a:cs typeface="Times New Roman"/>
              </a:rPr>
              <a:t>1</a:t>
            </a:r>
            <a:endParaRPr lang="cs-CZ" sz="2600" baseline="-25000" dirty="0" smtClean="0">
              <a:cs typeface="Times New Roman"/>
            </a:endParaRPr>
          </a:p>
          <a:p>
            <a:pPr>
              <a:buNone/>
            </a:pPr>
            <a:r>
              <a:rPr lang="cs-CZ" sz="2600" i="1" dirty="0" smtClean="0">
                <a:latin typeface="Times New Roman"/>
                <a:cs typeface="Times New Roman"/>
              </a:rPr>
              <a:t> </a:t>
            </a:r>
            <a:r>
              <a:rPr lang="cs-CZ" sz="2600" dirty="0" smtClean="0">
                <a:latin typeface="Times New Roman"/>
                <a:cs typeface="Times New Roman"/>
              </a:rPr>
              <a:t>.       </a:t>
            </a:r>
            <a:r>
              <a:rPr lang="cs-CZ" sz="2600" dirty="0" smtClean="0">
                <a:cs typeface="Times New Roman"/>
              </a:rPr>
              <a:t>- 15</a:t>
            </a:r>
            <a:r>
              <a:rPr lang="cs-CZ" sz="2600" dirty="0" smtClean="0">
                <a:latin typeface="Times New Roman"/>
                <a:cs typeface="Times New Roman"/>
              </a:rPr>
              <a:t>        +       </a:t>
            </a:r>
            <a:r>
              <a:rPr lang="cs-CZ" sz="2600" dirty="0" smtClean="0">
                <a:cs typeface="Times New Roman"/>
              </a:rPr>
              <a:t>- 2</a:t>
            </a:r>
            <a:endParaRPr lang="cs-CZ" sz="2600" i="1" dirty="0" smtClean="0">
              <a:cs typeface="Times New Roman"/>
            </a:endParaRPr>
          </a:p>
          <a:p>
            <a:pPr>
              <a:buNone/>
            </a:pPr>
            <a:r>
              <a:rPr lang="cs-CZ" sz="2600" dirty="0" smtClean="0">
                <a:cs typeface="Times New Roman"/>
              </a:rPr>
              <a:t>x</a:t>
            </a:r>
            <a:r>
              <a:rPr lang="cs-CZ" sz="2600" baseline="-25000" dirty="0" smtClean="0">
                <a:cs typeface="Times New Roman"/>
              </a:rPr>
              <a:t>2</a:t>
            </a:r>
            <a:r>
              <a:rPr lang="cs-CZ" sz="2600" dirty="0" smtClean="0">
                <a:cs typeface="Times New Roman"/>
              </a:rPr>
              <a:t>                     </a:t>
            </a:r>
            <a:r>
              <a:rPr lang="cs-CZ" sz="2600" dirty="0" err="1" smtClean="0">
                <a:cs typeface="Times New Roman"/>
              </a:rPr>
              <a:t>x</a:t>
            </a:r>
            <a:r>
              <a:rPr lang="cs-CZ" sz="2600" baseline="-25000" dirty="0" err="1" smtClean="0">
                <a:cs typeface="Times New Roman"/>
              </a:rPr>
              <a:t>2</a:t>
            </a:r>
            <a:r>
              <a:rPr lang="cs-CZ" sz="2600" baseline="-25000" dirty="0" smtClean="0">
                <a:cs typeface="Times New Roman"/>
              </a:rPr>
              <a:t>                         </a:t>
            </a:r>
          </a:p>
          <a:p>
            <a:pPr algn="r">
              <a:buNone/>
            </a:pPr>
            <a:r>
              <a:rPr lang="cs-CZ" sz="2600" baseline="-25000" dirty="0" smtClean="0">
                <a:latin typeface="Times New Roman"/>
                <a:cs typeface="Times New Roman"/>
              </a:rPr>
              <a:t>                                                               </a:t>
            </a:r>
            <a:endParaRPr lang="cs-CZ" sz="2600" i="1" baseline="-25000" dirty="0" smtClean="0">
              <a:cs typeface="Times New Roman"/>
            </a:endParaRPr>
          </a:p>
          <a:p>
            <a:pPr>
              <a:buNone/>
            </a:pPr>
            <a:r>
              <a:rPr lang="cs-CZ" sz="2600" i="1" dirty="0" smtClean="0">
                <a:cs typeface="Times New Roman"/>
              </a:rPr>
              <a:t>    x</a:t>
            </a:r>
            <a:r>
              <a:rPr lang="cs-CZ" sz="2600" i="1" baseline="-25000" dirty="0" smtClean="0">
                <a:cs typeface="Times New Roman"/>
              </a:rPr>
              <a:t>1</a:t>
            </a:r>
            <a:r>
              <a:rPr lang="cs-CZ" sz="2600" i="1" dirty="0" smtClean="0">
                <a:cs typeface="Times New Roman"/>
              </a:rPr>
              <a:t> = - 5</a:t>
            </a:r>
          </a:p>
          <a:p>
            <a:pPr algn="r">
              <a:buNone/>
            </a:pPr>
            <a:r>
              <a:rPr lang="cs-CZ" sz="2600" i="1" dirty="0" smtClean="0">
                <a:cs typeface="Times New Roman"/>
              </a:rPr>
              <a:t>   x</a:t>
            </a:r>
            <a:r>
              <a:rPr lang="cs-CZ" sz="2600" i="1" baseline="-25000" dirty="0" smtClean="0">
                <a:cs typeface="Times New Roman"/>
              </a:rPr>
              <a:t>2</a:t>
            </a:r>
            <a:r>
              <a:rPr lang="cs-CZ" sz="2600" i="1" dirty="0" smtClean="0">
                <a:cs typeface="Times New Roman"/>
              </a:rPr>
              <a:t> =  3                                                                                      </a:t>
            </a:r>
            <a:r>
              <a:rPr lang="cs-CZ" sz="2600" dirty="0" smtClean="0">
                <a:cs typeface="Times New Roman"/>
                <a:hlinkClick r:id="rId2" action="ppaction://hlinksldjump"/>
              </a:rPr>
              <a:t>zpět</a:t>
            </a:r>
            <a:r>
              <a:rPr lang="cs-CZ" sz="2600" i="1" dirty="0" smtClean="0">
                <a:cs typeface="Times New Roman"/>
              </a:rPr>
              <a:t>           </a:t>
            </a:r>
            <a:endParaRPr lang="cs-CZ" sz="2600" dirty="0"/>
          </a:p>
        </p:txBody>
      </p:sp>
      <p:grpSp>
        <p:nvGrpSpPr>
          <p:cNvPr id="2" name="Skupina 3"/>
          <p:cNvGrpSpPr/>
          <p:nvPr/>
        </p:nvGrpSpPr>
        <p:grpSpPr>
          <a:xfrm>
            <a:off x="899592" y="3284984"/>
            <a:ext cx="216024" cy="504056"/>
            <a:chOff x="1619672" y="4221088"/>
            <a:chExt cx="216024" cy="504056"/>
          </a:xfrm>
        </p:grpSpPr>
        <p:cxnSp>
          <p:nvCxnSpPr>
            <p:cNvPr id="5" name="Přímá spojovací čára 4"/>
            <p:cNvCxnSpPr/>
            <p:nvPr/>
          </p:nvCxnSpPr>
          <p:spPr>
            <a:xfrm>
              <a:off x="1619672" y="4221088"/>
              <a:ext cx="216024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Přímá spojovací čára 5"/>
            <p:cNvCxnSpPr/>
            <p:nvPr/>
          </p:nvCxnSpPr>
          <p:spPr>
            <a:xfrm flipV="1">
              <a:off x="1619672" y="4437112"/>
              <a:ext cx="216024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Skupina 6"/>
          <p:cNvGrpSpPr/>
          <p:nvPr/>
        </p:nvGrpSpPr>
        <p:grpSpPr>
          <a:xfrm>
            <a:off x="2771800" y="3284984"/>
            <a:ext cx="216024" cy="504056"/>
            <a:chOff x="1619672" y="4221088"/>
            <a:chExt cx="216024" cy="504056"/>
          </a:xfrm>
        </p:grpSpPr>
        <p:cxnSp>
          <p:nvCxnSpPr>
            <p:cNvPr id="8" name="Přímá spojovací čára 7"/>
            <p:cNvCxnSpPr/>
            <p:nvPr/>
          </p:nvCxnSpPr>
          <p:spPr>
            <a:xfrm>
              <a:off x="1619672" y="4221088"/>
              <a:ext cx="216024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flipV="1">
              <a:off x="1619672" y="4437112"/>
              <a:ext cx="216024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řešení kvadratické 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neúplná kvadratická rovnice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diskriminant a vzorec pro výpočet kořenů </a:t>
            </a:r>
            <a:r>
              <a:rPr lang="cs-CZ" sz="2400" dirty="0" err="1" smtClean="0"/>
              <a:t>kvadr</a:t>
            </a:r>
            <a:r>
              <a:rPr lang="cs-CZ" sz="2400" dirty="0" smtClean="0"/>
              <a:t>. rovnice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vytýkání:  př.      </a:t>
            </a:r>
            <a:r>
              <a:rPr lang="cs-CZ" sz="2400" i="1" dirty="0" smtClean="0"/>
              <a:t>x</a:t>
            </a:r>
            <a:r>
              <a:rPr lang="cs-CZ" sz="2400" i="1" baseline="30000" dirty="0" smtClean="0"/>
              <a:t>2</a:t>
            </a:r>
            <a:r>
              <a:rPr lang="cs-CZ" sz="2400" i="1" dirty="0" smtClean="0"/>
              <a:t> + 3x = 0</a:t>
            </a:r>
          </a:p>
          <a:p>
            <a:pPr marL="514350" indent="0">
              <a:buNone/>
            </a:pPr>
            <a:r>
              <a:rPr lang="cs-CZ" sz="2800" dirty="0" smtClean="0"/>
              <a:t>                       </a:t>
            </a:r>
            <a:r>
              <a:rPr lang="cs-CZ" sz="2400" i="1" dirty="0" smtClean="0"/>
              <a:t>x(x + 3) = 0</a:t>
            </a:r>
          </a:p>
          <a:p>
            <a:pPr marL="514350" indent="-514350">
              <a:buNone/>
            </a:pPr>
            <a:r>
              <a:rPr lang="cs-CZ" sz="2800" dirty="0" smtClean="0"/>
              <a:t>            </a:t>
            </a:r>
            <a:r>
              <a:rPr lang="cs-CZ" sz="2400" i="1" dirty="0" smtClean="0"/>
              <a:t>x</a:t>
            </a:r>
            <a:r>
              <a:rPr lang="cs-CZ" sz="2400" i="1" baseline="-25000" dirty="0" smtClean="0"/>
              <a:t>1</a:t>
            </a:r>
            <a:r>
              <a:rPr lang="cs-CZ" sz="2400" i="1" dirty="0" smtClean="0"/>
              <a:t> = 0                                        x + 3 = 0</a:t>
            </a:r>
          </a:p>
          <a:p>
            <a:pPr marL="180000" indent="-514350">
              <a:buNone/>
            </a:pPr>
            <a:r>
              <a:rPr lang="cs-CZ" sz="2800" dirty="0" smtClean="0"/>
              <a:t>                                                          </a:t>
            </a:r>
            <a:r>
              <a:rPr lang="cs-CZ" sz="2400" i="1" dirty="0" smtClean="0"/>
              <a:t>x</a:t>
            </a:r>
            <a:r>
              <a:rPr lang="cs-CZ" sz="2400" i="1" baseline="-25000" dirty="0" smtClean="0"/>
              <a:t>2</a:t>
            </a:r>
            <a:r>
              <a:rPr lang="cs-CZ" sz="2400" i="1" dirty="0" smtClean="0"/>
              <a:t> = -3</a:t>
            </a:r>
          </a:p>
          <a:p>
            <a:pPr marL="514350" indent="-514350">
              <a:buNone/>
            </a:pPr>
            <a:r>
              <a:rPr lang="cs-CZ" sz="2600" dirty="0" smtClean="0"/>
              <a:t>c)    </a:t>
            </a:r>
            <a:r>
              <a:rPr lang="cs-CZ" sz="2400" dirty="0" smtClean="0"/>
              <a:t>odmocnění:  př.</a:t>
            </a:r>
            <a:r>
              <a:rPr lang="cs-CZ" sz="2800" dirty="0" smtClean="0"/>
              <a:t>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 flipH="1">
            <a:off x="2267744" y="3429000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3563888" y="3429000"/>
            <a:ext cx="129614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4653136"/>
            <a:ext cx="1440160" cy="378989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5013176"/>
            <a:ext cx="1584176" cy="460516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5517232"/>
            <a:ext cx="810089" cy="360040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Přímá spojovací šipka 23"/>
          <p:cNvCxnSpPr/>
          <p:nvPr/>
        </p:nvCxnSpPr>
        <p:spPr>
          <a:xfrm flipH="1">
            <a:off x="2771800" y="5805264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Přímá spojovací šipka 28"/>
          <p:cNvCxnSpPr/>
          <p:nvPr/>
        </p:nvCxnSpPr>
        <p:spPr>
          <a:xfrm>
            <a:off x="4283968" y="5805264"/>
            <a:ext cx="61206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6021288"/>
            <a:ext cx="720080" cy="351259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6021288"/>
            <a:ext cx="1008112" cy="360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cs-CZ" sz="2600" dirty="0" smtClean="0"/>
              <a:t>Řešení př. 1:</a:t>
            </a:r>
          </a:p>
          <a:p>
            <a:pPr>
              <a:buNone/>
            </a:pPr>
            <a:r>
              <a:rPr lang="cs-CZ" sz="2600" dirty="0" smtClean="0"/>
              <a:t> 4x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– 11x = x(4 – x)</a:t>
            </a:r>
          </a:p>
          <a:p>
            <a:pPr>
              <a:buNone/>
            </a:pPr>
            <a:r>
              <a:rPr lang="cs-CZ" sz="2600" dirty="0" smtClean="0"/>
              <a:t> 4x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– 11x = 4x – x</a:t>
            </a:r>
            <a:r>
              <a:rPr lang="cs-CZ" sz="2600" baseline="30000" dirty="0" smtClean="0"/>
              <a:t>2</a:t>
            </a:r>
          </a:p>
          <a:p>
            <a:pPr>
              <a:buNone/>
            </a:pPr>
            <a:r>
              <a:rPr lang="cs-CZ" sz="2600" dirty="0" smtClean="0"/>
              <a:t> 4x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– 11x – 4x + 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= 0</a:t>
            </a:r>
          </a:p>
          <a:p>
            <a:pPr>
              <a:buNone/>
            </a:pPr>
            <a:r>
              <a:rPr lang="cs-CZ" sz="2600" dirty="0" smtClean="0"/>
              <a:t>   5x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– 15x = 0     /: 5</a:t>
            </a:r>
          </a:p>
          <a:p>
            <a:pPr>
              <a:buNone/>
            </a:pPr>
            <a:r>
              <a:rPr lang="cs-CZ" sz="2600" dirty="0" smtClean="0"/>
              <a:t>     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– 3x = 0</a:t>
            </a:r>
          </a:p>
          <a:p>
            <a:pPr>
              <a:buNone/>
            </a:pPr>
            <a:r>
              <a:rPr lang="cs-CZ" sz="2600" dirty="0" smtClean="0"/>
              <a:t>     x(x – 3) = 0</a:t>
            </a:r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   x</a:t>
            </a:r>
            <a:r>
              <a:rPr lang="cs-CZ" sz="2600" baseline="-25000" dirty="0" smtClean="0"/>
              <a:t>1</a:t>
            </a:r>
            <a:r>
              <a:rPr lang="cs-CZ" sz="2600" dirty="0" smtClean="0"/>
              <a:t> = 0               x – 3 = 0</a:t>
            </a:r>
          </a:p>
          <a:p>
            <a:pPr>
              <a:buNone/>
            </a:pPr>
            <a:r>
              <a:rPr lang="cs-CZ" sz="2600" dirty="0" smtClean="0"/>
              <a:t>                                 x</a:t>
            </a:r>
            <a:r>
              <a:rPr lang="cs-CZ" sz="2600" baseline="-25000" dirty="0" smtClean="0"/>
              <a:t>2</a:t>
            </a:r>
            <a:r>
              <a:rPr lang="cs-CZ" sz="2600" dirty="0" smtClean="0"/>
              <a:t> = 3</a:t>
            </a:r>
          </a:p>
          <a:p>
            <a:pPr algn="r">
              <a:buNone/>
            </a:pPr>
            <a:endParaRPr lang="cs-CZ" sz="2600" dirty="0" smtClean="0">
              <a:hlinkClick r:id="rId2" action="ppaction://hlinksldjump"/>
            </a:endParaRPr>
          </a:p>
          <a:p>
            <a:pPr algn="r">
              <a:buNone/>
            </a:pPr>
            <a:r>
              <a:rPr lang="cs-CZ" sz="2600" dirty="0" smtClean="0">
                <a:hlinkClick r:id="rId2" action="ppaction://hlinksldjump"/>
              </a:rPr>
              <a:t>zpět</a:t>
            </a:r>
            <a:endParaRPr lang="cs-CZ" sz="2600" dirty="0" smtClean="0"/>
          </a:p>
          <a:p>
            <a:pPr>
              <a:buNone/>
            </a:pPr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971600" y="371703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1547664" y="3717032"/>
            <a:ext cx="122413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na procvičení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př. 1:  4x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– 11x = x(4 – x)</a:t>
            </a:r>
          </a:p>
          <a:p>
            <a:pPr>
              <a:buNone/>
            </a:pPr>
            <a:r>
              <a:rPr lang="cs-CZ" sz="2600" dirty="0" smtClean="0">
                <a:hlinkClick r:id="rId2" action="ppaction://hlinksldjump"/>
              </a:rPr>
              <a:t>Řešení</a:t>
            </a:r>
            <a:endParaRPr lang="cs-CZ" sz="2600" dirty="0" smtClean="0"/>
          </a:p>
          <a:p>
            <a:pPr>
              <a:buNone/>
            </a:pPr>
            <a:r>
              <a:rPr lang="cs-CZ" sz="2600" dirty="0" smtClean="0"/>
              <a:t>př. 2:  (x – 2)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= 8 – 4x </a:t>
            </a:r>
          </a:p>
          <a:p>
            <a:pPr>
              <a:buNone/>
            </a:pPr>
            <a:r>
              <a:rPr lang="cs-CZ" sz="2600" dirty="0" smtClean="0">
                <a:hlinkClick r:id="rId3" action="ppaction://hlinksldjump"/>
              </a:rPr>
              <a:t>Řešení</a:t>
            </a: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>
              <a:buNone/>
            </a:pPr>
            <a:endParaRPr lang="cs-CZ" sz="2600" dirty="0" smtClean="0"/>
          </a:p>
          <a:p>
            <a:pPr algn="r">
              <a:buNone/>
            </a:pPr>
            <a:r>
              <a:rPr lang="cs-CZ" sz="2600" dirty="0" smtClean="0">
                <a:hlinkClick r:id="rId4" action="ppaction://hlinksldjump"/>
              </a:rPr>
              <a:t>přeskočit</a:t>
            </a:r>
            <a:endParaRPr lang="cs-CZ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" y="404664"/>
            <a:ext cx="8229600" cy="6048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Řešení př. 2: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cs-CZ" sz="2600" dirty="0" smtClean="0"/>
              <a:t> (x – 2)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= 8 – 4x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 x</a:t>
            </a:r>
            <a:r>
              <a:rPr kumimoji="0" lang="cs-CZ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2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–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4x + 4 = </a:t>
            </a:r>
            <a:r>
              <a:rPr lang="cs-CZ" sz="2600" dirty="0" smtClean="0"/>
              <a:t>8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– 4x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cs-CZ" sz="2600" baseline="0" dirty="0" smtClean="0"/>
              <a:t>  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– 4x</a:t>
            </a:r>
            <a:r>
              <a:rPr lang="cs-CZ" sz="2600" baseline="0" dirty="0" smtClean="0"/>
              <a:t> +</a:t>
            </a:r>
            <a:r>
              <a:rPr lang="cs-CZ" sz="2600" dirty="0" smtClean="0"/>
              <a:t> </a:t>
            </a:r>
            <a:r>
              <a:rPr lang="cs-CZ" sz="2600" baseline="0" dirty="0" smtClean="0"/>
              <a:t>4 – </a:t>
            </a:r>
            <a:r>
              <a:rPr lang="cs-CZ" sz="2600" dirty="0" smtClean="0"/>
              <a:t>8</a:t>
            </a:r>
            <a:r>
              <a:rPr lang="cs-CZ" sz="2600" baseline="0" dirty="0" smtClean="0"/>
              <a:t> + 4x = 0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cs-CZ" sz="2600" dirty="0" smtClean="0"/>
              <a:t>  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- 4 = 0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lang="cs-CZ" sz="2600" dirty="0" smtClean="0"/>
              <a:t>       x</a:t>
            </a:r>
            <a:r>
              <a:rPr kumimoji="0" lang="cs-CZ" sz="2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2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= 4          /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cs-CZ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cs typeface="Times New Roman"/>
              </a:rPr>
              <a:t>√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cs-CZ" sz="2600" dirty="0" smtClean="0">
                <a:latin typeface="Times New Roman"/>
                <a:cs typeface="Times New Roman"/>
              </a:rPr>
              <a:t>   │</a:t>
            </a:r>
            <a:r>
              <a:rPr lang="cs-CZ" sz="2600" dirty="0" smtClean="0"/>
              <a:t>x</a:t>
            </a:r>
            <a:r>
              <a:rPr lang="cs-CZ" sz="2600" dirty="0" smtClean="0">
                <a:latin typeface="Times New Roman"/>
                <a:cs typeface="Times New Roman"/>
              </a:rPr>
              <a:t>│</a:t>
            </a:r>
            <a:r>
              <a:rPr lang="cs-CZ" sz="2600" dirty="0" smtClean="0"/>
              <a:t> </a:t>
            </a:r>
            <a:r>
              <a:rPr lang="cs-CZ" sz="2600" smtClean="0"/>
              <a:t>= 2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cs-CZ" sz="2600" dirty="0" smtClean="0">
              <a:cs typeface="Times New Roman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cs-CZ" sz="2600" dirty="0" smtClean="0"/>
              <a:t>  x</a:t>
            </a:r>
            <a:r>
              <a:rPr lang="cs-CZ" sz="2600" baseline="-25000" dirty="0" smtClean="0"/>
              <a:t>1</a:t>
            </a:r>
            <a:r>
              <a:rPr lang="cs-CZ" sz="2600" dirty="0" smtClean="0"/>
              <a:t> =</a:t>
            </a:r>
            <a:r>
              <a:rPr lang="cs-CZ" sz="2600" dirty="0" smtClean="0">
                <a:cs typeface="Times New Roman"/>
              </a:rPr>
              <a:t> 2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Times New Roman"/>
              </a:rPr>
              <a:t>  x</a:t>
            </a:r>
            <a:r>
              <a:rPr kumimoji="0" lang="cs-CZ" sz="26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Times New Roman"/>
              </a:rPr>
              <a:t>2</a:t>
            </a:r>
            <a:r>
              <a:rPr lang="cs-CZ" sz="2600" dirty="0" smtClean="0">
                <a:cs typeface="Times New Roman"/>
              </a:rPr>
              <a:t> 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Times New Roman"/>
              </a:rPr>
              <a:t>= - </a:t>
            </a:r>
            <a:r>
              <a:rPr lang="cs-CZ" sz="2600" dirty="0" smtClean="0">
                <a:cs typeface="Times New Roman"/>
              </a:rPr>
              <a:t>2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Times New Roman"/>
              </a:rPr>
              <a:t> 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cs-CZ" sz="2000" b="1" dirty="0" smtClean="0">
              <a:cs typeface="Times New Roman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cs-CZ" sz="2000" b="1" dirty="0" smtClean="0">
                <a:cs typeface="Times New Roman"/>
              </a:rPr>
              <a:t>p</a:t>
            </a:r>
            <a:r>
              <a:rPr kumimoji="0" lang="cs-CZ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Times New Roman"/>
              </a:rPr>
              <a:t>ozn</a:t>
            </a:r>
            <a:r>
              <a:rPr lang="cs-CZ" sz="2000" b="1" dirty="0" smtClean="0">
                <a:cs typeface="Times New Roman"/>
              </a:rPr>
              <a:t>.:  </a:t>
            </a:r>
            <a:r>
              <a:rPr lang="cs-CZ" sz="2000" dirty="0" smtClean="0">
                <a:cs typeface="Times New Roman"/>
              </a:rPr>
              <a:t>v případě rovnic x</a:t>
            </a:r>
            <a:r>
              <a:rPr lang="cs-CZ" sz="2000" baseline="30000" dirty="0" smtClean="0">
                <a:cs typeface="Times New Roman"/>
              </a:rPr>
              <a:t>2 </a:t>
            </a:r>
            <a:r>
              <a:rPr lang="cs-CZ" sz="2000" dirty="0" smtClean="0">
                <a:cs typeface="Times New Roman"/>
              </a:rPr>
              <a:t> +  c = 0 můžeme rovnou říci </a:t>
            </a:r>
            <a:r>
              <a:rPr lang="cs-CZ" sz="2000" dirty="0" smtClean="0">
                <a:cs typeface="Times New Roman"/>
                <a:sym typeface="Wingdings" pitchFamily="2" charset="2"/>
              </a:rPr>
              <a:t></a:t>
            </a:r>
            <a:r>
              <a:rPr lang="en-US" sz="2000" dirty="0" smtClean="0">
                <a:cs typeface="Times New Roman"/>
                <a:sym typeface="Wingdings" pitchFamily="2" charset="2"/>
              </a:rPr>
              <a:t> </a:t>
            </a:r>
            <a:r>
              <a:rPr lang="cs-CZ" sz="2000" dirty="0" smtClean="0">
                <a:cs typeface="Times New Roman"/>
                <a:sym typeface="Wingdings" pitchFamily="2" charset="2"/>
              </a:rPr>
              <a:t>nemá řešení v R</a:t>
            </a:r>
            <a:endParaRPr kumimoji="0" lang="cs-CZ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Times New Roman"/>
            </a:endParaRPr>
          </a:p>
          <a:p>
            <a:pPr marL="342900" lvl="0" indent="-342900" algn="r">
              <a:spcBef>
                <a:spcPct val="20000"/>
              </a:spcBef>
              <a:defRPr/>
            </a:pPr>
            <a:r>
              <a:rPr lang="cs-CZ" sz="2600" dirty="0" smtClean="0">
                <a:cs typeface="Times New Roman"/>
                <a:hlinkClick r:id="rId2" action="ppaction://hlinksldjump"/>
              </a:rPr>
              <a:t>zpět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Elipsa 2"/>
          <p:cNvSpPr/>
          <p:nvPr/>
        </p:nvSpPr>
        <p:spPr>
          <a:xfrm>
            <a:off x="3275856" y="5589240"/>
            <a:ext cx="21602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r>
              <a:rPr lang="cs-CZ" sz="2600" dirty="0" smtClean="0"/>
              <a:t>obecný tvar kvadratické rovnice</a:t>
            </a:r>
          </a:p>
          <a:p>
            <a:pPr algn="ctr">
              <a:buNone/>
            </a:pPr>
            <a:r>
              <a:rPr lang="cs-CZ" sz="2400" i="1" dirty="0" smtClean="0"/>
              <a:t>ax</a:t>
            </a:r>
            <a:r>
              <a:rPr lang="cs-CZ" sz="2400" i="1" baseline="30000" dirty="0" smtClean="0"/>
              <a:t>2</a:t>
            </a:r>
            <a:r>
              <a:rPr lang="cs-CZ" sz="2400" i="1" dirty="0" smtClean="0"/>
              <a:t> + </a:t>
            </a:r>
            <a:r>
              <a:rPr lang="cs-CZ" sz="2400" i="1" dirty="0" err="1" smtClean="0"/>
              <a:t>bx</a:t>
            </a:r>
            <a:r>
              <a:rPr lang="cs-CZ" sz="2400" i="1" dirty="0" smtClean="0"/>
              <a:t> + c = 0</a:t>
            </a:r>
          </a:p>
          <a:p>
            <a:pPr algn="ctr">
              <a:buNone/>
            </a:pPr>
            <a:endParaRPr lang="cs-CZ" sz="1500" i="1" dirty="0" smtClean="0"/>
          </a:p>
          <a:p>
            <a:r>
              <a:rPr lang="cs-CZ" sz="2600" dirty="0" smtClean="0"/>
              <a:t>typy kvadratické rovnice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úplná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n</a:t>
            </a:r>
            <a:r>
              <a:rPr lang="cs-CZ" sz="2400" smtClean="0"/>
              <a:t>eúplná</a:t>
            </a:r>
            <a:endParaRPr lang="cs-CZ" sz="2400" dirty="0" smtClean="0"/>
          </a:p>
          <a:p>
            <a:pPr marL="514350" indent="-514350">
              <a:buNone/>
            </a:pPr>
            <a:endParaRPr lang="cs-CZ" sz="1600" dirty="0" smtClean="0"/>
          </a:p>
          <a:p>
            <a:r>
              <a:rPr lang="cs-CZ" sz="2600" dirty="0" smtClean="0"/>
              <a:t>způsoby řešení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diskriminant a vzorec pro kořeny</a:t>
            </a:r>
          </a:p>
          <a:p>
            <a:pPr marL="514350" indent="-514350">
              <a:buAutoNum type="alphaLcParenR"/>
            </a:pPr>
            <a:r>
              <a:rPr lang="cs-CZ" sz="2400" dirty="0" err="1" smtClean="0"/>
              <a:t>Vi</a:t>
            </a:r>
            <a:r>
              <a:rPr lang="en-US" sz="2400" dirty="0" smtClean="0"/>
              <a:t>è</a:t>
            </a:r>
            <a:r>
              <a:rPr lang="cs-CZ" sz="2400" dirty="0" err="1" smtClean="0"/>
              <a:t>tovy</a:t>
            </a:r>
            <a:r>
              <a:rPr lang="cs-CZ" sz="2400" dirty="0" smtClean="0"/>
              <a:t> vzorce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vytýkaní</a:t>
            </a:r>
          </a:p>
          <a:p>
            <a:pPr marL="514350" indent="-514350">
              <a:buAutoNum type="alphaLcParenR"/>
            </a:pPr>
            <a:r>
              <a:rPr lang="cs-CZ" sz="2400" dirty="0" smtClean="0"/>
              <a:t>odmocnění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dirty="0" smtClean="0"/>
              <a:t>Kvadratická rovnice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HUDCOVÁ, Milada a Libuše KUBIČÍKOVÁ. </a:t>
            </a:r>
            <a:r>
              <a:rPr lang="cs-CZ" sz="2400" i="1" dirty="0" smtClean="0"/>
              <a:t>Sbírka úloh z matematiky pro SOŠ, SOU a nástavbové studium</a:t>
            </a:r>
            <a:r>
              <a:rPr lang="cs-CZ" sz="2400" dirty="0" smtClean="0"/>
              <a:t>. 2. vydání. Havlíčkův Brod: </a:t>
            </a:r>
            <a:r>
              <a:rPr lang="cs-CZ" sz="2400" dirty="0" err="1" smtClean="0"/>
              <a:t>Prometheus</a:t>
            </a:r>
            <a:r>
              <a:rPr lang="cs-CZ" sz="2400" dirty="0" smtClean="0"/>
              <a:t>, spol. s r.o., 2005. Učebnice pro střední školy. ISBN 80-7196-318-6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sz="2800" dirty="0" smtClean="0"/>
              <a:t>pojem kvadratická rovnice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rozdělení kvadratických rovnic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způsoby řešení 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ukázkové příklady</a:t>
            </a:r>
          </a:p>
          <a:p>
            <a:pPr marL="514350" indent="-514350">
              <a:buAutoNum type="alphaLcParenR"/>
            </a:pPr>
            <a:r>
              <a:rPr lang="cs-CZ" sz="2800" dirty="0" smtClean="0"/>
              <a:t>příklady na procvičení včetně řešení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Kvadratická 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</a:t>
            </a:r>
            <a:r>
              <a:rPr lang="cs-CZ" dirty="0" smtClean="0"/>
              <a:t>vadratickou rovnici s neznámou </a:t>
            </a:r>
            <a:r>
              <a:rPr lang="cs-CZ" i="1" dirty="0" smtClean="0"/>
              <a:t>x</a:t>
            </a:r>
            <a:r>
              <a:rPr lang="cs-CZ" dirty="0" smtClean="0"/>
              <a:t> nazýváme každou rovnici v obecném tvaru</a:t>
            </a:r>
          </a:p>
          <a:p>
            <a:pPr algn="ctr">
              <a:buNone/>
            </a:pPr>
            <a:endParaRPr lang="cs-CZ" i="1" dirty="0" smtClean="0"/>
          </a:p>
          <a:p>
            <a:pPr algn="ctr">
              <a:buNone/>
            </a:pPr>
            <a:r>
              <a:rPr lang="cs-CZ" i="1" dirty="0" smtClean="0"/>
              <a:t>ax</a:t>
            </a:r>
            <a:r>
              <a:rPr lang="cs-CZ" i="1" baseline="30000" dirty="0" smtClean="0"/>
              <a:t>2</a:t>
            </a:r>
            <a:r>
              <a:rPr lang="cs-CZ" i="1" dirty="0" smtClean="0"/>
              <a:t> + </a:t>
            </a:r>
            <a:r>
              <a:rPr lang="cs-CZ" i="1" dirty="0" err="1" smtClean="0"/>
              <a:t>bx</a:t>
            </a:r>
            <a:r>
              <a:rPr lang="cs-CZ" i="1" dirty="0" smtClean="0"/>
              <a:t> + c = 0 ,   kde koeficienty a,b,c    R</a:t>
            </a:r>
            <a:r>
              <a:rPr lang="en-US" i="1" dirty="0" smtClean="0"/>
              <a:t>, a </a:t>
            </a:r>
            <a:r>
              <a:rPr lang="en-US" i="1" dirty="0" smtClean="0">
                <a:latin typeface="Times New Roman"/>
                <a:cs typeface="Times New Roman"/>
              </a:rPr>
              <a:t>≠ 0</a:t>
            </a:r>
            <a:endParaRPr lang="cs-CZ" i="1" dirty="0" smtClean="0"/>
          </a:p>
          <a:p>
            <a:pPr algn="ctr">
              <a:buNone/>
            </a:pPr>
            <a:endParaRPr lang="cs-CZ" i="1" dirty="0" smtClean="0"/>
          </a:p>
          <a:p>
            <a:pPr>
              <a:buNone/>
            </a:pPr>
            <a:r>
              <a:rPr lang="cs-CZ" sz="2200" i="1" dirty="0"/>
              <a:t>a</a:t>
            </a:r>
            <a:r>
              <a:rPr lang="cs-CZ" sz="2200" i="1" dirty="0" smtClean="0"/>
              <a:t>x</a:t>
            </a:r>
            <a:r>
              <a:rPr lang="cs-CZ" sz="2200" i="1" baseline="30000" dirty="0" smtClean="0"/>
              <a:t>2</a:t>
            </a:r>
            <a:r>
              <a:rPr lang="cs-CZ" sz="2200" i="1" dirty="0" smtClean="0"/>
              <a:t> – kvadratický člen</a:t>
            </a:r>
            <a:endParaRPr lang="cs-CZ" sz="2200" i="1" baseline="30000" dirty="0" smtClean="0"/>
          </a:p>
          <a:p>
            <a:pPr>
              <a:buNone/>
            </a:pPr>
            <a:r>
              <a:rPr lang="cs-CZ" sz="2200" i="1" dirty="0" err="1"/>
              <a:t>b</a:t>
            </a:r>
            <a:r>
              <a:rPr lang="cs-CZ" sz="2200" i="1" dirty="0" err="1" smtClean="0"/>
              <a:t>x</a:t>
            </a:r>
            <a:r>
              <a:rPr lang="cs-CZ" sz="2200" i="1" dirty="0" smtClean="0"/>
              <a:t> – lineární člen</a:t>
            </a:r>
          </a:p>
          <a:p>
            <a:pPr>
              <a:buNone/>
            </a:pPr>
            <a:r>
              <a:rPr lang="cs-CZ" sz="2200" i="1" dirty="0"/>
              <a:t>c</a:t>
            </a:r>
            <a:r>
              <a:rPr lang="cs-CZ" sz="2200" i="1" dirty="0" smtClean="0"/>
              <a:t> – absolutní člen</a:t>
            </a:r>
          </a:p>
          <a:p>
            <a:pPr>
              <a:buNone/>
            </a:pPr>
            <a:endParaRPr lang="cs-CZ" sz="2200" i="1" dirty="0" smtClean="0"/>
          </a:p>
          <a:p>
            <a:pPr>
              <a:buNone/>
            </a:pPr>
            <a:r>
              <a:rPr lang="cs-CZ" sz="2200" b="1" i="1" dirty="0"/>
              <a:t>p</a:t>
            </a:r>
            <a:r>
              <a:rPr lang="cs-CZ" sz="2200" b="1" i="1" dirty="0" smtClean="0"/>
              <a:t>ozn.: </a:t>
            </a:r>
            <a:r>
              <a:rPr lang="cs-CZ" sz="2200" i="1" dirty="0" smtClean="0"/>
              <a:t>pokud by se a = 0, nejde o </a:t>
            </a:r>
            <a:r>
              <a:rPr lang="cs-CZ" sz="2200" i="1" dirty="0" err="1" smtClean="0"/>
              <a:t>kvadr</a:t>
            </a:r>
            <a:r>
              <a:rPr lang="cs-CZ" sz="2200" i="1" dirty="0" smtClean="0"/>
              <a:t>. </a:t>
            </a:r>
            <a:r>
              <a:rPr lang="cs-CZ" sz="2200" i="1" dirty="0"/>
              <a:t>r</a:t>
            </a:r>
            <a:r>
              <a:rPr lang="cs-CZ" sz="2200" i="1" dirty="0" smtClean="0"/>
              <a:t>ovnici</a:t>
            </a:r>
          </a:p>
          <a:p>
            <a:pPr>
              <a:buNone/>
            </a:pPr>
            <a:endParaRPr lang="cs-CZ" i="1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69866" y="3212976"/>
            <a:ext cx="194422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cs-CZ" sz="2400" b="1" i="1" dirty="0"/>
              <a:t>p</a:t>
            </a:r>
            <a:r>
              <a:rPr lang="cs-CZ" sz="2400" b="1" i="1" dirty="0" smtClean="0"/>
              <a:t>ozn.:</a:t>
            </a:r>
          </a:p>
          <a:p>
            <a:pPr>
              <a:buNone/>
            </a:pPr>
            <a:r>
              <a:rPr lang="cs-CZ" sz="2400" i="1" dirty="0" smtClean="0"/>
              <a:t>Rovnice se stává kvadratickou až po určitých matematických úpravách.</a:t>
            </a:r>
          </a:p>
          <a:p>
            <a:pPr>
              <a:buNone/>
            </a:pPr>
            <a:r>
              <a:rPr lang="cs-CZ" sz="2400" i="1" dirty="0" smtClean="0"/>
              <a:t>Nelze tedy hned ze zadání říci, zda-li se jedná o kvadratickou rovnici.</a:t>
            </a:r>
          </a:p>
          <a:p>
            <a:pPr algn="just">
              <a:buNone/>
            </a:pPr>
            <a:endParaRPr lang="cs-CZ" dirty="0" smtClean="0"/>
          </a:p>
          <a:p>
            <a:pPr algn="r">
              <a:buNone/>
            </a:pPr>
            <a:r>
              <a:rPr lang="cs-CZ" sz="2800" i="1" dirty="0" smtClean="0"/>
              <a:t>Př.</a:t>
            </a:r>
            <a:r>
              <a:rPr lang="cs-CZ" sz="2800" dirty="0" smtClean="0"/>
              <a:t> </a:t>
            </a:r>
            <a:r>
              <a:rPr lang="cs-CZ" sz="2800" i="1" dirty="0" smtClean="0"/>
              <a:t>(2x-5)(x+4)=0</a:t>
            </a:r>
            <a:r>
              <a:rPr lang="cs-CZ" sz="2800" dirty="0" smtClean="0"/>
              <a:t>                                           </a:t>
            </a:r>
            <a:r>
              <a:rPr lang="cs-CZ" sz="2400" dirty="0" smtClean="0"/>
              <a:t>(roznásobíme závorky)</a:t>
            </a:r>
          </a:p>
          <a:p>
            <a:pPr algn="r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</a:t>
            </a:r>
            <a:r>
              <a:rPr lang="cs-CZ" sz="2800" i="1" dirty="0" smtClean="0"/>
              <a:t>2x</a:t>
            </a:r>
            <a:r>
              <a:rPr lang="cs-CZ" sz="2800" i="1" baseline="30000" dirty="0" smtClean="0"/>
              <a:t>2</a:t>
            </a:r>
            <a:r>
              <a:rPr lang="cs-CZ" sz="2800" i="1" dirty="0" smtClean="0"/>
              <a:t>+8x-5x-20=0</a:t>
            </a:r>
            <a:r>
              <a:rPr lang="cs-CZ" sz="2800" dirty="0" smtClean="0"/>
              <a:t>                                       </a:t>
            </a:r>
            <a:r>
              <a:rPr lang="cs-CZ" sz="2400" dirty="0" smtClean="0"/>
              <a:t>(sečteme či odečteme)</a:t>
            </a:r>
          </a:p>
          <a:p>
            <a:pPr algn="r">
              <a:buNone/>
            </a:pPr>
            <a:r>
              <a:rPr lang="cs-CZ" sz="2800" dirty="0" smtClean="0"/>
              <a:t>      </a:t>
            </a:r>
            <a:r>
              <a:rPr lang="cs-CZ" sz="2800" i="1" u="sng" dirty="0" smtClean="0">
                <a:uFill>
                  <a:solidFill>
                    <a:srgbClr val="FF0000"/>
                  </a:solidFill>
                </a:uFill>
              </a:rPr>
              <a:t>2x</a:t>
            </a:r>
            <a:r>
              <a:rPr lang="cs-CZ" sz="2800" i="1" u="sng" baseline="30000" dirty="0" smtClean="0">
                <a:uFill>
                  <a:solidFill>
                    <a:srgbClr val="FF0000"/>
                  </a:solidFill>
                </a:uFill>
              </a:rPr>
              <a:t>2</a:t>
            </a:r>
            <a:r>
              <a:rPr lang="cs-CZ" sz="2800" i="1" dirty="0" smtClean="0"/>
              <a:t>+3x-20=0</a:t>
            </a:r>
            <a:r>
              <a:rPr lang="cs-CZ" sz="2800" dirty="0" smtClean="0"/>
              <a:t>         </a:t>
            </a:r>
            <a:r>
              <a:rPr lang="cs-CZ" sz="2800" dirty="0" smtClean="0">
                <a:latin typeface="Times New Roman"/>
                <a:cs typeface="Times New Roman"/>
              </a:rPr>
              <a:t>→               </a:t>
            </a:r>
            <a:r>
              <a:rPr lang="cs-CZ" sz="2400" dirty="0" smtClean="0">
                <a:cs typeface="Times New Roman"/>
              </a:rPr>
              <a:t>dostali jsme kvadratickou rovnici</a:t>
            </a:r>
          </a:p>
          <a:p>
            <a:pPr algn="r">
              <a:buNone/>
            </a:pPr>
            <a:endParaRPr lang="cs-CZ" sz="2800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2800" dirty="0" smtClean="0">
                <a:latin typeface="Times New Roman"/>
                <a:cs typeface="Times New Roman"/>
              </a:rPr>
              <a:t>ALE!!!</a:t>
            </a:r>
          </a:p>
          <a:p>
            <a:pPr>
              <a:buNone/>
            </a:pPr>
            <a:endParaRPr lang="cs-CZ" sz="2800" dirty="0">
              <a:latin typeface="Times New Roman"/>
              <a:cs typeface="Times New Roman"/>
            </a:endParaRPr>
          </a:p>
          <a:p>
            <a:pPr algn="r">
              <a:buNone/>
            </a:pPr>
            <a:r>
              <a:rPr lang="cs-CZ" sz="2800" i="1" dirty="0" smtClean="0">
                <a:latin typeface="Times New Roman"/>
                <a:cs typeface="Times New Roman"/>
              </a:rPr>
              <a:t> </a:t>
            </a:r>
            <a:r>
              <a:rPr lang="cs-CZ" sz="2800" i="1" dirty="0" smtClean="0">
                <a:cs typeface="Times New Roman"/>
              </a:rPr>
              <a:t>Př.</a:t>
            </a:r>
            <a:r>
              <a:rPr lang="cs-CZ" sz="2800" dirty="0" smtClean="0">
                <a:latin typeface="Times New Roman"/>
                <a:cs typeface="Times New Roman"/>
              </a:rPr>
              <a:t> </a:t>
            </a:r>
            <a:r>
              <a:rPr lang="cs-CZ" sz="2800" i="1" dirty="0" smtClean="0"/>
              <a:t>(2x-5)(x+4)=2x</a:t>
            </a:r>
            <a:r>
              <a:rPr lang="cs-CZ" sz="2800" i="1" baseline="30000" dirty="0" smtClean="0"/>
              <a:t>2</a:t>
            </a:r>
            <a:r>
              <a:rPr lang="cs-CZ" sz="2800" i="1" dirty="0" smtClean="0"/>
              <a:t>-4</a:t>
            </a:r>
            <a:r>
              <a:rPr lang="cs-CZ" sz="2800" dirty="0" smtClean="0"/>
              <a:t>                                    </a:t>
            </a:r>
            <a:r>
              <a:rPr lang="cs-CZ" sz="2400" dirty="0" smtClean="0"/>
              <a:t>(roznásobíme závorky)</a:t>
            </a:r>
          </a:p>
          <a:p>
            <a:pPr algn="r">
              <a:buNone/>
            </a:pPr>
            <a:r>
              <a:rPr lang="cs-CZ" sz="2800" dirty="0" smtClean="0"/>
              <a:t>  </a:t>
            </a:r>
            <a:r>
              <a:rPr lang="cs-CZ" sz="2800" i="1" dirty="0" smtClean="0"/>
              <a:t>2x</a:t>
            </a:r>
            <a:r>
              <a:rPr lang="cs-CZ" sz="2800" i="1" baseline="30000" dirty="0" smtClean="0"/>
              <a:t>2</a:t>
            </a:r>
            <a:r>
              <a:rPr lang="cs-CZ" sz="2800" i="1" dirty="0" smtClean="0"/>
              <a:t>+8x-5x-20= 2x</a:t>
            </a:r>
            <a:r>
              <a:rPr lang="cs-CZ" sz="2800" i="1" baseline="30000" dirty="0" smtClean="0"/>
              <a:t>2</a:t>
            </a:r>
            <a:r>
              <a:rPr lang="cs-CZ" sz="2800" i="1" dirty="0" smtClean="0"/>
              <a:t>-4</a:t>
            </a:r>
            <a:r>
              <a:rPr lang="cs-CZ" sz="2800" dirty="0" smtClean="0"/>
              <a:t>                                 </a:t>
            </a:r>
            <a:r>
              <a:rPr lang="cs-CZ" sz="2400" dirty="0" smtClean="0"/>
              <a:t>(sečteme či odečteme)</a:t>
            </a:r>
          </a:p>
          <a:p>
            <a:pPr>
              <a:buNone/>
            </a:pPr>
            <a:r>
              <a:rPr lang="cs-CZ" sz="2800" dirty="0" smtClean="0"/>
              <a:t>               </a:t>
            </a:r>
            <a:r>
              <a:rPr lang="cs-CZ" sz="2800" i="1" dirty="0" smtClean="0"/>
              <a:t>8x-5x=20-4</a:t>
            </a:r>
            <a:r>
              <a:rPr lang="cs-CZ" sz="2800" dirty="0" smtClean="0"/>
              <a:t>   </a:t>
            </a:r>
          </a:p>
          <a:p>
            <a:pPr algn="r">
              <a:buNone/>
            </a:pPr>
            <a:r>
              <a:rPr lang="cs-CZ" sz="2800" i="1" dirty="0" smtClean="0">
                <a:cs typeface="Times New Roman"/>
              </a:rPr>
              <a:t>3x=16          </a:t>
            </a:r>
            <a:r>
              <a:rPr lang="cs-CZ" sz="2800" dirty="0" smtClean="0">
                <a:latin typeface="Times New Roman"/>
                <a:cs typeface="Times New Roman"/>
              </a:rPr>
              <a:t>→            </a:t>
            </a:r>
            <a:r>
              <a:rPr lang="cs-CZ" sz="2400" dirty="0" smtClean="0">
                <a:cs typeface="Times New Roman"/>
              </a:rPr>
              <a:t>nejde o kvadratickou </a:t>
            </a:r>
            <a:r>
              <a:rPr lang="cs-CZ" sz="2400" dirty="0">
                <a:cs typeface="Times New Roman"/>
              </a:rPr>
              <a:t>r</a:t>
            </a:r>
            <a:r>
              <a:rPr lang="cs-CZ" sz="2400" dirty="0" smtClean="0">
                <a:cs typeface="Times New Roman"/>
              </a:rPr>
              <a:t>ovnici  ?????</a:t>
            </a:r>
          </a:p>
          <a:p>
            <a:pPr>
              <a:buNone/>
            </a:pPr>
            <a:r>
              <a:rPr lang="cs-CZ" sz="2800" i="1" dirty="0" smtClean="0">
                <a:cs typeface="Times New Roman"/>
              </a:rPr>
              <a:t>                          </a:t>
            </a:r>
            <a:endParaRPr lang="cs-CZ" sz="2800" i="1" dirty="0"/>
          </a:p>
        </p:txBody>
      </p:sp>
      <p:sp>
        <p:nvSpPr>
          <p:cNvPr id="6" name="Elipsa 5"/>
          <p:cNvSpPr/>
          <p:nvPr/>
        </p:nvSpPr>
        <p:spPr>
          <a:xfrm>
            <a:off x="2699792" y="4653136"/>
            <a:ext cx="57606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755576" y="4653136"/>
            <a:ext cx="57606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kvadratické 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ú</a:t>
            </a:r>
            <a:r>
              <a:rPr lang="cs-CZ" sz="2800" dirty="0" smtClean="0"/>
              <a:t>plná kvadratická rovnice:</a:t>
            </a:r>
          </a:p>
          <a:p>
            <a:pPr>
              <a:buNone/>
            </a:pPr>
            <a:endParaRPr lang="cs-CZ" sz="2800" dirty="0" smtClean="0"/>
          </a:p>
          <a:p>
            <a:pPr algn="ctr">
              <a:buNone/>
            </a:pPr>
            <a:r>
              <a:rPr lang="cs-CZ" sz="2200" i="1" dirty="0" smtClean="0"/>
              <a:t>ax</a:t>
            </a:r>
            <a:r>
              <a:rPr lang="cs-CZ" sz="2200" i="1" baseline="30000" dirty="0" smtClean="0"/>
              <a:t>2</a:t>
            </a:r>
            <a:r>
              <a:rPr lang="cs-CZ" sz="2200" i="1" dirty="0" smtClean="0"/>
              <a:t> + </a:t>
            </a:r>
            <a:r>
              <a:rPr lang="cs-CZ" sz="2200" i="1" dirty="0" err="1" smtClean="0"/>
              <a:t>bx</a:t>
            </a:r>
            <a:r>
              <a:rPr lang="cs-CZ" sz="2200" i="1" dirty="0" smtClean="0"/>
              <a:t> + c = 0  (má všechny tři členy)</a:t>
            </a:r>
          </a:p>
          <a:p>
            <a:pPr algn="ctr">
              <a:buNone/>
            </a:pPr>
            <a:endParaRPr lang="cs-CZ" i="1" dirty="0" smtClean="0"/>
          </a:p>
          <a:p>
            <a:r>
              <a:rPr lang="cs-CZ" sz="2800" dirty="0" smtClean="0"/>
              <a:t>neúplná kvadratická rovnice:</a:t>
            </a:r>
          </a:p>
          <a:p>
            <a:endParaRPr lang="cs-CZ" sz="2800" dirty="0"/>
          </a:p>
          <a:p>
            <a:pPr algn="ctr">
              <a:buNone/>
            </a:pPr>
            <a:r>
              <a:rPr lang="cs-CZ" sz="2200" i="1" dirty="0" smtClean="0"/>
              <a:t>ax</a:t>
            </a:r>
            <a:r>
              <a:rPr lang="cs-CZ" sz="2200" i="1" baseline="30000" dirty="0" smtClean="0"/>
              <a:t>2</a:t>
            </a:r>
            <a:r>
              <a:rPr lang="cs-CZ" sz="2200" i="1" dirty="0" smtClean="0"/>
              <a:t> + </a:t>
            </a:r>
            <a:r>
              <a:rPr lang="cs-CZ" sz="2200" i="1" dirty="0" err="1" smtClean="0"/>
              <a:t>bx</a:t>
            </a:r>
            <a:r>
              <a:rPr lang="cs-CZ" sz="2200" i="1" dirty="0" smtClean="0"/>
              <a:t> = 0  (chybí absolutní člen)</a:t>
            </a:r>
          </a:p>
          <a:p>
            <a:pPr algn="ctr">
              <a:buNone/>
            </a:pPr>
            <a:r>
              <a:rPr lang="cs-CZ" sz="2200" i="1" dirty="0"/>
              <a:t>a</a:t>
            </a:r>
            <a:r>
              <a:rPr lang="cs-CZ" sz="2200" i="1" dirty="0" smtClean="0"/>
              <a:t>x</a:t>
            </a:r>
            <a:r>
              <a:rPr lang="cs-CZ" sz="2200" i="1" baseline="30000" dirty="0" smtClean="0"/>
              <a:t>2</a:t>
            </a:r>
            <a:r>
              <a:rPr lang="cs-CZ" sz="2200" i="1" dirty="0" smtClean="0"/>
              <a:t> + c = 0  (chybí lineární člen)</a:t>
            </a:r>
          </a:p>
          <a:p>
            <a:pPr algn="ctr">
              <a:buNone/>
            </a:pPr>
            <a:r>
              <a:rPr lang="cs-CZ" sz="2200" i="1" dirty="0"/>
              <a:t>a</a:t>
            </a:r>
            <a:r>
              <a:rPr lang="cs-CZ" sz="2200" i="1" dirty="0" smtClean="0"/>
              <a:t>x</a:t>
            </a:r>
            <a:r>
              <a:rPr lang="cs-CZ" sz="2200" i="1" baseline="30000" dirty="0" smtClean="0"/>
              <a:t>2</a:t>
            </a:r>
            <a:r>
              <a:rPr lang="cs-CZ" sz="2200" i="1" dirty="0" smtClean="0"/>
              <a:t> = 0  (chybí lineární a absolutní člen)</a:t>
            </a:r>
          </a:p>
          <a:p>
            <a:pPr algn="ctr">
              <a:buNone/>
            </a:pPr>
            <a:endParaRPr lang="cs-CZ" i="1" dirty="0" smtClean="0"/>
          </a:p>
          <a:p>
            <a:pPr algn="ctr">
              <a:buNone/>
            </a:pPr>
            <a:endParaRPr lang="cs-CZ" i="1" dirty="0" smtClean="0"/>
          </a:p>
          <a:p>
            <a:pPr>
              <a:buNone/>
            </a:pPr>
            <a:endParaRPr lang="cs-CZ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Způsoby řešení kvadratické 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85000" lnSpcReduction="20000"/>
          </a:bodyPr>
          <a:lstStyle/>
          <a:p>
            <a:r>
              <a:rPr lang="cs-CZ" sz="4000" dirty="0"/>
              <a:t>ú</a:t>
            </a:r>
            <a:r>
              <a:rPr lang="cs-CZ" sz="4000" dirty="0" smtClean="0"/>
              <a:t>plná kvadratická rovnice</a:t>
            </a:r>
          </a:p>
          <a:p>
            <a:pPr marL="514350" indent="-514350">
              <a:buAutoNum type="alphaLcParenR"/>
            </a:pPr>
            <a:r>
              <a:rPr lang="cs-CZ" sz="3400" dirty="0" smtClean="0"/>
              <a:t>diskriminant a vzorec pro výpočet kořenů kvadratické rovnice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endParaRPr lang="cs-CZ" sz="1200" dirty="0" smtClean="0"/>
          </a:p>
          <a:p>
            <a:pPr marL="514350" indent="-514350">
              <a:buNone/>
            </a:pPr>
            <a:endParaRPr lang="cs-CZ" sz="1300" dirty="0" smtClean="0"/>
          </a:p>
          <a:p>
            <a:pPr marL="514350" indent="-514350">
              <a:buNone/>
            </a:pPr>
            <a:r>
              <a:rPr lang="cs-CZ" sz="2800" b="1" i="1" dirty="0" smtClean="0"/>
              <a:t>pozn.:</a:t>
            </a:r>
            <a:r>
              <a:rPr lang="cs-CZ" sz="2800" i="1" dirty="0" smtClean="0"/>
              <a:t>  D </a:t>
            </a:r>
            <a:r>
              <a:rPr lang="en-US" sz="2800" i="1" dirty="0" smtClean="0"/>
              <a:t>&gt; 0 .... </a:t>
            </a:r>
            <a:r>
              <a:rPr lang="cs-CZ" sz="2800" i="1" dirty="0" smtClean="0"/>
              <a:t>má dvě řešení;  </a:t>
            </a:r>
          </a:p>
          <a:p>
            <a:pPr marL="514350" indent="-514350">
              <a:buNone/>
            </a:pPr>
            <a:r>
              <a:rPr lang="cs-CZ" sz="2800" i="1" dirty="0" smtClean="0"/>
              <a:t>             D = 0 .... jeden dvojnásobný kořen</a:t>
            </a:r>
          </a:p>
          <a:p>
            <a:pPr marL="514350" indent="-514350">
              <a:buNone/>
            </a:pPr>
            <a:r>
              <a:rPr lang="cs-CZ" sz="2800" i="1" dirty="0" smtClean="0"/>
              <a:t>             D </a:t>
            </a:r>
            <a:r>
              <a:rPr lang="en-US" sz="2800" i="1" dirty="0" smtClean="0"/>
              <a:t>&lt;</a:t>
            </a:r>
            <a:r>
              <a:rPr lang="cs-CZ" sz="2800" i="1" dirty="0" smtClean="0"/>
              <a:t> 0 .... nemá řešení v oboru R (má řešení v oboru C)</a:t>
            </a:r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lnSpc>
                <a:spcPct val="20000"/>
              </a:lnSpc>
              <a:buNone/>
            </a:pPr>
            <a:r>
              <a:rPr lang="cs-CZ" sz="3400" dirty="0" smtClean="0"/>
              <a:t>b)</a:t>
            </a:r>
            <a:r>
              <a:rPr lang="cs-CZ" sz="2800" dirty="0" smtClean="0"/>
              <a:t>     </a:t>
            </a:r>
            <a:r>
              <a:rPr lang="cs-CZ" sz="3400" dirty="0" err="1" smtClean="0"/>
              <a:t>Vi</a:t>
            </a:r>
            <a:r>
              <a:rPr lang="en-US" sz="3400" dirty="0" smtClean="0"/>
              <a:t>è</a:t>
            </a:r>
            <a:r>
              <a:rPr lang="cs-CZ" sz="3400" dirty="0" err="1" smtClean="0"/>
              <a:t>tovy</a:t>
            </a:r>
            <a:r>
              <a:rPr lang="cs-CZ" sz="3400" dirty="0" smtClean="0"/>
              <a:t> vzorce </a:t>
            </a:r>
          </a:p>
          <a:p>
            <a:pPr marL="514350" indent="-514350" algn="ctr">
              <a:buNone/>
            </a:pPr>
            <a:r>
              <a:rPr lang="cs-CZ" i="1" dirty="0" smtClean="0"/>
              <a:t>x</a:t>
            </a:r>
            <a:r>
              <a:rPr lang="cs-CZ" i="1" baseline="-25000" dirty="0" smtClean="0"/>
              <a:t>1</a:t>
            </a:r>
            <a:r>
              <a:rPr lang="cs-CZ" i="1" dirty="0" smtClean="0"/>
              <a:t>                      </a:t>
            </a:r>
            <a:r>
              <a:rPr lang="cs-CZ" i="1" dirty="0" err="1" smtClean="0"/>
              <a:t>x</a:t>
            </a:r>
            <a:r>
              <a:rPr lang="cs-CZ" i="1" baseline="-25000" dirty="0" err="1" smtClean="0"/>
              <a:t>1</a:t>
            </a:r>
            <a:endParaRPr lang="cs-CZ" i="1" baseline="-25000" dirty="0" smtClean="0"/>
          </a:p>
          <a:p>
            <a:pPr marL="514350" indent="-514350" algn="ctr">
              <a:buNone/>
            </a:pPr>
            <a:r>
              <a:rPr lang="cs-CZ" i="1" dirty="0" smtClean="0"/>
              <a:t>                 .        c/a         +         - b/a</a:t>
            </a:r>
          </a:p>
          <a:p>
            <a:pPr marL="514350" indent="-514350" algn="ctr">
              <a:buNone/>
            </a:pPr>
            <a:r>
              <a:rPr lang="cs-CZ" i="1" dirty="0"/>
              <a:t>x</a:t>
            </a:r>
            <a:r>
              <a:rPr lang="cs-CZ" i="1" baseline="-25000" dirty="0" smtClean="0"/>
              <a:t>2</a:t>
            </a:r>
            <a:r>
              <a:rPr lang="cs-CZ" i="1" dirty="0" smtClean="0"/>
              <a:t>                      </a:t>
            </a:r>
            <a:r>
              <a:rPr lang="cs-CZ" i="1" dirty="0" err="1" smtClean="0"/>
              <a:t>x</a:t>
            </a:r>
            <a:r>
              <a:rPr lang="cs-CZ" i="1" baseline="-25000" dirty="0" err="1" smtClean="0"/>
              <a:t>2</a:t>
            </a:r>
            <a:endParaRPr lang="cs-CZ" i="1" baseline="-25000" dirty="0" smtClean="0"/>
          </a:p>
          <a:p>
            <a:pPr marL="514350" indent="-514350">
              <a:buNone/>
            </a:pPr>
            <a:endParaRPr lang="cs-CZ" sz="1200" b="1" i="1" dirty="0" smtClean="0"/>
          </a:p>
          <a:p>
            <a:pPr marL="514350" indent="-514350">
              <a:buNone/>
            </a:pPr>
            <a:r>
              <a:rPr lang="cs-CZ" sz="2800" b="1" i="1" dirty="0" smtClean="0"/>
              <a:t>pozn</a:t>
            </a:r>
            <a:r>
              <a:rPr lang="cs-CZ" sz="2800" b="1" i="1" dirty="0" smtClean="0"/>
              <a:t>.: </a:t>
            </a:r>
            <a:r>
              <a:rPr lang="cs-CZ" sz="2800" dirty="0" smtClean="0"/>
              <a:t>budeme používat, když bude mít rovnice </a:t>
            </a:r>
            <a:r>
              <a:rPr lang="cs-CZ" sz="2800" i="1" dirty="0" smtClean="0"/>
              <a:t>a = 1</a:t>
            </a:r>
            <a:r>
              <a:rPr lang="cs-CZ" sz="2800" dirty="0" smtClean="0"/>
              <a:t> </a:t>
            </a:r>
            <a:r>
              <a:rPr lang="cs-CZ" sz="2800" dirty="0" smtClean="0"/>
              <a:t> a  </a:t>
            </a:r>
            <a:r>
              <a:rPr lang="cs-CZ" sz="2800" i="1" dirty="0" smtClean="0"/>
              <a:t>b,c</a:t>
            </a:r>
            <a:r>
              <a:rPr lang="cs-CZ" sz="2800" dirty="0" smtClean="0"/>
              <a:t>     Z</a:t>
            </a:r>
            <a:endParaRPr lang="cs-CZ" sz="2800" b="1" i="1" dirty="0"/>
          </a:p>
          <a:p>
            <a:pPr marL="514350" indent="-514350">
              <a:buAutoNum type="alphaLcParenR"/>
            </a:pPr>
            <a:endParaRPr lang="cs-CZ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2348880"/>
            <a:ext cx="4824536" cy="906016"/>
          </a:xfrm>
          <a:prstGeom prst="rect">
            <a:avLst/>
          </a:prstGeom>
          <a:noFill/>
        </p:spPr>
      </p:pic>
      <p:grpSp>
        <p:nvGrpSpPr>
          <p:cNvPr id="14" name="Skupina 13"/>
          <p:cNvGrpSpPr/>
          <p:nvPr/>
        </p:nvGrpSpPr>
        <p:grpSpPr>
          <a:xfrm>
            <a:off x="3779912" y="5229200"/>
            <a:ext cx="288032" cy="720080"/>
            <a:chOff x="971600" y="4869160"/>
            <a:chExt cx="288032" cy="720080"/>
          </a:xfrm>
        </p:grpSpPr>
        <p:cxnSp>
          <p:nvCxnSpPr>
            <p:cNvPr id="7" name="Přímá spojovací čára 6"/>
            <p:cNvCxnSpPr/>
            <p:nvPr/>
          </p:nvCxnSpPr>
          <p:spPr>
            <a:xfrm>
              <a:off x="971600" y="4869160"/>
              <a:ext cx="288032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flipV="1">
              <a:off x="1043608" y="5229200"/>
              <a:ext cx="216024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4"/>
          <p:cNvGrpSpPr/>
          <p:nvPr/>
        </p:nvGrpSpPr>
        <p:grpSpPr>
          <a:xfrm>
            <a:off x="5724128" y="5229200"/>
            <a:ext cx="288032" cy="720080"/>
            <a:chOff x="2699792" y="4869160"/>
            <a:chExt cx="288032" cy="720080"/>
          </a:xfrm>
        </p:grpSpPr>
        <p:cxnSp>
          <p:nvCxnSpPr>
            <p:cNvPr id="12" name="Přímá spojovací čára 11"/>
            <p:cNvCxnSpPr/>
            <p:nvPr/>
          </p:nvCxnSpPr>
          <p:spPr>
            <a:xfrm>
              <a:off x="2699792" y="4869160"/>
              <a:ext cx="288032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flipV="1">
              <a:off x="2771800" y="5229200"/>
              <a:ext cx="216024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05970" y="6237312"/>
            <a:ext cx="194422" cy="432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cs-CZ" sz="2600" dirty="0" smtClean="0"/>
              <a:t>Ukázkový příklad:</a:t>
            </a:r>
          </a:p>
          <a:p>
            <a:pPr>
              <a:buNone/>
            </a:pPr>
            <a:r>
              <a:rPr lang="cs-CZ" sz="2600" i="1" dirty="0" smtClean="0"/>
              <a:t>   (2x-5)(x+4)=0	</a:t>
            </a:r>
          </a:p>
          <a:p>
            <a:pPr>
              <a:buNone/>
            </a:pPr>
            <a:r>
              <a:rPr lang="cs-CZ" sz="2600" i="1" dirty="0"/>
              <a:t> </a:t>
            </a:r>
            <a:r>
              <a:rPr lang="cs-CZ" sz="2600" i="1" dirty="0" smtClean="0"/>
              <a:t>   2x</a:t>
            </a:r>
            <a:r>
              <a:rPr lang="cs-CZ" sz="2600" i="1" baseline="30000" dirty="0" smtClean="0"/>
              <a:t>2</a:t>
            </a:r>
            <a:r>
              <a:rPr lang="cs-CZ" sz="2600" i="1" dirty="0" smtClean="0"/>
              <a:t>+8x-5x-20=0</a:t>
            </a:r>
          </a:p>
          <a:p>
            <a:pPr>
              <a:buNone/>
            </a:pPr>
            <a:r>
              <a:rPr lang="cs-CZ" sz="2600" i="1" dirty="0" smtClean="0"/>
              <a:t>    2x</a:t>
            </a:r>
            <a:r>
              <a:rPr lang="cs-CZ" sz="2600" i="1" baseline="30000" dirty="0" smtClean="0"/>
              <a:t>2</a:t>
            </a:r>
            <a:r>
              <a:rPr lang="cs-CZ" sz="2600" i="1" dirty="0" smtClean="0"/>
              <a:t>+3x-20=0</a:t>
            </a:r>
          </a:p>
          <a:p>
            <a:pPr algn="r">
              <a:buNone/>
            </a:pPr>
            <a:r>
              <a:rPr lang="cs-CZ" sz="2400" i="1" dirty="0" smtClean="0"/>
              <a:t>(nyní si vypíšeme hodnoty a, b, c)</a:t>
            </a:r>
          </a:p>
          <a:p>
            <a:pPr>
              <a:buNone/>
            </a:pPr>
            <a:r>
              <a:rPr lang="cs-CZ" i="1" dirty="0"/>
              <a:t> </a:t>
            </a:r>
            <a:r>
              <a:rPr lang="cs-CZ" i="1" dirty="0" smtClean="0"/>
              <a:t>    </a:t>
            </a:r>
            <a:r>
              <a:rPr lang="cs-CZ" sz="2600" i="1" dirty="0" smtClean="0"/>
              <a:t>a = 2 ; b = 3; c = -20</a:t>
            </a:r>
          </a:p>
          <a:p>
            <a:pPr algn="r">
              <a:buNone/>
            </a:pPr>
            <a:r>
              <a:rPr lang="cs-CZ" sz="2400" i="1" dirty="0" smtClean="0"/>
              <a:t>(</a:t>
            </a:r>
            <a:r>
              <a:rPr lang="cs-CZ" sz="2400" i="1" dirty="0" smtClean="0"/>
              <a:t>nepoužijeme </a:t>
            </a:r>
            <a:r>
              <a:rPr lang="cs-CZ" sz="2400" i="1" dirty="0" err="1" smtClean="0"/>
              <a:t>Vi</a:t>
            </a:r>
            <a:r>
              <a:rPr lang="en-US" sz="2400" i="1" dirty="0" smtClean="0"/>
              <a:t>è</a:t>
            </a:r>
            <a:r>
              <a:rPr lang="cs-CZ" sz="2400" i="1" dirty="0" err="1" smtClean="0"/>
              <a:t>tovy</a:t>
            </a:r>
            <a:r>
              <a:rPr lang="cs-CZ" sz="2400" i="1" dirty="0" smtClean="0"/>
              <a:t> vzorce)</a:t>
            </a:r>
            <a:endParaRPr lang="cs-CZ" sz="2400" i="1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i="1" dirty="0" smtClean="0"/>
              <a:t> </a:t>
            </a:r>
            <a:endParaRPr lang="cs-CZ" i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4077072"/>
            <a:ext cx="4752528" cy="360040"/>
          </a:xfrm>
          <a:prstGeom prst="rect">
            <a:avLst/>
          </a:prstGeom>
          <a:noFill/>
        </p:spPr>
      </p:pic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4725144"/>
            <a:ext cx="5557540" cy="720080"/>
          </a:xfrm>
          <a:prstGeom prst="rect">
            <a:avLst/>
          </a:prstGeom>
          <a:noFill/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5661248"/>
            <a:ext cx="5256585" cy="75094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060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600" dirty="0" smtClean="0"/>
              <a:t>Ukázkový příklad:</a:t>
            </a:r>
          </a:p>
          <a:p>
            <a:pPr>
              <a:buNone/>
            </a:pPr>
            <a:r>
              <a:rPr lang="cs-CZ" sz="2600" dirty="0" smtClean="0"/>
              <a:t>   (x + 2)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– 20 = (x + 4)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+ (x + 8)</a:t>
            </a:r>
            <a:r>
              <a:rPr lang="cs-CZ" sz="2600" baseline="30000" dirty="0" smtClean="0"/>
              <a:t>2</a:t>
            </a:r>
          </a:p>
          <a:p>
            <a:pPr>
              <a:buNone/>
            </a:pPr>
            <a:r>
              <a:rPr lang="cs-CZ" sz="2600" dirty="0" smtClean="0"/>
              <a:t>    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+ 4x + 4 – 20 = 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+ 8x +16 + 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+ 16x + 64</a:t>
            </a:r>
          </a:p>
          <a:p>
            <a:pPr algn="r">
              <a:buNone/>
            </a:pPr>
            <a:r>
              <a:rPr lang="cs-CZ" sz="2600" dirty="0" smtClean="0"/>
              <a:t> - 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– 20x – 64 = 0   / . (-1)                 </a:t>
            </a:r>
            <a:r>
              <a:rPr lang="cs-CZ" sz="2400" i="1" dirty="0" smtClean="0"/>
              <a:t>(vynásobíme -1 ať je a = 1)</a:t>
            </a:r>
          </a:p>
          <a:p>
            <a:pPr>
              <a:buNone/>
            </a:pPr>
            <a:r>
              <a:rPr lang="cs-CZ" sz="2600" dirty="0" smtClean="0"/>
              <a:t>    x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+ 20x + 64 = 0</a:t>
            </a:r>
          </a:p>
          <a:p>
            <a:pPr algn="r">
              <a:buNone/>
            </a:pPr>
            <a:r>
              <a:rPr lang="cs-CZ" sz="2400" i="1" dirty="0" smtClean="0"/>
              <a:t>(</a:t>
            </a:r>
            <a:r>
              <a:rPr lang="cs-CZ" sz="2400" i="1" dirty="0" smtClean="0"/>
              <a:t>použijeme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Vi</a:t>
            </a:r>
            <a:r>
              <a:rPr lang="en-US" sz="2400" i="1" dirty="0" smtClean="0"/>
              <a:t>è</a:t>
            </a:r>
            <a:r>
              <a:rPr lang="cs-CZ" sz="2400" i="1" dirty="0" err="1" smtClean="0"/>
              <a:t>tovy</a:t>
            </a:r>
            <a:r>
              <a:rPr lang="cs-CZ" sz="2400" i="1" dirty="0" smtClean="0"/>
              <a:t> vzorce </a:t>
            </a:r>
            <a:r>
              <a:rPr lang="cs-CZ" sz="2400" i="1" dirty="0" smtClean="0">
                <a:cs typeface="Times New Roman"/>
              </a:rPr>
              <a:t>)</a:t>
            </a:r>
            <a:endParaRPr lang="cs-CZ" sz="2400" i="1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2400" i="1" dirty="0" smtClean="0">
                <a:latin typeface="Times New Roman"/>
                <a:cs typeface="Times New Roman"/>
              </a:rPr>
              <a:t>          </a:t>
            </a:r>
            <a:r>
              <a:rPr lang="cs-CZ" sz="2400" dirty="0" smtClean="0">
                <a:cs typeface="Times New Roman"/>
              </a:rPr>
              <a:t>x</a:t>
            </a:r>
            <a:r>
              <a:rPr lang="cs-CZ" sz="2400" baseline="-25000" dirty="0" smtClean="0">
                <a:cs typeface="Times New Roman"/>
              </a:rPr>
              <a:t>1</a:t>
            </a:r>
            <a:r>
              <a:rPr lang="cs-CZ" sz="2400" dirty="0" smtClean="0">
                <a:cs typeface="Times New Roman"/>
              </a:rPr>
              <a:t>                     </a:t>
            </a:r>
            <a:r>
              <a:rPr lang="cs-CZ" sz="2400" dirty="0" err="1" smtClean="0">
                <a:cs typeface="Times New Roman"/>
              </a:rPr>
              <a:t>x</a:t>
            </a:r>
            <a:r>
              <a:rPr lang="cs-CZ" sz="2400" baseline="-25000" dirty="0" err="1" smtClean="0">
                <a:cs typeface="Times New Roman"/>
              </a:rPr>
              <a:t>1</a:t>
            </a:r>
            <a:endParaRPr lang="cs-CZ" sz="2400" baseline="-25000" dirty="0" smtClean="0">
              <a:cs typeface="Times New Roman"/>
            </a:endParaRPr>
          </a:p>
          <a:p>
            <a:pPr algn="r">
              <a:buNone/>
            </a:pPr>
            <a:r>
              <a:rPr lang="cs-CZ" sz="2400" i="1" dirty="0" smtClean="0">
                <a:latin typeface="Times New Roman"/>
                <a:cs typeface="Times New Roman"/>
              </a:rPr>
              <a:t>           </a:t>
            </a:r>
            <a:r>
              <a:rPr lang="cs-CZ" sz="2400" dirty="0" smtClean="0">
                <a:latin typeface="Times New Roman"/>
                <a:cs typeface="Times New Roman"/>
              </a:rPr>
              <a:t>.     </a:t>
            </a:r>
            <a:r>
              <a:rPr lang="cs-CZ" sz="2400" dirty="0" smtClean="0">
                <a:cs typeface="Times New Roman"/>
              </a:rPr>
              <a:t>64</a:t>
            </a:r>
            <a:r>
              <a:rPr lang="cs-CZ" sz="2400" dirty="0" smtClean="0">
                <a:latin typeface="Times New Roman"/>
                <a:cs typeface="Times New Roman"/>
              </a:rPr>
              <a:t>           +     </a:t>
            </a:r>
            <a:r>
              <a:rPr lang="cs-CZ" sz="2400" dirty="0" smtClean="0">
                <a:cs typeface="Times New Roman"/>
              </a:rPr>
              <a:t>- 20</a:t>
            </a:r>
            <a:r>
              <a:rPr lang="cs-CZ" sz="2400" dirty="0" smtClean="0">
                <a:latin typeface="Times New Roman"/>
                <a:cs typeface="Times New Roman"/>
              </a:rPr>
              <a:t>         </a:t>
            </a:r>
            <a:r>
              <a:rPr lang="cs-CZ" sz="2400" i="1" dirty="0" smtClean="0">
                <a:cs typeface="Times New Roman"/>
              </a:rPr>
              <a:t>(hledáme kombinací dvou čísel)</a:t>
            </a:r>
          </a:p>
          <a:p>
            <a:pPr>
              <a:buNone/>
            </a:pPr>
            <a:r>
              <a:rPr lang="cs-CZ" sz="2400" i="1" dirty="0" smtClean="0">
                <a:latin typeface="Times New Roman"/>
                <a:cs typeface="Times New Roman"/>
              </a:rPr>
              <a:t>          </a:t>
            </a:r>
            <a:r>
              <a:rPr lang="cs-CZ" sz="2400" dirty="0" smtClean="0">
                <a:cs typeface="Times New Roman"/>
              </a:rPr>
              <a:t>x</a:t>
            </a:r>
            <a:r>
              <a:rPr lang="cs-CZ" sz="2400" baseline="-25000" dirty="0" smtClean="0">
                <a:cs typeface="Times New Roman"/>
              </a:rPr>
              <a:t>2</a:t>
            </a:r>
            <a:r>
              <a:rPr lang="cs-CZ" sz="2400" dirty="0" smtClean="0">
                <a:cs typeface="Times New Roman"/>
              </a:rPr>
              <a:t>                     </a:t>
            </a:r>
            <a:r>
              <a:rPr lang="cs-CZ" sz="2400" dirty="0" err="1" smtClean="0">
                <a:cs typeface="Times New Roman"/>
              </a:rPr>
              <a:t>x</a:t>
            </a:r>
            <a:r>
              <a:rPr lang="cs-CZ" sz="2400" baseline="-25000" dirty="0" err="1" smtClean="0">
                <a:cs typeface="Times New Roman"/>
              </a:rPr>
              <a:t>2</a:t>
            </a:r>
            <a:r>
              <a:rPr lang="cs-CZ" sz="2400" baseline="-25000" dirty="0" smtClean="0">
                <a:cs typeface="Times New Roman"/>
              </a:rPr>
              <a:t>                         </a:t>
            </a:r>
          </a:p>
          <a:p>
            <a:pPr algn="r">
              <a:buNone/>
            </a:pPr>
            <a:r>
              <a:rPr lang="cs-CZ" sz="2400" baseline="-25000" dirty="0" smtClean="0">
                <a:latin typeface="Times New Roman"/>
                <a:cs typeface="Times New Roman"/>
              </a:rPr>
              <a:t>                                                               </a:t>
            </a:r>
            <a:r>
              <a:rPr lang="cs-CZ" sz="2400" i="1" dirty="0" smtClean="0">
                <a:cs typeface="Times New Roman"/>
              </a:rPr>
              <a:t>(třeba: 8 a 8; - </a:t>
            </a:r>
            <a:r>
              <a:rPr lang="cs-CZ" sz="2400" i="1" dirty="0" err="1" smtClean="0">
                <a:cs typeface="Times New Roman"/>
              </a:rPr>
              <a:t>8</a:t>
            </a:r>
            <a:r>
              <a:rPr lang="cs-CZ" sz="2400" i="1" dirty="0" smtClean="0">
                <a:cs typeface="Times New Roman"/>
              </a:rPr>
              <a:t> a – 8;  16 a 4; </a:t>
            </a:r>
            <a:r>
              <a:rPr lang="cs-CZ" sz="2400" i="1" u="sng" dirty="0" smtClean="0">
                <a:cs typeface="Times New Roman"/>
              </a:rPr>
              <a:t>-16 a -4</a:t>
            </a:r>
            <a:r>
              <a:rPr lang="cs-CZ" sz="2400" i="1" dirty="0" smtClean="0">
                <a:cs typeface="Times New Roman"/>
              </a:rPr>
              <a:t>)</a:t>
            </a:r>
            <a:endParaRPr lang="cs-CZ" sz="2400" i="1" baseline="-25000" dirty="0" smtClean="0">
              <a:cs typeface="Times New Roman"/>
            </a:endParaRPr>
          </a:p>
          <a:p>
            <a:pPr>
              <a:buNone/>
            </a:pPr>
            <a:r>
              <a:rPr lang="cs-CZ" sz="2400" i="1" dirty="0" smtClean="0">
                <a:cs typeface="Times New Roman"/>
              </a:rPr>
              <a:t>    </a:t>
            </a:r>
            <a:r>
              <a:rPr lang="cs-CZ" sz="2600" i="1" dirty="0" smtClean="0">
                <a:cs typeface="Times New Roman"/>
              </a:rPr>
              <a:t>x</a:t>
            </a:r>
            <a:r>
              <a:rPr lang="cs-CZ" sz="2600" i="1" baseline="-25000" dirty="0" smtClean="0">
                <a:cs typeface="Times New Roman"/>
              </a:rPr>
              <a:t>1</a:t>
            </a:r>
            <a:r>
              <a:rPr lang="cs-CZ" sz="2600" i="1" dirty="0" smtClean="0">
                <a:cs typeface="Times New Roman"/>
              </a:rPr>
              <a:t> = - 16</a:t>
            </a:r>
          </a:p>
          <a:p>
            <a:pPr algn="r">
              <a:buNone/>
            </a:pPr>
            <a:r>
              <a:rPr lang="cs-CZ" sz="2600" i="1" dirty="0" smtClean="0">
                <a:cs typeface="Times New Roman"/>
              </a:rPr>
              <a:t>   x</a:t>
            </a:r>
            <a:r>
              <a:rPr lang="cs-CZ" sz="2600" i="1" baseline="-25000" dirty="0" smtClean="0">
                <a:cs typeface="Times New Roman"/>
              </a:rPr>
              <a:t>2</a:t>
            </a:r>
            <a:r>
              <a:rPr lang="cs-CZ" sz="2600" i="1" dirty="0" smtClean="0">
                <a:cs typeface="Times New Roman"/>
              </a:rPr>
              <a:t> = - 4           </a:t>
            </a:r>
            <a:r>
              <a:rPr lang="cs-CZ" sz="2400" i="1" dirty="0" smtClean="0">
                <a:cs typeface="Times New Roman"/>
              </a:rPr>
              <a:t>(pouze ty dvě čísla ale splňují oba </a:t>
            </a:r>
            <a:r>
              <a:rPr lang="cs-CZ" sz="2400" i="1" dirty="0" err="1" smtClean="0">
                <a:cs typeface="Times New Roman"/>
              </a:rPr>
              <a:t>Vi</a:t>
            </a:r>
            <a:r>
              <a:rPr lang="en-US" sz="2400" i="1" dirty="0" smtClean="0">
                <a:cs typeface="Times New Roman"/>
              </a:rPr>
              <a:t>è</a:t>
            </a:r>
            <a:r>
              <a:rPr lang="cs-CZ" sz="2400" i="1" dirty="0" err="1" smtClean="0">
                <a:cs typeface="Times New Roman"/>
              </a:rPr>
              <a:t>tovy</a:t>
            </a:r>
            <a:r>
              <a:rPr lang="cs-CZ" sz="2400" i="1" dirty="0" smtClean="0">
                <a:cs typeface="Times New Roman"/>
              </a:rPr>
              <a:t> vzorce)</a:t>
            </a:r>
          </a:p>
          <a:p>
            <a:pPr>
              <a:buNone/>
            </a:pPr>
            <a:endParaRPr lang="cs-CZ" sz="2400" i="1" dirty="0" smtClean="0">
              <a:latin typeface="Times New Roman"/>
              <a:cs typeface="Times New Roman"/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1619672" y="3789040"/>
            <a:ext cx="216024" cy="504056"/>
            <a:chOff x="1619672" y="4221088"/>
            <a:chExt cx="216024" cy="504056"/>
          </a:xfrm>
        </p:grpSpPr>
        <p:cxnSp>
          <p:nvCxnSpPr>
            <p:cNvPr id="7" name="Přímá spojovací čára 6"/>
            <p:cNvCxnSpPr/>
            <p:nvPr/>
          </p:nvCxnSpPr>
          <p:spPr>
            <a:xfrm>
              <a:off x="1619672" y="4221088"/>
              <a:ext cx="216024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flipV="1">
              <a:off x="1619672" y="4437112"/>
              <a:ext cx="216024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0"/>
          <p:cNvGrpSpPr/>
          <p:nvPr/>
        </p:nvGrpSpPr>
        <p:grpSpPr>
          <a:xfrm>
            <a:off x="3275856" y="3789040"/>
            <a:ext cx="216024" cy="504056"/>
            <a:chOff x="1619672" y="4221088"/>
            <a:chExt cx="216024" cy="504056"/>
          </a:xfrm>
        </p:grpSpPr>
        <p:cxnSp>
          <p:nvCxnSpPr>
            <p:cNvPr id="12" name="Přímá spojovací čára 11"/>
            <p:cNvCxnSpPr/>
            <p:nvPr/>
          </p:nvCxnSpPr>
          <p:spPr>
            <a:xfrm>
              <a:off x="1619672" y="4221088"/>
              <a:ext cx="216024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flipV="1">
              <a:off x="1619672" y="4437112"/>
              <a:ext cx="216024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2681</TotalTime>
  <Words>1059</Words>
  <Application>Microsoft Office PowerPoint</Application>
  <PresentationFormat>Předvádění na obrazovce (4:3)</PresentationFormat>
  <Paragraphs>205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Snímek 1</vt:lpstr>
      <vt:lpstr>Kvadratická rovnice </vt:lpstr>
      <vt:lpstr>Osnova</vt:lpstr>
      <vt:lpstr>Kvadratická rovnice</vt:lpstr>
      <vt:lpstr>Snímek 5</vt:lpstr>
      <vt:lpstr>Typy kvadratické rovnice</vt:lpstr>
      <vt:lpstr>Způsoby řešení kvadratické rovnice</vt:lpstr>
      <vt:lpstr>Snímek 8</vt:lpstr>
      <vt:lpstr>Snímek 9</vt:lpstr>
      <vt:lpstr>Příklady na procvičení</vt:lpstr>
      <vt:lpstr>Snímek 11</vt:lpstr>
      <vt:lpstr>Snímek 12</vt:lpstr>
      <vt:lpstr>Snímek 13</vt:lpstr>
      <vt:lpstr>Snímek 14</vt:lpstr>
      <vt:lpstr>Způsoby řešení kvadratické rovnice</vt:lpstr>
      <vt:lpstr>Snímek 16</vt:lpstr>
      <vt:lpstr>Příklady na procvičení</vt:lpstr>
      <vt:lpstr>Snímek 18</vt:lpstr>
      <vt:lpstr>Shrnutí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Kvadratické  rovnice a nerovnice</dc:title>
  <dc:creator>Owner</dc:creator>
  <cp:lastModifiedBy>Owner</cp:lastModifiedBy>
  <cp:revision>106</cp:revision>
  <dcterms:created xsi:type="dcterms:W3CDTF">2013-04-29T06:56:03Z</dcterms:created>
  <dcterms:modified xsi:type="dcterms:W3CDTF">2013-10-01T06:17:10Z</dcterms:modified>
</cp:coreProperties>
</file>