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9" r:id="rId6"/>
    <p:sldId id="270" r:id="rId7"/>
    <p:sldId id="271" r:id="rId8"/>
    <p:sldId id="274" r:id="rId9"/>
    <p:sldId id="260" r:id="rId10"/>
    <p:sldId id="272" r:id="rId11"/>
    <p:sldId id="273" r:id="rId12"/>
    <p:sldId id="275" r:id="rId13"/>
    <p:sldId id="261" r:id="rId14"/>
    <p:sldId id="279" r:id="rId15"/>
    <p:sldId id="276" r:id="rId16"/>
    <p:sldId id="263" r:id="rId17"/>
    <p:sldId id="277" r:id="rId18"/>
    <p:sldId id="266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7AA0-3483-4427-A170-C4FC148E5D16}" type="datetimeFigureOut">
              <a:rPr lang="cs-CZ" smtClean="0"/>
              <a:pPr/>
              <a:t>4.12.2013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52AD-AB7B-486A-BBE9-E6768DFFFD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03648" y="3861048"/>
            <a:ext cx="61206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Inverzní funkce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Ukázkový příklad:</a:t>
            </a:r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H(f) = R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a tedy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D(f ´) = R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2052736" y="42930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5" name="Obrázek 3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052736"/>
            <a:ext cx="5184577" cy="5184577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6084168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524328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</a:t>
            </a:r>
            <a:r>
              <a:rPr lang="cs-CZ" dirty="0" smtClean="0"/>
              <a:t>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Ukázkový příklad:</a:t>
            </a:r>
          </a:p>
          <a:p>
            <a:pPr marL="0">
              <a:buNone/>
            </a:pPr>
            <a:r>
              <a:rPr lang="cs-CZ" sz="2600" dirty="0" smtClean="0"/>
              <a:t>Sestrojte graf inverzní funkce k funkcí </a:t>
            </a:r>
            <a:r>
              <a:rPr lang="cs-CZ" sz="2600" i="1" dirty="0" smtClean="0"/>
              <a:t>f: y = 2x</a:t>
            </a:r>
            <a:r>
              <a:rPr lang="cs-CZ" sz="2600" i="1" baseline="30000" dirty="0" smtClean="0"/>
              <a:t>2 </a:t>
            </a:r>
            <a:r>
              <a:rPr lang="cs-CZ" sz="2600" i="1" dirty="0" smtClean="0"/>
              <a:t>; D(f) = </a:t>
            </a:r>
            <a:r>
              <a:rPr lang="en-US" sz="2600" i="1" dirty="0" smtClean="0"/>
              <a:t>&lt; 0</a:t>
            </a:r>
            <a:r>
              <a:rPr lang="cs-CZ" sz="2600" i="1" dirty="0" smtClean="0"/>
              <a:t>; </a:t>
            </a:r>
            <a:r>
              <a:rPr lang="cs-CZ" sz="2600" i="1" dirty="0" smtClean="0">
                <a:latin typeface="Times New Roman"/>
                <a:cs typeface="Times New Roman"/>
              </a:rPr>
              <a:t>∞</a:t>
            </a:r>
            <a:r>
              <a:rPr lang="cs-CZ" sz="2600" dirty="0" smtClean="0">
                <a:latin typeface="Times New Roman"/>
                <a:cs typeface="Times New Roman"/>
              </a:rPr>
              <a:t>)</a:t>
            </a:r>
            <a:r>
              <a:rPr lang="cs-CZ" sz="2600" i="1" dirty="0" smtClean="0"/>
              <a:t>. Určete definiční obory a obory hodnot.</a:t>
            </a:r>
          </a:p>
          <a:p>
            <a:pPr algn="r">
              <a:buNone/>
            </a:pPr>
            <a:endParaRPr lang="cs-CZ" sz="2600" i="1" dirty="0" smtClean="0"/>
          </a:p>
          <a:p>
            <a:pPr algn="r">
              <a:buNone/>
            </a:pPr>
            <a:r>
              <a:rPr lang="cs-CZ" sz="2600" i="1" dirty="0" smtClean="0"/>
              <a:t>f: y = 2x</a:t>
            </a:r>
            <a:r>
              <a:rPr lang="cs-CZ" sz="2600" i="1" baseline="30000" dirty="0" smtClean="0"/>
              <a:t>2</a:t>
            </a:r>
            <a:r>
              <a:rPr lang="cs-CZ" sz="2600" i="1" dirty="0" smtClean="0"/>
              <a:t>                                              </a:t>
            </a:r>
            <a:r>
              <a:rPr lang="cs-CZ" sz="2200" i="1" dirty="0" smtClean="0"/>
              <a:t>sestrojíme tabulku pro funkci f</a:t>
            </a:r>
          </a:p>
          <a:p>
            <a:pPr algn="just">
              <a:buNone/>
            </a:pPr>
            <a:endParaRPr lang="cs-CZ" sz="2600" i="1" dirty="0" smtClean="0"/>
          </a:p>
          <a:p>
            <a:pPr algn="r">
              <a:buNone/>
            </a:pPr>
            <a:r>
              <a:rPr lang="cs-CZ" sz="2800" i="1" dirty="0" smtClean="0"/>
              <a:t> f </a:t>
            </a:r>
            <a:r>
              <a:rPr lang="cs-CZ" sz="2800" i="1" baseline="30000" dirty="0" smtClean="0"/>
              <a:t>´</a:t>
            </a:r>
            <a:r>
              <a:rPr lang="cs-CZ" sz="2800" dirty="0" smtClean="0"/>
              <a:t>   </a:t>
            </a:r>
            <a:r>
              <a:rPr lang="cs-CZ" sz="2800" i="1" dirty="0" smtClean="0"/>
              <a:t>                                                 </a:t>
            </a:r>
            <a:r>
              <a:rPr lang="cs-CZ" sz="2200" i="1" dirty="0" smtClean="0"/>
              <a:t>tabulka funkce f</a:t>
            </a:r>
            <a:r>
              <a:rPr lang="cs-CZ" sz="2200" i="1" baseline="30000" dirty="0" smtClean="0"/>
              <a:t> ´</a:t>
            </a:r>
            <a:r>
              <a:rPr lang="cs-CZ" sz="2200" i="1" dirty="0" smtClean="0"/>
              <a:t> je převrácená</a:t>
            </a:r>
          </a:p>
          <a:p>
            <a:pPr>
              <a:buNone/>
            </a:pPr>
            <a:endParaRPr lang="cs-CZ" sz="2200" i="1" dirty="0" smtClean="0"/>
          </a:p>
          <a:p>
            <a:pPr>
              <a:buNone/>
            </a:pPr>
            <a:r>
              <a:rPr lang="cs-CZ" sz="2600" dirty="0" smtClean="0"/>
              <a:t>Funkce</a:t>
            </a:r>
            <a:r>
              <a:rPr lang="cs-CZ" sz="2600" i="1" dirty="0" smtClean="0"/>
              <a:t> f </a:t>
            </a:r>
            <a:r>
              <a:rPr lang="cs-CZ" sz="2600" dirty="0" smtClean="0"/>
              <a:t>má</a:t>
            </a:r>
            <a:r>
              <a:rPr lang="cs-CZ" sz="2600" i="1" dirty="0" smtClean="0"/>
              <a:t> D(f) = </a:t>
            </a:r>
            <a:r>
              <a:rPr lang="en-US" sz="2600" i="1" dirty="0" smtClean="0"/>
              <a:t>&lt; 0</a:t>
            </a:r>
            <a:r>
              <a:rPr lang="cs-CZ" sz="2600" i="1" dirty="0" smtClean="0"/>
              <a:t>; </a:t>
            </a:r>
            <a:r>
              <a:rPr lang="cs-CZ" sz="2600" i="1" dirty="0" smtClean="0">
                <a:latin typeface="Times New Roman"/>
                <a:cs typeface="Times New Roman"/>
              </a:rPr>
              <a:t>∞</a:t>
            </a:r>
            <a:r>
              <a:rPr lang="cs-CZ" sz="2600" dirty="0" smtClean="0">
                <a:latin typeface="Times New Roman"/>
                <a:cs typeface="Times New Roman"/>
              </a:rPr>
              <a:t>)</a:t>
            </a:r>
            <a:r>
              <a:rPr lang="cs-CZ" sz="2600" i="1" dirty="0" smtClean="0"/>
              <a:t>. </a:t>
            </a:r>
            <a:r>
              <a:rPr lang="cs-CZ" sz="2600" dirty="0" smtClean="0"/>
              <a:t>Z toho vyplývá, že </a:t>
            </a:r>
            <a:r>
              <a:rPr lang="cs-CZ" sz="2600" i="1" dirty="0" smtClean="0"/>
              <a:t>H(f ´) = </a:t>
            </a:r>
            <a:r>
              <a:rPr lang="en-US" sz="2600" i="1" dirty="0" smtClean="0"/>
              <a:t>&lt; 0</a:t>
            </a:r>
            <a:r>
              <a:rPr lang="cs-CZ" sz="2600" i="1" dirty="0" smtClean="0"/>
              <a:t>; </a:t>
            </a:r>
            <a:r>
              <a:rPr lang="cs-CZ" sz="2600" i="1" dirty="0" smtClean="0">
                <a:latin typeface="Times New Roman"/>
                <a:cs typeface="Times New Roman"/>
              </a:rPr>
              <a:t>∞</a:t>
            </a:r>
            <a:r>
              <a:rPr lang="cs-CZ" sz="2600" dirty="0" smtClean="0">
                <a:latin typeface="Times New Roman"/>
                <a:cs typeface="Times New Roman"/>
              </a:rPr>
              <a:t>)</a:t>
            </a:r>
            <a:r>
              <a:rPr lang="cs-CZ" sz="2600" i="1" dirty="0" smtClean="0"/>
              <a:t>.</a:t>
            </a:r>
            <a:r>
              <a:rPr lang="cs-CZ" sz="2400" i="1" dirty="0" smtClean="0"/>
              <a:t> </a:t>
            </a:r>
            <a:endParaRPr lang="cs-CZ" sz="2200" i="1" dirty="0" smtClean="0"/>
          </a:p>
          <a:p>
            <a:pPr>
              <a:buNone/>
            </a:pPr>
            <a:r>
              <a:rPr lang="cs-CZ" sz="2600" dirty="0" smtClean="0"/>
              <a:t>Předpis pro funkci </a:t>
            </a:r>
            <a:r>
              <a:rPr lang="cs-CZ" sz="2200" i="1" dirty="0" smtClean="0"/>
              <a:t>f ´:</a:t>
            </a:r>
            <a:r>
              <a:rPr lang="cs-CZ" sz="2600" i="1" dirty="0" smtClean="0"/>
              <a:t>   </a:t>
            </a:r>
            <a:r>
              <a:rPr lang="cs-CZ" sz="2200" i="1" dirty="0" smtClean="0"/>
              <a:t>x = 2y</a:t>
            </a:r>
            <a:r>
              <a:rPr lang="cs-CZ" sz="2200" i="1" baseline="30000" dirty="0" smtClean="0"/>
              <a:t>2        </a:t>
            </a:r>
            <a:r>
              <a:rPr lang="cs-CZ" sz="2200" i="1" dirty="0" smtClean="0"/>
              <a:t>                                       zaměníme x s y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200" i="1" dirty="0" smtClean="0"/>
              <a:t>                                                  = y</a:t>
            </a:r>
            <a:r>
              <a:rPr lang="cs-CZ" sz="2200" i="1" baseline="30000" dirty="0" smtClean="0"/>
              <a:t>2</a:t>
            </a:r>
          </a:p>
          <a:p>
            <a:pPr>
              <a:buNone/>
            </a:pPr>
            <a:r>
              <a:rPr lang="cs-CZ" sz="2200" i="1" dirty="0" smtClean="0"/>
              <a:t>                                      f ´: y = </a:t>
            </a:r>
            <a:endParaRPr lang="cs-CZ" sz="22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10852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6" name="Tabulka 35"/>
          <p:cNvGraphicFramePr>
            <a:graphicFrameLocks noGrp="1"/>
          </p:cNvGraphicFramePr>
          <p:nvPr/>
        </p:nvGraphicFramePr>
        <p:xfrm>
          <a:off x="2123728" y="2132856"/>
          <a:ext cx="28803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32  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ulka 36"/>
          <p:cNvGraphicFramePr>
            <a:graphicFrameLocks noGrp="1"/>
          </p:cNvGraphicFramePr>
          <p:nvPr/>
        </p:nvGraphicFramePr>
        <p:xfrm>
          <a:off x="2123728" y="3212976"/>
          <a:ext cx="288032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32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 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r>
                        <a:rPr lang="cs-CZ" baseline="0" dirty="0" smtClean="0"/>
                        <a:t> 4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7142" y="5085183"/>
            <a:ext cx="122196" cy="504057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517232"/>
            <a:ext cx="28803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Ukázkový příklad:</a:t>
            </a:r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H(f) = </a:t>
            </a:r>
            <a:r>
              <a:rPr lang="en-US" sz="2800" i="1" dirty="0" smtClean="0"/>
              <a:t>&lt; 0</a:t>
            </a:r>
            <a:r>
              <a:rPr lang="cs-CZ" sz="2800" i="1" dirty="0" smtClean="0"/>
              <a:t>; </a:t>
            </a:r>
            <a:r>
              <a:rPr lang="cs-CZ" sz="2800" i="1" dirty="0" smtClean="0">
                <a:latin typeface="Times New Roman"/>
                <a:cs typeface="Times New Roman"/>
              </a:rPr>
              <a:t>∞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  <a:endParaRPr lang="cs-CZ" sz="2800" i="1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a tedy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D(f ´) = </a:t>
            </a:r>
            <a:r>
              <a:rPr lang="en-US" sz="2800" i="1" dirty="0" smtClean="0"/>
              <a:t>&lt; 0</a:t>
            </a:r>
            <a:r>
              <a:rPr lang="cs-CZ" sz="2800" i="1" dirty="0" smtClean="0"/>
              <a:t>; </a:t>
            </a:r>
            <a:r>
              <a:rPr lang="cs-CZ" sz="2800" i="1" dirty="0" smtClean="0">
                <a:latin typeface="Times New Roman"/>
                <a:cs typeface="Times New Roman"/>
              </a:rPr>
              <a:t>∞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  <a:endParaRPr lang="cs-CZ" sz="2800" i="1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2052736" y="42930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8" name="Obrázek 37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484784"/>
            <a:ext cx="5850257" cy="4392488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6156176" y="17635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524328" y="29876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</a:t>
            </a:r>
            <a:r>
              <a:rPr lang="cs-CZ" dirty="0" smtClean="0"/>
              <a:t>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př. 1:      Sestrojte graf inverzní funkce k funkcí </a:t>
            </a:r>
            <a:r>
              <a:rPr lang="cs-CZ" sz="2600" i="1" dirty="0" smtClean="0"/>
              <a:t>f: y =    + 3 ;</a:t>
            </a:r>
          </a:p>
          <a:p>
            <a:pPr>
              <a:buNone/>
            </a:pPr>
            <a:r>
              <a:rPr lang="cs-CZ" sz="2600" i="1" dirty="0" smtClean="0"/>
              <a:t>               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- 6; 2</a:t>
            </a:r>
            <a:r>
              <a:rPr lang="cs-CZ" sz="2600" i="1" dirty="0" smtClean="0">
                <a:latin typeface="Times New Roman"/>
                <a:cs typeface="Times New Roman"/>
              </a:rPr>
              <a:t>)</a:t>
            </a:r>
            <a:r>
              <a:rPr lang="cs-CZ" sz="2600" dirty="0" smtClean="0">
                <a:latin typeface="Times New Roman"/>
                <a:cs typeface="Times New Roman"/>
              </a:rPr>
              <a:t>.</a:t>
            </a:r>
            <a:r>
              <a:rPr lang="cs-CZ" sz="2600" dirty="0" smtClean="0"/>
              <a:t> Určete </a:t>
            </a:r>
            <a:r>
              <a:rPr lang="cs-CZ" sz="2600" i="1" dirty="0" smtClean="0"/>
              <a:t>H(f)</a:t>
            </a:r>
            <a:r>
              <a:rPr lang="cs-CZ" sz="2600" dirty="0" smtClean="0"/>
              <a:t>, </a:t>
            </a:r>
            <a:r>
              <a:rPr lang="cs-CZ" sz="2600" i="1" dirty="0" smtClean="0"/>
              <a:t>D(f ´)</a:t>
            </a:r>
            <a:r>
              <a:rPr lang="cs-CZ" sz="2600" dirty="0" smtClean="0"/>
              <a:t>, </a:t>
            </a:r>
            <a:r>
              <a:rPr lang="cs-CZ" sz="2600" i="1" dirty="0" smtClean="0"/>
              <a:t>H(f ´)</a:t>
            </a:r>
            <a:r>
              <a:rPr lang="cs-CZ" sz="2600" dirty="0" smtClean="0"/>
              <a:t>. Nalezněte</a:t>
            </a:r>
          </a:p>
          <a:p>
            <a:pPr>
              <a:buNone/>
            </a:pPr>
            <a:r>
              <a:rPr lang="cs-CZ" sz="2600" dirty="0" smtClean="0"/>
              <a:t>               předpis inverzní funkce.   </a:t>
            </a:r>
          </a:p>
          <a:p>
            <a:pPr>
              <a:buNone/>
            </a:pPr>
            <a:r>
              <a:rPr lang="cs-CZ" sz="2600" dirty="0" smtClean="0">
                <a:hlinkClick r:id="rId2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     Sestrojte graf inverzní funkce k funkcí </a:t>
            </a:r>
            <a:r>
              <a:rPr lang="cs-CZ" sz="2600" i="1" dirty="0" smtClean="0"/>
              <a:t>f: y = x</a:t>
            </a:r>
            <a:r>
              <a:rPr lang="cs-CZ" sz="2600" i="1" baseline="30000" dirty="0" smtClean="0"/>
              <a:t>2</a:t>
            </a:r>
            <a:r>
              <a:rPr lang="cs-CZ" sz="2600" i="1" dirty="0" smtClean="0"/>
              <a:t> + 3 ;</a:t>
            </a:r>
          </a:p>
          <a:p>
            <a:pPr>
              <a:buNone/>
            </a:pPr>
            <a:r>
              <a:rPr lang="cs-CZ" sz="2600" i="1" dirty="0" smtClean="0"/>
              <a:t>               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0; </a:t>
            </a:r>
            <a:r>
              <a:rPr lang="cs-CZ" sz="2600" i="1" dirty="0" smtClean="0">
                <a:latin typeface="Times New Roman"/>
                <a:cs typeface="Times New Roman"/>
              </a:rPr>
              <a:t>∞)</a:t>
            </a:r>
            <a:r>
              <a:rPr lang="cs-CZ" sz="2600" dirty="0" smtClean="0">
                <a:latin typeface="Times New Roman"/>
                <a:cs typeface="Times New Roman"/>
              </a:rPr>
              <a:t>.</a:t>
            </a:r>
            <a:r>
              <a:rPr lang="cs-CZ" sz="2600" dirty="0" smtClean="0"/>
              <a:t> Určete </a:t>
            </a:r>
            <a:r>
              <a:rPr lang="cs-CZ" sz="2600" i="1" dirty="0" smtClean="0"/>
              <a:t>H(f)</a:t>
            </a:r>
            <a:r>
              <a:rPr lang="cs-CZ" sz="2600" dirty="0" smtClean="0"/>
              <a:t>, </a:t>
            </a:r>
            <a:r>
              <a:rPr lang="cs-CZ" sz="2600" i="1" dirty="0" smtClean="0"/>
              <a:t>D(f ´)</a:t>
            </a:r>
            <a:r>
              <a:rPr lang="cs-CZ" sz="2600" dirty="0" smtClean="0"/>
              <a:t>, </a:t>
            </a:r>
            <a:r>
              <a:rPr lang="cs-CZ" sz="2600" i="1" dirty="0" smtClean="0"/>
              <a:t>H(f ´)</a:t>
            </a:r>
            <a:r>
              <a:rPr lang="cs-CZ" sz="2600" dirty="0" smtClean="0"/>
              <a:t>. Nalezněte</a:t>
            </a:r>
          </a:p>
          <a:p>
            <a:pPr>
              <a:buNone/>
            </a:pPr>
            <a:r>
              <a:rPr lang="cs-CZ" sz="2600" dirty="0" smtClean="0"/>
              <a:t>               předpis inverzní funkce.   </a:t>
            </a: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4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1484784"/>
            <a:ext cx="144016" cy="594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</a:t>
            </a:r>
            <a:r>
              <a:rPr lang="cs-CZ" sz="2600" dirty="0" smtClean="0"/>
              <a:t>1: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Sestrojte graf inverzní funkce k funkcí </a:t>
            </a:r>
            <a:r>
              <a:rPr lang="cs-CZ" sz="2600" i="1" dirty="0" smtClean="0"/>
              <a:t>f: y = </a:t>
            </a:r>
            <a:r>
              <a:rPr lang="cs-CZ" sz="2600" i="1" dirty="0" smtClean="0"/>
              <a:t> </a:t>
            </a:r>
            <a:r>
              <a:rPr lang="cs-CZ" sz="2600" i="1" dirty="0" smtClean="0"/>
              <a:t>  </a:t>
            </a:r>
            <a:r>
              <a:rPr lang="cs-CZ" sz="2600" i="1" dirty="0" smtClean="0"/>
              <a:t> </a:t>
            </a:r>
            <a:r>
              <a:rPr lang="cs-CZ" sz="2600" i="1" dirty="0" smtClean="0"/>
              <a:t>+ 3; 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-6</a:t>
            </a:r>
            <a:r>
              <a:rPr lang="cs-CZ" sz="2600" i="1" dirty="0" smtClean="0"/>
              <a:t>;</a:t>
            </a:r>
            <a:r>
              <a:rPr lang="cs-CZ" sz="2600" i="1" dirty="0" smtClean="0">
                <a:latin typeface="Times New Roman"/>
                <a:cs typeface="Times New Roman"/>
              </a:rPr>
              <a:t>2</a:t>
            </a:r>
            <a:r>
              <a:rPr lang="cs-CZ" sz="2600" i="1" dirty="0" smtClean="0">
                <a:latin typeface="Times New Roman"/>
                <a:cs typeface="Times New Roman"/>
              </a:rPr>
              <a:t>)</a:t>
            </a:r>
            <a:r>
              <a:rPr lang="cs-CZ" sz="2600" dirty="0" smtClean="0">
                <a:latin typeface="Times New Roman"/>
                <a:cs typeface="Times New Roman"/>
              </a:rPr>
              <a:t>.</a:t>
            </a:r>
            <a:r>
              <a:rPr lang="cs-CZ" sz="2600" dirty="0" smtClean="0"/>
              <a:t> 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Určete </a:t>
            </a:r>
            <a:r>
              <a:rPr lang="cs-CZ" sz="2600" i="1" dirty="0" smtClean="0"/>
              <a:t>H(f)</a:t>
            </a:r>
            <a:r>
              <a:rPr lang="cs-CZ" sz="2600" dirty="0" smtClean="0"/>
              <a:t>, </a:t>
            </a:r>
            <a:r>
              <a:rPr lang="cs-CZ" sz="2600" i="1" dirty="0" smtClean="0"/>
              <a:t>D(f ´)</a:t>
            </a:r>
            <a:r>
              <a:rPr lang="cs-CZ" sz="2600" dirty="0" smtClean="0"/>
              <a:t>, </a:t>
            </a:r>
            <a:r>
              <a:rPr lang="cs-CZ" sz="2600" i="1" dirty="0" smtClean="0"/>
              <a:t>H(f ´)</a:t>
            </a:r>
            <a:r>
              <a:rPr lang="cs-CZ" sz="2600" dirty="0" smtClean="0"/>
              <a:t>. Nalezněte předpis inverzní funkce.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tabulka pro funkci </a:t>
            </a:r>
            <a:r>
              <a:rPr lang="cs-CZ" sz="2600" i="1" dirty="0" smtClean="0"/>
              <a:t>f   </a:t>
            </a:r>
          </a:p>
          <a:p>
            <a:pPr>
              <a:buNone/>
            </a:pPr>
            <a:r>
              <a:rPr lang="cs-CZ" sz="2600" i="1" dirty="0" smtClean="0"/>
              <a:t>(lineární </a:t>
            </a:r>
            <a:r>
              <a:rPr lang="cs-CZ" sz="2600" i="1" dirty="0" smtClean="0"/>
              <a:t>funkce)</a:t>
            </a:r>
          </a:p>
          <a:p>
            <a:pPr algn="r">
              <a:buNone/>
            </a:pPr>
            <a:r>
              <a:rPr lang="cs-CZ" sz="2600" i="1" dirty="0" smtClean="0"/>
              <a:t>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-6</a:t>
            </a:r>
            <a:r>
              <a:rPr lang="cs-CZ" sz="2600" i="1" dirty="0" smtClean="0"/>
              <a:t>;</a:t>
            </a:r>
            <a:r>
              <a:rPr lang="cs-CZ" sz="2600" i="1" dirty="0" smtClean="0">
                <a:latin typeface="Times New Roman"/>
                <a:cs typeface="Times New Roman"/>
              </a:rPr>
              <a:t>2</a:t>
            </a:r>
            <a:r>
              <a:rPr lang="cs-CZ" sz="2600" i="1" dirty="0" smtClean="0">
                <a:latin typeface="Times New Roman"/>
                <a:cs typeface="Times New Roman"/>
              </a:rPr>
              <a:t>) </a:t>
            </a:r>
            <a:r>
              <a:rPr lang="cs-CZ" sz="2600" i="1" dirty="0" smtClean="0">
                <a:latin typeface="Times New Roman"/>
                <a:cs typeface="Times New Roman"/>
              </a:rPr>
              <a:t>a z toho plyne </a:t>
            </a:r>
            <a:r>
              <a:rPr lang="cs-CZ" sz="2600" i="1" dirty="0" smtClean="0"/>
              <a:t>H(f ´)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-6</a:t>
            </a:r>
            <a:r>
              <a:rPr lang="cs-CZ" sz="2600" i="1" dirty="0" smtClean="0"/>
              <a:t>;</a:t>
            </a:r>
            <a:r>
              <a:rPr lang="cs-CZ" sz="2600" i="1" dirty="0" smtClean="0">
                <a:latin typeface="Times New Roman"/>
                <a:cs typeface="Times New Roman"/>
              </a:rPr>
              <a:t>2</a:t>
            </a:r>
            <a:r>
              <a:rPr lang="cs-CZ" sz="2600" i="1" dirty="0" smtClean="0">
                <a:latin typeface="Times New Roman"/>
                <a:cs typeface="Times New Roman"/>
              </a:rPr>
              <a:t>)</a:t>
            </a:r>
            <a:r>
              <a:rPr lang="cs-CZ" sz="2600" i="1" dirty="0" smtClean="0"/>
              <a:t> </a:t>
            </a:r>
            <a:endParaRPr lang="cs-CZ" sz="2600" i="1" dirty="0" smtClean="0"/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600" dirty="0" smtClean="0"/>
              <a:t>tabulka pro funkci </a:t>
            </a:r>
            <a:r>
              <a:rPr lang="cs-CZ" sz="2600" i="1" dirty="0" smtClean="0"/>
              <a:t>f ´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600" dirty="0" smtClean="0"/>
              <a:t>předpis inverzní funkce  </a:t>
            </a:r>
            <a:r>
              <a:rPr lang="cs-CZ" sz="2200" i="1" dirty="0" smtClean="0"/>
              <a:t>f ´: </a:t>
            </a:r>
            <a:r>
              <a:rPr lang="cs-CZ" sz="2200" i="1" dirty="0" smtClean="0"/>
              <a:t>x =     </a:t>
            </a:r>
            <a:r>
              <a:rPr lang="cs-CZ" sz="2200" i="1" dirty="0" smtClean="0"/>
              <a:t>+ 3 </a:t>
            </a:r>
          </a:p>
          <a:p>
            <a:pPr>
              <a:buNone/>
            </a:pPr>
            <a:r>
              <a:rPr lang="cs-CZ" sz="2200" i="1" dirty="0" smtClean="0"/>
              <a:t>                                                         x – 3 = 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600" dirty="0" smtClean="0"/>
              <a:t>                                           </a:t>
            </a:r>
            <a:r>
              <a:rPr lang="cs-CZ" sz="2200" i="1" dirty="0" smtClean="0"/>
              <a:t>f ´: y = </a:t>
            </a:r>
            <a:r>
              <a:rPr lang="cs-CZ" sz="2600" dirty="0" smtClean="0"/>
              <a:t> </a:t>
            </a:r>
            <a:r>
              <a:rPr lang="cs-CZ" sz="2200" dirty="0" smtClean="0"/>
              <a:t>2x – 6</a:t>
            </a:r>
            <a:r>
              <a:rPr lang="cs-CZ" sz="2600" dirty="0" smtClean="0"/>
              <a:t>     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675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836712"/>
            <a:ext cx="144016" cy="59406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211198"/>
            <a:ext cx="126560" cy="522058"/>
          </a:xfrm>
          <a:prstGeom prst="rect">
            <a:avLst/>
          </a:prstGeom>
          <a:noFill/>
        </p:spPr>
      </p:pic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661248"/>
            <a:ext cx="122195" cy="504056"/>
          </a:xfrm>
          <a:prstGeom prst="rect">
            <a:avLst/>
          </a:prstGeom>
          <a:noFill/>
        </p:spPr>
      </p:pic>
      <p:graphicFrame>
        <p:nvGraphicFramePr>
          <p:cNvPr id="41" name="Tabulka 40"/>
          <p:cNvGraphicFramePr>
            <a:graphicFrameLocks noGrp="1"/>
          </p:cNvGraphicFramePr>
          <p:nvPr/>
        </p:nvGraphicFramePr>
        <p:xfrm>
          <a:off x="4067944" y="2204864"/>
          <a:ext cx="158417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- 6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ulka 41"/>
          <p:cNvGraphicFramePr>
            <a:graphicFrameLocks noGrp="1"/>
          </p:cNvGraphicFramePr>
          <p:nvPr/>
        </p:nvGraphicFramePr>
        <p:xfrm>
          <a:off x="4067944" y="4077072"/>
          <a:ext cx="158417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baseline="0" dirty="0" smtClean="0"/>
                        <a:t> 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</a:t>
                      </a:r>
                      <a:r>
                        <a:rPr lang="cs-CZ" baseline="0" dirty="0" smtClean="0"/>
                        <a:t> 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400" dirty="0" smtClean="0"/>
              <a:t>Řešení př. 1 :</a:t>
            </a:r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H(f) = </a:t>
            </a:r>
            <a:r>
              <a:rPr lang="en-US" sz="2800" i="1" dirty="0" smtClean="0"/>
              <a:t>&lt; 0</a:t>
            </a:r>
            <a:r>
              <a:rPr lang="cs-CZ" sz="2800" i="1" dirty="0" smtClean="0"/>
              <a:t>; </a:t>
            </a:r>
            <a:r>
              <a:rPr lang="cs-CZ" sz="2800" i="1" dirty="0" smtClean="0">
                <a:latin typeface="Times New Roman"/>
                <a:cs typeface="Times New Roman"/>
              </a:rPr>
              <a:t>4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  <a:endParaRPr lang="cs-CZ" sz="2800" i="1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a tedy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D(f ´) = </a:t>
            </a:r>
            <a:r>
              <a:rPr lang="en-US" sz="2800" i="1" dirty="0" smtClean="0"/>
              <a:t>&lt; 0</a:t>
            </a:r>
            <a:r>
              <a:rPr lang="cs-CZ" sz="2800" i="1" dirty="0" smtClean="0"/>
              <a:t>; </a:t>
            </a:r>
            <a:r>
              <a:rPr lang="cs-CZ" sz="2800" i="1" dirty="0" smtClean="0">
                <a:latin typeface="Times New Roman"/>
                <a:cs typeface="Times New Roman"/>
              </a:rPr>
              <a:t>4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 algn="r">
              <a:lnSpc>
                <a:spcPct val="110000"/>
              </a:lnSpc>
              <a:buNone/>
            </a:pPr>
            <a:r>
              <a:rPr lang="cs-CZ" sz="2600" i="1" dirty="0" smtClean="0">
                <a:hlinkClick r:id="rId2" action="ppaction://hlinksldjump"/>
              </a:rPr>
              <a:t>zpět</a:t>
            </a:r>
            <a:endParaRPr lang="cs-CZ" sz="2600" i="1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2052736" y="42930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5" name="Obrázek 3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9861" y="620688"/>
            <a:ext cx="5296556" cy="5328592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6156176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020272" y="33477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</a:t>
            </a:r>
            <a:r>
              <a:rPr lang="cs-CZ" dirty="0" smtClean="0"/>
              <a:t>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r>
              <a:rPr lang="cs-CZ" sz="2600" dirty="0" smtClean="0"/>
              <a:t>Sestrojte graf inverzní funkce k funkcí </a:t>
            </a:r>
            <a:r>
              <a:rPr lang="cs-CZ" sz="2600" i="1" dirty="0" smtClean="0"/>
              <a:t>f: y = x</a:t>
            </a:r>
            <a:r>
              <a:rPr lang="cs-CZ" sz="2600" i="1" baseline="30000" dirty="0" smtClean="0"/>
              <a:t>2</a:t>
            </a:r>
            <a:r>
              <a:rPr lang="cs-CZ" sz="2600" i="1" dirty="0" smtClean="0"/>
              <a:t> + 3; 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0;</a:t>
            </a:r>
            <a:r>
              <a:rPr lang="cs-CZ" sz="2600" i="1" dirty="0" smtClean="0">
                <a:latin typeface="Times New Roman"/>
                <a:cs typeface="Times New Roman"/>
              </a:rPr>
              <a:t>∞)</a:t>
            </a:r>
            <a:r>
              <a:rPr lang="cs-CZ" sz="2600" dirty="0" smtClean="0">
                <a:latin typeface="Times New Roman"/>
                <a:cs typeface="Times New Roman"/>
              </a:rPr>
              <a:t>.</a:t>
            </a:r>
            <a:r>
              <a:rPr lang="cs-CZ" sz="2600" dirty="0" smtClean="0"/>
              <a:t> </a:t>
            </a:r>
          </a:p>
          <a:p>
            <a:pPr>
              <a:buNone/>
            </a:pPr>
            <a:r>
              <a:rPr lang="cs-CZ" sz="2600" dirty="0" smtClean="0"/>
              <a:t>Určete </a:t>
            </a:r>
            <a:r>
              <a:rPr lang="cs-CZ" sz="2600" i="1" dirty="0" smtClean="0"/>
              <a:t>H(f)</a:t>
            </a:r>
            <a:r>
              <a:rPr lang="cs-CZ" sz="2600" dirty="0" smtClean="0"/>
              <a:t>, </a:t>
            </a:r>
            <a:r>
              <a:rPr lang="cs-CZ" sz="2600" i="1" dirty="0" smtClean="0"/>
              <a:t>D(f ´)</a:t>
            </a:r>
            <a:r>
              <a:rPr lang="cs-CZ" sz="2600" dirty="0" smtClean="0"/>
              <a:t>, </a:t>
            </a:r>
            <a:r>
              <a:rPr lang="cs-CZ" sz="2600" i="1" dirty="0" smtClean="0"/>
              <a:t>H(f ´)</a:t>
            </a:r>
            <a:r>
              <a:rPr lang="cs-CZ" sz="2600" dirty="0" smtClean="0"/>
              <a:t>. Nalezněte předpis inverzní funkce.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tabulka pro funkci </a:t>
            </a:r>
            <a:r>
              <a:rPr lang="cs-CZ" sz="2600" i="1" dirty="0" smtClean="0"/>
              <a:t>f</a:t>
            </a:r>
          </a:p>
          <a:p>
            <a:pPr>
              <a:buNone/>
            </a:pPr>
            <a:r>
              <a:rPr lang="cs-CZ" sz="2600" i="1" dirty="0" smtClean="0"/>
              <a:t>(kvadratická funkce)</a:t>
            </a:r>
          </a:p>
          <a:p>
            <a:pPr algn="r">
              <a:buNone/>
            </a:pPr>
            <a:r>
              <a:rPr lang="cs-CZ" sz="2600" i="1" dirty="0" smtClean="0"/>
              <a:t>D(f)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0;</a:t>
            </a:r>
            <a:r>
              <a:rPr lang="cs-CZ" sz="2600" i="1" dirty="0" smtClean="0">
                <a:latin typeface="Times New Roman"/>
                <a:cs typeface="Times New Roman"/>
              </a:rPr>
              <a:t>∞) a z toho plyne </a:t>
            </a:r>
            <a:r>
              <a:rPr lang="cs-CZ" sz="2600" i="1" dirty="0" smtClean="0"/>
              <a:t>H(f ´) = </a:t>
            </a:r>
            <a:r>
              <a:rPr lang="en-US" sz="2600" i="1" dirty="0" smtClean="0"/>
              <a:t>&lt; </a:t>
            </a:r>
            <a:r>
              <a:rPr lang="cs-CZ" sz="2600" i="1" dirty="0" smtClean="0"/>
              <a:t>0;</a:t>
            </a:r>
            <a:r>
              <a:rPr lang="cs-CZ" sz="2600" i="1" dirty="0" smtClean="0">
                <a:latin typeface="Times New Roman"/>
                <a:cs typeface="Times New Roman"/>
              </a:rPr>
              <a:t>∞)</a:t>
            </a:r>
            <a:r>
              <a:rPr lang="cs-CZ" sz="2600" i="1" dirty="0" smtClean="0"/>
              <a:t> 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600" dirty="0" smtClean="0"/>
              <a:t>tabulka pro funkci </a:t>
            </a:r>
            <a:r>
              <a:rPr lang="cs-CZ" sz="2600" i="1" dirty="0" smtClean="0"/>
              <a:t>f ´</a:t>
            </a:r>
          </a:p>
          <a:p>
            <a:pPr>
              <a:buNone/>
            </a:pPr>
            <a:endParaRPr lang="cs-CZ" sz="2600" i="1" dirty="0" smtClean="0"/>
          </a:p>
          <a:p>
            <a:pPr>
              <a:buNone/>
            </a:pPr>
            <a:r>
              <a:rPr lang="cs-CZ" sz="2600" dirty="0" smtClean="0"/>
              <a:t>předpis inverzní funkce  </a:t>
            </a:r>
            <a:r>
              <a:rPr lang="cs-CZ" sz="2200" i="1" dirty="0" smtClean="0"/>
              <a:t>f ´: x = y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+ 3 </a:t>
            </a:r>
          </a:p>
          <a:p>
            <a:pPr>
              <a:buNone/>
            </a:pPr>
            <a:r>
              <a:rPr lang="cs-CZ" sz="2200" i="1" dirty="0" smtClean="0"/>
              <a:t>                                                         x – 3 = y</a:t>
            </a:r>
            <a:r>
              <a:rPr lang="cs-CZ" sz="2200" i="1" baseline="30000" dirty="0" smtClean="0"/>
              <a:t>2</a:t>
            </a:r>
          </a:p>
          <a:p>
            <a:pPr>
              <a:buNone/>
            </a:pPr>
            <a:r>
              <a:rPr lang="cs-CZ" sz="2600" dirty="0" smtClean="0"/>
              <a:t>                                           </a:t>
            </a:r>
            <a:r>
              <a:rPr lang="cs-CZ" sz="2200" i="1" dirty="0" smtClean="0"/>
              <a:t>f ´: y = </a:t>
            </a:r>
            <a:r>
              <a:rPr lang="cs-CZ" sz="2600" dirty="0" smtClean="0"/>
              <a:t>     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 algn="r">
              <a:buNone/>
            </a:pPr>
            <a:endParaRPr lang="cs-CZ" sz="2600" dirty="0" smtClean="0">
              <a:hlinkClick r:id="" action="ppaction://noaction"/>
            </a:endParaRP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-108520" y="4766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7" name="Tabulka 36"/>
          <p:cNvGraphicFramePr>
            <a:graphicFrameLocks noGrp="1"/>
          </p:cNvGraphicFramePr>
          <p:nvPr/>
        </p:nvGraphicFramePr>
        <p:xfrm>
          <a:off x="3779912" y="2060848"/>
          <a:ext cx="33360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712"/>
                <a:gridCol w="576064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3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12     </a:t>
                      </a:r>
                      <a:r>
                        <a:rPr lang="cs-CZ" baseline="0" dirty="0" smtClean="0"/>
                        <a:t>  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ulka 37"/>
          <p:cNvGraphicFramePr>
            <a:graphicFrameLocks noGrp="1"/>
          </p:cNvGraphicFramePr>
          <p:nvPr/>
        </p:nvGraphicFramePr>
        <p:xfrm>
          <a:off x="3779912" y="4149080"/>
          <a:ext cx="333603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712"/>
                <a:gridCol w="576064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12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baseline="0" dirty="0" smtClean="0"/>
                        <a:t> 3</a:t>
                      </a:r>
                      <a:r>
                        <a:rPr lang="cs-CZ" dirty="0" smtClean="0"/>
                        <a:t>     </a:t>
                      </a:r>
                      <a:r>
                        <a:rPr lang="cs-CZ" baseline="0" dirty="0" smtClean="0"/>
                        <a:t>  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</a:t>
                      </a:r>
                      <a:r>
                        <a:rPr lang="cs-CZ" baseline="0" dirty="0" smtClean="0"/>
                        <a:t>  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6120089"/>
            <a:ext cx="792088" cy="405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400" dirty="0" smtClean="0"/>
              <a:t>Řešení př. 2 :</a:t>
            </a:r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endParaRPr lang="cs-CZ" sz="2800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H(f) = </a:t>
            </a:r>
            <a:r>
              <a:rPr lang="en-US" sz="2800" i="1" dirty="0" smtClean="0"/>
              <a:t>&lt; </a:t>
            </a:r>
            <a:r>
              <a:rPr lang="cs-CZ" sz="2800" i="1" dirty="0" smtClean="0"/>
              <a:t>3; </a:t>
            </a:r>
            <a:r>
              <a:rPr lang="cs-CZ" sz="2800" i="1" dirty="0" smtClean="0">
                <a:latin typeface="Times New Roman"/>
                <a:cs typeface="Times New Roman"/>
              </a:rPr>
              <a:t>∞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  <a:endParaRPr lang="cs-CZ" sz="2800" i="1" dirty="0" smtClean="0"/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a tedy</a:t>
            </a:r>
          </a:p>
          <a:p>
            <a:pPr>
              <a:lnSpc>
                <a:spcPct val="110000"/>
              </a:lnSpc>
              <a:buNone/>
            </a:pPr>
            <a:r>
              <a:rPr lang="cs-CZ" sz="2800" i="1" dirty="0" smtClean="0"/>
              <a:t>D(f ´) = </a:t>
            </a:r>
            <a:r>
              <a:rPr lang="en-US" sz="2800" i="1" dirty="0" smtClean="0"/>
              <a:t>&lt; </a:t>
            </a:r>
            <a:r>
              <a:rPr lang="cs-CZ" sz="2800" i="1" dirty="0" smtClean="0"/>
              <a:t>3; </a:t>
            </a:r>
            <a:r>
              <a:rPr lang="cs-CZ" sz="2800" i="1" dirty="0" smtClean="0">
                <a:latin typeface="Times New Roman"/>
                <a:cs typeface="Times New Roman"/>
              </a:rPr>
              <a:t>∞</a:t>
            </a:r>
            <a:r>
              <a:rPr lang="cs-CZ" sz="2800" dirty="0" smtClean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>
              <a:lnSpc>
                <a:spcPct val="110000"/>
              </a:lnSpc>
              <a:buNone/>
            </a:pPr>
            <a:endParaRPr lang="cs-CZ" sz="2800" i="1" dirty="0" smtClean="0">
              <a:latin typeface="Times New Roman"/>
              <a:cs typeface="Times New Roman"/>
            </a:endParaRPr>
          </a:p>
          <a:p>
            <a:pPr algn="r">
              <a:lnSpc>
                <a:spcPct val="110000"/>
              </a:lnSpc>
              <a:buNone/>
            </a:pPr>
            <a:r>
              <a:rPr lang="cs-CZ" sz="2600" i="1" dirty="0" smtClean="0">
                <a:hlinkClick r:id="rId2" action="ppaction://hlinksldjump"/>
              </a:rPr>
              <a:t>zpět</a:t>
            </a:r>
            <a:endParaRPr lang="cs-CZ" sz="2600" i="1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-2052736" y="42930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9" name="Obrázek 38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6154" y="404664"/>
            <a:ext cx="5400600" cy="54006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5292080" y="11247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020272" y="34197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</a:t>
            </a:r>
            <a:r>
              <a:rPr lang="cs-CZ" dirty="0" smtClean="0"/>
              <a:t>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Inverzní = převrácená</a:t>
            </a:r>
            <a:endParaRPr lang="cs-CZ" i="1" dirty="0" smtClean="0"/>
          </a:p>
          <a:p>
            <a:r>
              <a:rPr lang="cs-CZ" dirty="0" smtClean="0"/>
              <a:t>Inverzní funkce existuje pouze pro funkci, která je prostá (rostoucí X klesající)</a:t>
            </a:r>
          </a:p>
          <a:p>
            <a:r>
              <a:rPr lang="cs-CZ" dirty="0" smtClean="0"/>
              <a:t>platí:       </a:t>
            </a:r>
            <a:r>
              <a:rPr lang="cs-CZ" i="1" dirty="0" smtClean="0"/>
              <a:t>D(f) = H(f ´)</a:t>
            </a:r>
            <a:r>
              <a:rPr lang="cs-CZ" dirty="0" smtClean="0"/>
              <a:t>    a   </a:t>
            </a:r>
            <a:r>
              <a:rPr lang="cs-CZ" i="1" dirty="0" smtClean="0"/>
              <a:t>H(f) = D(f 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HUDCOVÁ, Milada a Libuše KUBIČÍKOVÁ. </a:t>
            </a:r>
            <a:r>
              <a:rPr lang="cs-CZ" sz="2600" i="1" dirty="0" smtClean="0"/>
              <a:t>Sbírka úloh z matematiky pro SOŠ, SOU a nástavbové studium</a:t>
            </a:r>
            <a:r>
              <a:rPr lang="cs-CZ" sz="2600" dirty="0" smtClean="0"/>
              <a:t>. 2. vydání. Havlíčkův Brod: </a:t>
            </a:r>
            <a:r>
              <a:rPr lang="cs-CZ" sz="2600" dirty="0" err="1" smtClean="0"/>
              <a:t>Prometheus</a:t>
            </a:r>
            <a:r>
              <a:rPr lang="cs-CZ" sz="2600" dirty="0" smtClean="0"/>
              <a:t>, spol. s r.o., 2005. Učebnice pro střední školy. ISBN 80-7196-318-6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/>
          </a:bodyPr>
          <a:lstStyle/>
          <a:p>
            <a:r>
              <a:rPr lang="cs-CZ" sz="7200" dirty="0" smtClean="0"/>
              <a:t>Inverzní funkce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pojem inverzní funkce</a:t>
            </a:r>
          </a:p>
          <a:p>
            <a:pPr marL="514350" indent="-514350">
              <a:buAutoNum type="alphaLcParenR"/>
            </a:pPr>
            <a:r>
              <a:rPr lang="cs-CZ" dirty="0" smtClean="0"/>
              <a:t>ukázkové příklady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příklady na procvičení včetně řešení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sz="2800" i="1" dirty="0" smtClean="0"/>
              <a:t>Inverzní = převrácená</a:t>
            </a:r>
          </a:p>
          <a:p>
            <a:pPr>
              <a:buNone/>
            </a:pPr>
            <a:endParaRPr lang="cs-CZ" sz="1000" i="1" dirty="0" smtClean="0"/>
          </a:p>
          <a:p>
            <a:pPr>
              <a:buNone/>
            </a:pPr>
            <a:r>
              <a:rPr lang="cs-CZ" sz="2200" b="1" i="1" dirty="0" smtClean="0"/>
              <a:t>pozn.: </a:t>
            </a:r>
            <a:r>
              <a:rPr lang="cs-CZ" sz="2200" i="1" dirty="0" smtClean="0"/>
              <a:t>značení – původní funkce ... f ; inverzní funkce ... f ´  (nebo f </a:t>
            </a:r>
            <a:r>
              <a:rPr lang="cs-CZ" sz="2200" i="1" baseline="30000" dirty="0" smtClean="0"/>
              <a:t>-1</a:t>
            </a:r>
            <a:r>
              <a:rPr lang="cs-CZ" sz="2200" i="1" dirty="0" smtClean="0"/>
              <a:t>)</a:t>
            </a:r>
          </a:p>
          <a:p>
            <a:pPr>
              <a:buNone/>
            </a:pPr>
            <a:endParaRPr lang="cs-CZ" sz="2000" b="1" i="1" dirty="0" smtClean="0"/>
          </a:p>
          <a:p>
            <a:r>
              <a:rPr lang="cs-CZ" sz="2800" i="1" dirty="0" smtClean="0"/>
              <a:t>Nechť funkce f  je prostá funkce, potom funkce f </a:t>
            </a:r>
            <a:r>
              <a:rPr lang="cs-CZ" sz="2800" i="1" baseline="30000" dirty="0" smtClean="0"/>
              <a:t>´</a:t>
            </a:r>
            <a:r>
              <a:rPr lang="cs-CZ" sz="2800" i="1" dirty="0" smtClean="0"/>
              <a:t> je inverzní k ní.</a:t>
            </a:r>
          </a:p>
          <a:p>
            <a:pPr>
              <a:buNone/>
            </a:pPr>
            <a:endParaRPr lang="cs-CZ" sz="1000" i="1" dirty="0" smtClean="0"/>
          </a:p>
          <a:p>
            <a:pPr>
              <a:buNone/>
            </a:pPr>
            <a:r>
              <a:rPr lang="cs-CZ" sz="2200" b="1" i="1" dirty="0" smtClean="0"/>
              <a:t>pozn.:</a:t>
            </a:r>
            <a:r>
              <a:rPr lang="cs-CZ" sz="2200" i="1" dirty="0" smtClean="0"/>
              <a:t> prostá funkce = funkce, která je buď jen rostoucí nebo jen   </a:t>
            </a:r>
          </a:p>
          <a:p>
            <a:pPr>
              <a:buNone/>
            </a:pPr>
            <a:r>
              <a:rPr lang="cs-CZ" sz="2200" i="1" dirty="0" smtClean="0"/>
              <a:t>            klesající</a:t>
            </a:r>
          </a:p>
          <a:p>
            <a:pPr>
              <a:buNone/>
            </a:pPr>
            <a:endParaRPr lang="cs-CZ" sz="2000" i="1" dirty="0" smtClean="0"/>
          </a:p>
          <a:p>
            <a:r>
              <a:rPr lang="cs-CZ" sz="2800" i="1" dirty="0" smtClean="0"/>
              <a:t>Potom platí:  D(f) = H(f </a:t>
            </a:r>
            <a:r>
              <a:rPr lang="cs-CZ" sz="2800" i="1" baseline="30000" dirty="0" smtClean="0"/>
              <a:t>´</a:t>
            </a:r>
            <a:r>
              <a:rPr lang="cs-CZ" sz="2800" i="1" dirty="0" smtClean="0"/>
              <a:t>) a H(f) = D(f </a:t>
            </a:r>
            <a:r>
              <a:rPr lang="cs-CZ" sz="2800" i="1" baseline="30000" dirty="0" smtClean="0"/>
              <a:t>´</a:t>
            </a:r>
            <a:r>
              <a:rPr lang="cs-CZ" sz="2800" i="1" dirty="0" smtClean="0"/>
              <a:t>)</a:t>
            </a:r>
          </a:p>
          <a:p>
            <a:r>
              <a:rPr lang="cs-CZ" sz="2800" i="1" dirty="0" smtClean="0"/>
              <a:t>Funkce f je rostoucí (klesající), tak i funkce f </a:t>
            </a:r>
            <a:r>
              <a:rPr lang="cs-CZ" sz="2800" i="1" baseline="30000" dirty="0" smtClean="0"/>
              <a:t>´ </a:t>
            </a:r>
            <a:r>
              <a:rPr lang="cs-CZ" sz="2800" i="1" dirty="0" smtClean="0"/>
              <a:t>je rostoucí (klesající)</a:t>
            </a:r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sz="2800" i="1" dirty="0" smtClean="0"/>
              <a:t>Předpis inverzní funkce zjistíme tak, když v předpisu původní funkce zaměníme x s y a opět vyjádříme </a:t>
            </a:r>
            <a:r>
              <a:rPr lang="cs-CZ" sz="2800" i="1" dirty="0" err="1" smtClean="0"/>
              <a:t>y</a:t>
            </a:r>
            <a:r>
              <a:rPr lang="cs-CZ" sz="2800" i="1" dirty="0" smtClean="0"/>
              <a:t>.</a:t>
            </a:r>
          </a:p>
          <a:p>
            <a:pPr>
              <a:buNone/>
            </a:pPr>
            <a:endParaRPr lang="cs-CZ" sz="2800" i="1" dirty="0" smtClean="0"/>
          </a:p>
          <a:p>
            <a:r>
              <a:rPr lang="cs-CZ" sz="2800" i="1" dirty="0" smtClean="0"/>
              <a:t>Pro některé funkce neexistuje inverzní funkce (nejsou prosté) na jejich celém D(f). Když však tento D(f) omezíme, můžeme již k této funkci nalézt inverzní. </a:t>
            </a:r>
          </a:p>
          <a:p>
            <a:pPr>
              <a:buNone/>
            </a:pPr>
            <a:endParaRPr lang="cs-CZ" sz="2800" i="1" dirty="0" smtClean="0"/>
          </a:p>
          <a:p>
            <a:r>
              <a:rPr lang="cs-CZ" sz="2800" i="1" dirty="0" smtClean="0"/>
              <a:t>Grafy původní a inverzní funkce jsou souměrné podle osy, kterou je vlastně funkce f: y = </a:t>
            </a:r>
            <a:r>
              <a:rPr lang="cs-CZ" sz="2800" i="1" dirty="0" err="1" smtClean="0"/>
              <a:t>x</a:t>
            </a:r>
            <a:r>
              <a:rPr lang="cs-CZ" sz="2800" i="1" dirty="0" smtClean="0"/>
              <a:t>.</a:t>
            </a:r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      Zadaná funkce                                   Inverzní funkce</a:t>
            </a:r>
          </a:p>
          <a:p>
            <a:pPr>
              <a:buNone/>
            </a:pPr>
            <a:r>
              <a:rPr lang="cs-CZ" sz="2400" i="1" dirty="0" smtClean="0"/>
              <a:t>              f: y = 2x                                                     f ´: y = 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  <p:pic>
        <p:nvPicPr>
          <p:cNvPr id="6" name="Obrázek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852936"/>
            <a:ext cx="2905125" cy="36290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092280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68344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´</a:t>
            </a:r>
            <a:endParaRPr lang="cs-CZ" i="1" dirty="0">
              <a:solidFill>
                <a:srgbClr val="0070C0"/>
              </a:solidFill>
            </a:endParaRPr>
          </a:p>
        </p:txBody>
      </p:sp>
      <p:pic>
        <p:nvPicPr>
          <p:cNvPr id="10" name="Obrázek 9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780928"/>
            <a:ext cx="2905125" cy="3629025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699792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060848"/>
            <a:ext cx="144016" cy="594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      Zadaná funkce                                   Inverzní funkce</a:t>
            </a:r>
          </a:p>
          <a:p>
            <a:pPr>
              <a:buNone/>
            </a:pPr>
            <a:r>
              <a:rPr lang="cs-CZ" sz="2400" i="1" dirty="0" smtClean="0"/>
              <a:t>              f: y = e </a:t>
            </a:r>
            <a:r>
              <a:rPr lang="cs-CZ" sz="2400" i="1" baseline="30000" dirty="0" smtClean="0"/>
              <a:t>x</a:t>
            </a:r>
            <a:r>
              <a:rPr lang="cs-CZ" sz="2400" i="1" dirty="0" smtClean="0"/>
              <a:t>                                                     f ´: y = </a:t>
            </a:r>
            <a:r>
              <a:rPr lang="cs-CZ" sz="2400" i="1" dirty="0" err="1" smtClean="0"/>
              <a:t>ln</a:t>
            </a:r>
            <a:r>
              <a:rPr lang="cs-CZ" sz="2400" i="1" dirty="0" smtClean="0"/>
              <a:t> x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" name="Obrázek 1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068960"/>
            <a:ext cx="3932141" cy="295232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668344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´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164288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pic>
        <p:nvPicPr>
          <p:cNvPr id="16" name="Obrázek 15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068960"/>
            <a:ext cx="3932140" cy="2952328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987824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  </a:t>
            </a:r>
            <a:endParaRPr lang="cs-CZ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Inverzní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i="1" dirty="0" smtClean="0"/>
              <a:t>      Zadaná funkce                                   Inverzní funkce</a:t>
            </a:r>
          </a:p>
          <a:p>
            <a:pPr>
              <a:buNone/>
            </a:pPr>
            <a:r>
              <a:rPr lang="cs-CZ" sz="2400" i="1" dirty="0" smtClean="0"/>
              <a:t>     f: y = x</a:t>
            </a:r>
            <a:r>
              <a:rPr lang="cs-CZ" sz="2400" i="1" baseline="30000" dirty="0" smtClean="0"/>
              <a:t>2</a:t>
            </a:r>
            <a:r>
              <a:rPr lang="cs-CZ" sz="2400" i="1" dirty="0" smtClean="0"/>
              <a:t> ; D(f) = </a:t>
            </a:r>
            <a:r>
              <a:rPr lang="en-US" sz="2400" i="1" dirty="0" smtClean="0"/>
              <a:t>&lt;</a:t>
            </a:r>
            <a:r>
              <a:rPr lang="cs-CZ" sz="2400" i="1" dirty="0" smtClean="0"/>
              <a:t>0; </a:t>
            </a:r>
            <a:r>
              <a:rPr lang="cs-CZ" sz="2400" i="1" dirty="0" smtClean="0">
                <a:latin typeface="Times New Roman"/>
                <a:cs typeface="Times New Roman"/>
              </a:rPr>
              <a:t>∞</a:t>
            </a:r>
            <a:r>
              <a:rPr lang="cs-CZ" sz="2400" dirty="0" smtClean="0">
                <a:latin typeface="Times New Roman"/>
                <a:cs typeface="Times New Roman"/>
              </a:rPr>
              <a:t>)</a:t>
            </a:r>
            <a:r>
              <a:rPr lang="cs-CZ" sz="2400" i="1" dirty="0" smtClean="0"/>
              <a:t>                                    f ´: y =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b="1" i="1" dirty="0" smtClean="0"/>
          </a:p>
          <a:p>
            <a:pPr>
              <a:buNone/>
            </a:pPr>
            <a:endParaRPr lang="cs-CZ" sz="2200" i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93961" y="2132856"/>
            <a:ext cx="370327" cy="432048"/>
          </a:xfrm>
          <a:prstGeom prst="rect">
            <a:avLst/>
          </a:prstGeom>
          <a:noFill/>
        </p:spPr>
      </p:pic>
      <p:pic>
        <p:nvPicPr>
          <p:cNvPr id="11" name="Obrázek 10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996952"/>
            <a:ext cx="3778061" cy="324036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699792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  </a:t>
            </a:r>
            <a:endParaRPr lang="cs-CZ" i="1" dirty="0">
              <a:solidFill>
                <a:srgbClr val="CC0000"/>
              </a:solidFill>
            </a:endParaRPr>
          </a:p>
        </p:txBody>
      </p:sp>
      <p:pic>
        <p:nvPicPr>
          <p:cNvPr id="12" name="Obrázek 11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996953"/>
            <a:ext cx="4320480" cy="324390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164288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CC0000"/>
                </a:solidFill>
              </a:rPr>
              <a:t>f</a:t>
            </a:r>
            <a:endParaRPr lang="cs-CZ" i="1" dirty="0">
              <a:solidFill>
                <a:srgbClr val="CC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68344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f ´</a:t>
            </a:r>
            <a:endParaRPr lang="cs-CZ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cs-CZ" sz="2800" dirty="0" smtClean="0"/>
              <a:t>Ukázkový příklad:</a:t>
            </a:r>
          </a:p>
          <a:p>
            <a:pPr algn="just">
              <a:buNone/>
            </a:pPr>
            <a:r>
              <a:rPr lang="cs-CZ" sz="2600" dirty="0" smtClean="0"/>
              <a:t>Sestrojte graf inverzní funkce k funkcí </a:t>
            </a:r>
            <a:r>
              <a:rPr lang="cs-CZ" sz="2600" i="1" dirty="0" smtClean="0"/>
              <a:t>f: y = 2x + 1. Určete</a:t>
            </a:r>
          </a:p>
          <a:p>
            <a:pPr algn="just">
              <a:buNone/>
            </a:pPr>
            <a:r>
              <a:rPr lang="cs-CZ" sz="2600" i="1" dirty="0" smtClean="0"/>
              <a:t>definiční obory a obory hodnot.</a:t>
            </a:r>
          </a:p>
          <a:p>
            <a:pPr algn="just">
              <a:buNone/>
            </a:pPr>
            <a:endParaRPr lang="cs-CZ" sz="2600" i="1" dirty="0" smtClean="0"/>
          </a:p>
          <a:p>
            <a:pPr algn="r">
              <a:buNone/>
            </a:pPr>
            <a:r>
              <a:rPr lang="cs-CZ" sz="2600" i="1" dirty="0" smtClean="0"/>
              <a:t>f: y = 2x</a:t>
            </a:r>
            <a:r>
              <a:rPr lang="cs-CZ" sz="2600" i="1" baseline="30000" dirty="0" smtClean="0"/>
              <a:t> </a:t>
            </a:r>
            <a:r>
              <a:rPr lang="cs-CZ" sz="2600" i="1" dirty="0" smtClean="0"/>
              <a:t> + 1                                         </a:t>
            </a:r>
            <a:r>
              <a:rPr lang="cs-CZ" sz="2200" i="1" dirty="0" smtClean="0"/>
              <a:t>sestrojíme tabulku pro funkci f</a:t>
            </a:r>
          </a:p>
          <a:p>
            <a:pPr algn="just">
              <a:buNone/>
            </a:pPr>
            <a:endParaRPr lang="cs-CZ" sz="2600" i="1" dirty="0" smtClean="0"/>
          </a:p>
          <a:p>
            <a:pPr algn="r">
              <a:buNone/>
            </a:pPr>
            <a:r>
              <a:rPr lang="cs-CZ" sz="2800" i="1" dirty="0" smtClean="0"/>
              <a:t> f </a:t>
            </a:r>
            <a:r>
              <a:rPr lang="cs-CZ" sz="2800" i="1" baseline="30000" dirty="0" smtClean="0"/>
              <a:t>´</a:t>
            </a:r>
            <a:r>
              <a:rPr lang="cs-CZ" sz="2800" dirty="0" smtClean="0"/>
              <a:t>   </a:t>
            </a:r>
            <a:r>
              <a:rPr lang="cs-CZ" sz="2800" i="1" dirty="0" smtClean="0"/>
              <a:t>                                              </a:t>
            </a:r>
            <a:r>
              <a:rPr lang="cs-CZ" sz="2200" i="1" dirty="0" smtClean="0"/>
              <a:t>tabulka funkce f</a:t>
            </a:r>
            <a:r>
              <a:rPr lang="cs-CZ" sz="2200" i="1" baseline="30000" dirty="0" smtClean="0"/>
              <a:t> ´</a:t>
            </a:r>
            <a:r>
              <a:rPr lang="cs-CZ" sz="2200" i="1" dirty="0" smtClean="0"/>
              <a:t> je převrácená</a:t>
            </a:r>
          </a:p>
          <a:p>
            <a:pPr>
              <a:buNone/>
            </a:pPr>
            <a:endParaRPr lang="cs-CZ" sz="2200" i="1" dirty="0" smtClean="0"/>
          </a:p>
          <a:p>
            <a:pPr>
              <a:buNone/>
            </a:pPr>
            <a:r>
              <a:rPr lang="cs-CZ" sz="2600" dirty="0" smtClean="0"/>
              <a:t>Funkce</a:t>
            </a:r>
            <a:r>
              <a:rPr lang="cs-CZ" sz="2600" i="1" dirty="0" smtClean="0"/>
              <a:t> f </a:t>
            </a:r>
            <a:r>
              <a:rPr lang="cs-CZ" sz="2600" dirty="0" smtClean="0"/>
              <a:t>má</a:t>
            </a:r>
            <a:r>
              <a:rPr lang="cs-CZ" sz="2600" i="1" dirty="0" smtClean="0"/>
              <a:t> D(f) = R. </a:t>
            </a:r>
            <a:r>
              <a:rPr lang="cs-CZ" sz="2600" dirty="0" smtClean="0"/>
              <a:t>Z toho vyplývá, že</a:t>
            </a:r>
            <a:r>
              <a:rPr lang="cs-CZ" sz="2600" i="1" dirty="0" smtClean="0"/>
              <a:t> H(f ´) = R</a:t>
            </a:r>
          </a:p>
          <a:p>
            <a:pPr algn="r">
              <a:buNone/>
            </a:pPr>
            <a:r>
              <a:rPr lang="cs-CZ" sz="2600" dirty="0" smtClean="0"/>
              <a:t>Předpis pro funkci </a:t>
            </a:r>
            <a:r>
              <a:rPr lang="cs-CZ" sz="2200" i="1" dirty="0" smtClean="0"/>
              <a:t>f ´:   x = 2y + 1                                    zaměníme x s y</a:t>
            </a:r>
          </a:p>
          <a:p>
            <a:pPr>
              <a:buNone/>
            </a:pPr>
            <a:r>
              <a:rPr lang="cs-CZ" sz="2200" i="1" dirty="0" smtClean="0"/>
              <a:t>                                               x – 1 = 2y</a:t>
            </a:r>
          </a:p>
          <a:p>
            <a:pPr>
              <a:buNone/>
            </a:pPr>
            <a:r>
              <a:rPr lang="cs-CZ" sz="2200" i="1" dirty="0" smtClean="0"/>
              <a:t>                                       f ´: y = </a:t>
            </a:r>
            <a:endParaRPr lang="cs-CZ" sz="22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589240"/>
            <a:ext cx="504056" cy="533707"/>
          </a:xfrm>
          <a:prstGeom prst="rect">
            <a:avLst/>
          </a:prstGeom>
          <a:noFill/>
        </p:spPr>
      </p:pic>
      <p:graphicFrame>
        <p:nvGraphicFramePr>
          <p:cNvPr id="33" name="Tabulka 32"/>
          <p:cNvGraphicFramePr>
            <a:graphicFrameLocks noGrp="1"/>
          </p:cNvGraphicFramePr>
          <p:nvPr/>
        </p:nvGraphicFramePr>
        <p:xfrm>
          <a:off x="2915816" y="2276872"/>
          <a:ext cx="16078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71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7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ulka 33"/>
          <p:cNvGraphicFramePr>
            <a:graphicFrameLocks noGrp="1"/>
          </p:cNvGraphicFramePr>
          <p:nvPr/>
        </p:nvGraphicFramePr>
        <p:xfrm>
          <a:off x="2915816" y="3212976"/>
          <a:ext cx="16078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712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- 2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1087</Words>
  <Application>Microsoft Office PowerPoint</Application>
  <PresentationFormat>Předvádění na obrazovce (4:3)</PresentationFormat>
  <Paragraphs>257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Snímek 1</vt:lpstr>
      <vt:lpstr>Inverzní funkce</vt:lpstr>
      <vt:lpstr>Osnova</vt:lpstr>
      <vt:lpstr>Inverzní funkce</vt:lpstr>
      <vt:lpstr>Inverzní funkce</vt:lpstr>
      <vt:lpstr>Inverzní funkce</vt:lpstr>
      <vt:lpstr>Inverzní funkce</vt:lpstr>
      <vt:lpstr>Inverzní funkce</vt:lpstr>
      <vt:lpstr>Snímek 9</vt:lpstr>
      <vt:lpstr>Snímek 10</vt:lpstr>
      <vt:lpstr>Snímek 11</vt:lpstr>
      <vt:lpstr>Snímek 12</vt:lpstr>
      <vt:lpstr>Příklady na procvičení</vt:lpstr>
      <vt:lpstr>Snímek 14</vt:lpstr>
      <vt:lpstr>Snímek 15</vt:lpstr>
      <vt:lpstr>Snímek 16</vt:lpstr>
      <vt:lpstr>Snímek 17</vt:lpstr>
      <vt:lpstr>Shrnutí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Inverzní funkce</dc:title>
  <dc:creator>Owner</dc:creator>
  <cp:lastModifiedBy>Owner</cp:lastModifiedBy>
  <cp:revision>60</cp:revision>
  <dcterms:created xsi:type="dcterms:W3CDTF">2013-11-07T10:17:08Z</dcterms:created>
  <dcterms:modified xsi:type="dcterms:W3CDTF">2013-12-04T08:30:06Z</dcterms:modified>
</cp:coreProperties>
</file>