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9" r:id="rId6"/>
    <p:sldId id="278" r:id="rId7"/>
    <p:sldId id="275" r:id="rId8"/>
    <p:sldId id="271" r:id="rId9"/>
    <p:sldId id="272" r:id="rId10"/>
    <p:sldId id="280" r:id="rId11"/>
    <p:sldId id="273" r:id="rId12"/>
    <p:sldId id="276" r:id="rId13"/>
    <p:sldId id="277" r:id="rId14"/>
    <p:sldId id="274" r:id="rId15"/>
    <p:sldId id="279" r:id="rId16"/>
    <p:sldId id="281" r:id="rId17"/>
    <p:sldId id="265" r:id="rId18"/>
    <p:sldId id="26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0" d="100"/>
          <a:sy n="70" d="100"/>
        </p:scale>
        <p:origin x="-138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FED8-B123-4DFD-865B-3D3C64B8F18E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11C6-57A5-4431-A59B-7C358C665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slide" Target="slide13.xml"/><Relationship Id="rId7" Type="http://schemas.openxmlformats.org/officeDocument/2006/relationships/slide" Target="slide17.xml"/><Relationship Id="rId12" Type="http://schemas.openxmlformats.org/officeDocument/2006/relationships/image" Target="../media/image4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image" Target="../media/image42.png"/><Relationship Id="rId5" Type="http://schemas.openxmlformats.org/officeDocument/2006/relationships/slide" Target="slide15.xml"/><Relationship Id="rId10" Type="http://schemas.openxmlformats.org/officeDocument/2006/relationships/image" Target="../media/image41.png"/><Relationship Id="rId4" Type="http://schemas.openxmlformats.org/officeDocument/2006/relationships/slide" Target="slide14.xml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39.png"/><Relationship Id="rId9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2.png"/><Relationship Id="rId7" Type="http://schemas.openxmlformats.org/officeDocument/2006/relationships/image" Target="../media/image6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43.png"/><Relationship Id="rId7" Type="http://schemas.openxmlformats.org/officeDocument/2006/relationships/image" Target="../media/image67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03648" y="3861048"/>
            <a:ext cx="612068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Exponenciální rovnice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Mgr. Břetislav Macek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2013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Ukázkové příklady:</a:t>
            </a:r>
          </a:p>
          <a:p>
            <a:pPr algn="just">
              <a:buNone/>
            </a:pPr>
            <a:r>
              <a:rPr lang="cs-CZ" sz="2800" dirty="0" smtClean="0"/>
              <a:t>   </a:t>
            </a:r>
            <a:r>
              <a:rPr lang="cs-CZ" sz="2800" i="1" dirty="0" smtClean="0"/>
              <a:t>f)</a:t>
            </a:r>
            <a:endParaRPr lang="cs-CZ" sz="2200" dirty="0" smtClean="0"/>
          </a:p>
          <a:p>
            <a:pPr>
              <a:buNone/>
            </a:pPr>
            <a:r>
              <a:rPr lang="cs-CZ" sz="2800" dirty="0" smtClean="0"/>
              <a:t>            </a:t>
            </a:r>
          </a:p>
          <a:p>
            <a:pPr algn="r">
              <a:buNone/>
            </a:pPr>
            <a:r>
              <a:rPr lang="cs-CZ" sz="2800" dirty="0" smtClean="0"/>
              <a:t>            </a:t>
            </a:r>
            <a:endParaRPr lang="cs-CZ" sz="2200" i="1" baseline="30000" dirty="0" smtClean="0"/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</a:t>
            </a:r>
            <a:endParaRPr lang="cs-CZ" sz="2800" baseline="30000" dirty="0" smtClean="0"/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</a:t>
            </a:r>
          </a:p>
          <a:p>
            <a:pPr>
              <a:buNone/>
            </a:pPr>
            <a:r>
              <a:rPr lang="cs-CZ" sz="2800" dirty="0" smtClean="0"/>
              <a:t>               </a:t>
            </a:r>
          </a:p>
          <a:p>
            <a:pPr>
              <a:buNone/>
            </a:pPr>
            <a:r>
              <a:rPr lang="cs-CZ" sz="2800" dirty="0" smtClean="0"/>
              <a:t>                 </a:t>
            </a:r>
          </a:p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    </a:t>
            </a:r>
            <a:r>
              <a:rPr lang="cs-CZ" sz="2800" i="1" dirty="0" smtClean="0"/>
              <a:t>     </a:t>
            </a:r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   </a:t>
            </a:r>
            <a:endParaRPr lang="cs-CZ" sz="28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5" y="908720"/>
            <a:ext cx="2292887" cy="72008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700808"/>
            <a:ext cx="2268256" cy="36004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204864"/>
            <a:ext cx="2052228" cy="360040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708920"/>
            <a:ext cx="2016224" cy="365006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9702" y="3140968"/>
            <a:ext cx="1746194" cy="345781"/>
          </a:xfrm>
          <a:prstGeom prst="rect">
            <a:avLst/>
          </a:prstGeom>
          <a:noFill/>
        </p:spPr>
      </p:pic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501008"/>
            <a:ext cx="1152128" cy="333950"/>
          </a:xfrm>
          <a:prstGeom prst="rect">
            <a:avLst/>
          </a:prstGeom>
          <a:noFill/>
        </p:spPr>
      </p:pic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861048"/>
            <a:ext cx="648072" cy="332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600" dirty="0" smtClean="0"/>
              <a:t>př. 1:   </a:t>
            </a:r>
          </a:p>
          <a:p>
            <a:pPr>
              <a:buNone/>
            </a:pPr>
            <a:r>
              <a:rPr lang="cs-CZ" sz="2600" dirty="0" smtClean="0">
                <a:hlinkClick r:id="rId2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2:       </a:t>
            </a:r>
          </a:p>
          <a:p>
            <a:pPr>
              <a:buNone/>
            </a:pPr>
            <a:r>
              <a:rPr lang="cs-CZ" sz="2600" dirty="0" smtClean="0">
                <a:hlinkClick r:id="rId3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3: </a:t>
            </a:r>
          </a:p>
          <a:p>
            <a:pPr>
              <a:buNone/>
            </a:pPr>
            <a:r>
              <a:rPr lang="cs-CZ" sz="2600" dirty="0" smtClean="0">
                <a:hlinkClick r:id="rId4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4: </a:t>
            </a:r>
          </a:p>
          <a:p>
            <a:pPr>
              <a:buNone/>
            </a:pPr>
            <a:r>
              <a:rPr lang="cs-CZ" sz="2600" dirty="0" smtClean="0">
                <a:hlinkClick r:id="rId5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5: </a:t>
            </a:r>
          </a:p>
          <a:p>
            <a:pPr>
              <a:buNone/>
            </a:pPr>
            <a:r>
              <a:rPr lang="cs-CZ" sz="2600" dirty="0" smtClean="0">
                <a:hlinkClick r:id="rId6" action="ppaction://hlinksldjump"/>
              </a:rPr>
              <a:t>Řešení</a:t>
            </a: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7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212976"/>
            <a:ext cx="1872208" cy="356611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9" y="1556792"/>
            <a:ext cx="936103" cy="3671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348880"/>
            <a:ext cx="1368152" cy="425236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9" y="4077072"/>
            <a:ext cx="1584175" cy="427193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869160"/>
            <a:ext cx="2664294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1:</a:t>
            </a:r>
          </a:p>
          <a:p>
            <a:pPr>
              <a:buNone/>
            </a:pPr>
            <a:r>
              <a:rPr lang="cs-CZ" sz="2600" dirty="0" smtClean="0"/>
              <a:t>      </a:t>
            </a:r>
          </a:p>
          <a:p>
            <a:pPr>
              <a:buNone/>
            </a:pPr>
            <a:r>
              <a:rPr lang="cs-CZ" sz="2600" dirty="0" smtClean="0"/>
              <a:t>                 </a:t>
            </a:r>
            <a:endParaRPr lang="cs-CZ" sz="2600" baseline="300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-108520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980728"/>
            <a:ext cx="936104" cy="367100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412776"/>
            <a:ext cx="900100" cy="36004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844824"/>
            <a:ext cx="702078" cy="36004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2:</a:t>
            </a:r>
          </a:p>
          <a:p>
            <a:pPr>
              <a:buNone/>
            </a:pPr>
            <a:r>
              <a:rPr lang="cs-CZ" sz="2600" dirty="0" smtClean="0"/>
              <a:t>      </a:t>
            </a:r>
          </a:p>
          <a:p>
            <a:pPr>
              <a:buNone/>
            </a:pPr>
            <a:r>
              <a:rPr lang="cs-CZ" sz="2600" dirty="0" smtClean="0"/>
              <a:t>                 </a:t>
            </a:r>
            <a:endParaRPr lang="cs-CZ" sz="2600" baseline="300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-108520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980728"/>
            <a:ext cx="1390070" cy="432048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484784"/>
            <a:ext cx="1224136" cy="470821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916832"/>
            <a:ext cx="1008112" cy="532587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492897"/>
            <a:ext cx="700077" cy="720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3:</a:t>
            </a:r>
          </a:p>
          <a:p>
            <a:pPr>
              <a:buNone/>
            </a:pPr>
            <a:r>
              <a:rPr lang="cs-CZ" sz="2600" dirty="0" smtClean="0"/>
              <a:t>      </a:t>
            </a:r>
          </a:p>
          <a:p>
            <a:pPr>
              <a:buNone/>
            </a:pPr>
            <a:r>
              <a:rPr lang="cs-CZ" sz="2600" dirty="0" smtClean="0"/>
              <a:t>                 </a:t>
            </a:r>
            <a:endParaRPr lang="cs-CZ" sz="2600" baseline="300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484784"/>
            <a:ext cx="1926214" cy="72008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052736"/>
            <a:ext cx="1890210" cy="360040"/>
          </a:xfrm>
          <a:prstGeom prst="rect">
            <a:avLst/>
          </a:prstGeom>
          <a:noFill/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132856"/>
            <a:ext cx="1532478" cy="720080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924944"/>
            <a:ext cx="1710190" cy="360040"/>
          </a:xfrm>
          <a:prstGeom prst="rect">
            <a:avLst/>
          </a:prstGeom>
          <a:noFill/>
        </p:spPr>
      </p:pic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501008"/>
            <a:ext cx="1548172" cy="360040"/>
          </a:xfrm>
          <a:prstGeom prst="rect">
            <a:avLst/>
          </a:prstGeom>
          <a:noFill/>
        </p:spPr>
      </p:pic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077072"/>
            <a:ext cx="1656184" cy="360040"/>
          </a:xfrm>
          <a:prstGeom prst="rect">
            <a:avLst/>
          </a:prstGeom>
          <a:noFill/>
        </p:spPr>
      </p:pic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509120"/>
            <a:ext cx="1440160" cy="360040"/>
          </a:xfrm>
          <a:prstGeom prst="rect">
            <a:avLst/>
          </a:prstGeom>
          <a:noFill/>
        </p:spPr>
      </p:pic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43" name="Picture 2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941168"/>
            <a:ext cx="1494166" cy="360040"/>
          </a:xfrm>
          <a:prstGeom prst="rect">
            <a:avLst/>
          </a:prstGeom>
          <a:noFill/>
        </p:spPr>
      </p:pic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46" name="Picture 3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5301208"/>
            <a:ext cx="1494166" cy="360040"/>
          </a:xfrm>
          <a:prstGeom prst="rect">
            <a:avLst/>
          </a:prstGeom>
          <a:noFill/>
        </p:spPr>
      </p:pic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49" name="Picture 3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589240"/>
            <a:ext cx="792088" cy="581942"/>
          </a:xfrm>
          <a:prstGeom prst="rect">
            <a:avLst/>
          </a:prstGeom>
          <a:noFill/>
        </p:spPr>
      </p:pic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4:</a:t>
            </a:r>
          </a:p>
          <a:p>
            <a:pPr>
              <a:buNone/>
            </a:pPr>
            <a:r>
              <a:rPr lang="cs-CZ" sz="2600" dirty="0" smtClean="0"/>
              <a:t>      </a:t>
            </a:r>
          </a:p>
          <a:p>
            <a:pPr>
              <a:buNone/>
            </a:pPr>
            <a:r>
              <a:rPr lang="cs-CZ" sz="2600" dirty="0" smtClean="0"/>
              <a:t>                 </a:t>
            </a:r>
            <a:endParaRPr lang="cs-CZ" sz="2600" baseline="300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>
              <a:buNone/>
            </a:pPr>
            <a:endParaRPr lang="cs-CZ" sz="2600" dirty="0" smtClean="0">
              <a:hlinkClick r:id="rId2" action="ppaction://hlinksldjump"/>
            </a:endParaRPr>
          </a:p>
          <a:p>
            <a:pPr>
              <a:buNone/>
            </a:pPr>
            <a:endParaRPr lang="cs-CZ" sz="2600" dirty="0" smtClean="0">
              <a:hlinkClick r:id="rId2" action="ppaction://hlinksldjump"/>
            </a:endParaRPr>
          </a:p>
          <a:p>
            <a:pPr>
              <a:buNone/>
            </a:pPr>
            <a:r>
              <a:rPr lang="cs-CZ" sz="2000" b="1" dirty="0" smtClean="0"/>
              <a:t>pozn.: </a:t>
            </a:r>
            <a:r>
              <a:rPr lang="cs-CZ" sz="2000" dirty="0" smtClean="0"/>
              <a:t>při provedení zkoušky nám na levé straně vznikne zápis                , který </a:t>
            </a:r>
          </a:p>
          <a:p>
            <a:pPr>
              <a:buNone/>
            </a:pPr>
            <a:r>
              <a:rPr lang="cs-CZ" sz="2000" dirty="0" smtClean="0"/>
              <a:t>             však nedává smysl a proto rovnice nemá řešení</a:t>
            </a:r>
            <a:endParaRPr lang="cs-CZ" sz="20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-108520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052736"/>
            <a:ext cx="1656184" cy="446611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484784"/>
            <a:ext cx="1584176" cy="504056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060848"/>
            <a:ext cx="1502776" cy="86409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780928"/>
            <a:ext cx="1916039" cy="864096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619101"/>
            <a:ext cx="936104" cy="67399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365104"/>
            <a:ext cx="936104" cy="648072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941168"/>
            <a:ext cx="792088" cy="509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5:</a:t>
            </a:r>
          </a:p>
          <a:p>
            <a:pPr>
              <a:buNone/>
            </a:pPr>
            <a:r>
              <a:rPr lang="cs-CZ" sz="2600" dirty="0" smtClean="0"/>
              <a:t>      </a:t>
            </a:r>
          </a:p>
          <a:p>
            <a:pPr>
              <a:buNone/>
            </a:pPr>
            <a:r>
              <a:rPr lang="cs-CZ" sz="2600" dirty="0" smtClean="0"/>
              <a:t>                 </a:t>
            </a:r>
            <a:endParaRPr lang="cs-CZ" sz="2600" baseline="300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980728"/>
            <a:ext cx="2448272" cy="661696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700808"/>
            <a:ext cx="2664296" cy="339401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1595" y="2204864"/>
            <a:ext cx="2610285" cy="36004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708920"/>
            <a:ext cx="2304256" cy="349130"/>
          </a:xfrm>
          <a:prstGeom prst="rect">
            <a:avLst/>
          </a:prstGeom>
          <a:noFill/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140968"/>
            <a:ext cx="2297399" cy="360040"/>
          </a:xfrm>
          <a:prstGeom prst="rect">
            <a:avLst/>
          </a:prstGeom>
          <a:noFill/>
        </p:spPr>
      </p:pic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598135"/>
            <a:ext cx="2160240" cy="334921"/>
          </a:xfrm>
          <a:prstGeom prst="rect">
            <a:avLst/>
          </a:prstGeom>
          <a:noFill/>
        </p:spPr>
      </p:pic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005064"/>
            <a:ext cx="864096" cy="314217"/>
          </a:xfrm>
          <a:prstGeom prst="rect">
            <a:avLst/>
          </a:prstGeom>
          <a:noFill/>
        </p:spPr>
      </p:pic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3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293096"/>
            <a:ext cx="648072" cy="598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exponenciální rovnice</a:t>
            </a:r>
            <a:r>
              <a:rPr lang="en-US" dirty="0" smtClean="0"/>
              <a:t>  </a:t>
            </a:r>
            <a:r>
              <a:rPr lang="cs-CZ" dirty="0" smtClean="0"/>
              <a:t> –</a:t>
            </a:r>
            <a:r>
              <a:rPr lang="en-US" dirty="0" smtClean="0"/>
              <a:t>&gt;  </a:t>
            </a:r>
            <a:r>
              <a:rPr lang="cs-CZ" dirty="0" smtClean="0"/>
              <a:t> </a:t>
            </a:r>
            <a:r>
              <a:rPr lang="cs-CZ" i="1" dirty="0" err="1" smtClean="0"/>
              <a:t>a</a:t>
            </a:r>
            <a:r>
              <a:rPr lang="cs-CZ" i="1" baseline="30000" dirty="0" err="1" smtClean="0"/>
              <a:t>v</a:t>
            </a:r>
            <a:r>
              <a:rPr lang="cs-CZ" i="1" dirty="0" smtClean="0"/>
              <a:t> = b</a:t>
            </a:r>
          </a:p>
          <a:p>
            <a:r>
              <a:rPr lang="cs-CZ" dirty="0" smtClean="0"/>
              <a:t>znalost mocnin </a:t>
            </a:r>
            <a:r>
              <a:rPr lang="cs-CZ" smtClean="0"/>
              <a:t>a práci </a:t>
            </a:r>
            <a:r>
              <a:rPr lang="cs-CZ" dirty="0" smtClean="0"/>
              <a:t>s nimi</a:t>
            </a:r>
          </a:p>
          <a:p>
            <a:r>
              <a:rPr lang="cs-CZ" dirty="0" smtClean="0"/>
              <a:t>obě strany rovnice se dají či nedají převést na stejný základ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HUDCOVÁ, Milada a Libuše KUBIČÍKOVÁ. </a:t>
            </a:r>
            <a:r>
              <a:rPr lang="cs-CZ" sz="2400" i="1" dirty="0" smtClean="0"/>
              <a:t>Sbírka úloh z matematiky pro SOŠ, SOU a nástavbové studium</a:t>
            </a:r>
            <a:r>
              <a:rPr lang="cs-CZ" sz="2400" dirty="0" smtClean="0"/>
              <a:t>. 2. vydání. Havlíčkův Brod: </a:t>
            </a:r>
            <a:r>
              <a:rPr lang="cs-CZ" sz="2400" dirty="0" err="1" smtClean="0"/>
              <a:t>Prometheus</a:t>
            </a:r>
            <a:r>
              <a:rPr lang="cs-CZ" sz="2400" dirty="0" smtClean="0"/>
              <a:t>, spol. s r.o., 2005. Učebnice pro střední školy. ISBN 80-7196-318-6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>
            <a:normAutofit/>
          </a:bodyPr>
          <a:lstStyle/>
          <a:p>
            <a:r>
              <a:rPr lang="cs-CZ" sz="7200" dirty="0" smtClean="0"/>
              <a:t>Exponenciální rovnice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pojem exponenciální rovnice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cs-CZ" dirty="0" smtClean="0"/>
              <a:t>základní znalosti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postup řešení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ukázkové příklady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příklady na procvičení včetně řešení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Exponenciální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Exponenciální rovnice je rovnice ve tvaru</a:t>
            </a:r>
          </a:p>
          <a:p>
            <a:pPr>
              <a:buNone/>
            </a:pPr>
            <a:r>
              <a:rPr lang="cs-CZ" i="1" dirty="0" smtClean="0"/>
              <a:t>                       </a:t>
            </a:r>
            <a:r>
              <a:rPr lang="cs-CZ" i="1" dirty="0" err="1" smtClean="0"/>
              <a:t>a</a:t>
            </a:r>
            <a:r>
              <a:rPr lang="cs-CZ" i="1" baseline="30000" dirty="0" err="1" smtClean="0"/>
              <a:t>v</a:t>
            </a:r>
            <a:r>
              <a:rPr lang="cs-CZ" i="1" dirty="0" smtClean="0"/>
              <a:t> = b, kde a    R</a:t>
            </a:r>
            <a:r>
              <a:rPr lang="cs-CZ" i="1" baseline="30000" dirty="0" smtClean="0"/>
              <a:t>+</a:t>
            </a:r>
            <a:r>
              <a:rPr lang="cs-CZ" i="1" dirty="0" smtClean="0"/>
              <a:t>- </a:t>
            </a:r>
            <a:r>
              <a:rPr lang="en-US" i="1" dirty="0" smtClean="0"/>
              <a:t>{1}</a:t>
            </a: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sz="2200" b="1" i="1" dirty="0" smtClean="0"/>
              <a:t>pozn.:</a:t>
            </a:r>
            <a:r>
              <a:rPr lang="cs-CZ" sz="2200" i="1" dirty="0" smtClean="0"/>
              <a:t> číslo a se nazývá základ</a:t>
            </a:r>
          </a:p>
          <a:p>
            <a:pPr>
              <a:buNone/>
            </a:pPr>
            <a:r>
              <a:rPr lang="cs-CZ" sz="2200" b="1" i="1" dirty="0" smtClean="0"/>
              <a:t>pozn.:</a:t>
            </a:r>
            <a:r>
              <a:rPr lang="cs-CZ" sz="2200" i="1" dirty="0" smtClean="0"/>
              <a:t> u exponenciálních rovnic není nutné provádět zkoušku, až na </a:t>
            </a:r>
          </a:p>
          <a:p>
            <a:pPr>
              <a:buNone/>
            </a:pPr>
            <a:r>
              <a:rPr lang="cs-CZ" sz="2200" i="1" dirty="0" smtClean="0"/>
              <a:t>            některé příklady, ve kterých se pracovalo s odmocninami</a:t>
            </a:r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7618" y="2348880"/>
            <a:ext cx="19442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a) znalost mocnin:</a:t>
            </a:r>
          </a:p>
          <a:p>
            <a:pPr>
              <a:buNone/>
            </a:pPr>
            <a:r>
              <a:rPr lang="cs-CZ" i="1" dirty="0" smtClean="0"/>
              <a:t>         </a:t>
            </a:r>
            <a:r>
              <a:rPr lang="cs-CZ" sz="2800" i="1" dirty="0" smtClean="0"/>
              <a:t>8 = 2</a:t>
            </a:r>
            <a:r>
              <a:rPr lang="cs-CZ" sz="2800" i="1" baseline="30000" dirty="0" smtClean="0"/>
              <a:t>3</a:t>
            </a:r>
            <a:r>
              <a:rPr lang="cs-CZ" sz="2800" i="1" dirty="0" smtClean="0"/>
              <a:t> ; 27 = 3</a:t>
            </a:r>
            <a:r>
              <a:rPr lang="cs-CZ" sz="2800" i="1" baseline="30000" dirty="0" smtClean="0"/>
              <a:t>3 </a:t>
            </a:r>
            <a:r>
              <a:rPr lang="cs-CZ" sz="2800" i="1" dirty="0" smtClean="0"/>
              <a:t>; 16 = 4</a:t>
            </a:r>
            <a:r>
              <a:rPr lang="cs-CZ" sz="2800" i="1" baseline="30000" dirty="0" smtClean="0"/>
              <a:t>2</a:t>
            </a:r>
            <a:r>
              <a:rPr lang="cs-CZ" sz="2800" i="1" dirty="0" smtClean="0"/>
              <a:t> = 2</a:t>
            </a:r>
            <a:r>
              <a:rPr lang="cs-CZ" sz="2800" i="1" baseline="30000" dirty="0" smtClean="0"/>
              <a:t>4 </a:t>
            </a:r>
            <a:r>
              <a:rPr lang="cs-CZ" sz="2800" i="1" dirty="0" smtClean="0"/>
              <a:t>; 125 = 5</a:t>
            </a:r>
            <a:r>
              <a:rPr lang="cs-CZ" sz="2800" i="1" baseline="30000" dirty="0" smtClean="0"/>
              <a:t>3 </a:t>
            </a:r>
            <a:r>
              <a:rPr lang="cs-CZ" sz="2800" i="1" dirty="0" smtClean="0"/>
              <a:t>; ...</a:t>
            </a:r>
            <a:endParaRPr lang="cs-CZ" sz="2800" i="1" baseline="30000" dirty="0" smtClean="0"/>
          </a:p>
          <a:p>
            <a:pPr>
              <a:buNone/>
            </a:pPr>
            <a:endParaRPr lang="cs-CZ" baseline="30000" dirty="0" smtClean="0"/>
          </a:p>
          <a:p>
            <a:pPr>
              <a:buNone/>
            </a:pPr>
            <a:r>
              <a:rPr lang="cs-CZ" dirty="0" smtClean="0"/>
              <a:t>b) znalost vztahů (vzorců) pro práci s mocninami: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sz="2800" i="1" dirty="0" smtClean="0"/>
              <a:t>a</a:t>
            </a:r>
            <a:r>
              <a:rPr lang="cs-CZ" sz="2800" i="1" baseline="30000" dirty="0" smtClean="0"/>
              <a:t>r</a:t>
            </a:r>
            <a:r>
              <a:rPr lang="cs-CZ" sz="2800" i="1" dirty="0" smtClean="0"/>
              <a:t> . a</a:t>
            </a:r>
            <a:r>
              <a:rPr lang="cs-CZ" sz="2800" i="1" baseline="30000" dirty="0" smtClean="0"/>
              <a:t>s</a:t>
            </a:r>
            <a:r>
              <a:rPr lang="cs-CZ" sz="2800" i="1" dirty="0" smtClean="0"/>
              <a:t> = a</a:t>
            </a:r>
            <a:r>
              <a:rPr lang="cs-CZ" sz="2800" i="1" baseline="30000" dirty="0" smtClean="0"/>
              <a:t>r+s</a:t>
            </a:r>
            <a:r>
              <a:rPr lang="cs-CZ" sz="2800" i="1" dirty="0" smtClean="0"/>
              <a:t> ; a</a:t>
            </a:r>
            <a:r>
              <a:rPr lang="cs-CZ" sz="2800" i="1" baseline="30000" dirty="0" smtClean="0"/>
              <a:t>r</a:t>
            </a:r>
            <a:r>
              <a:rPr lang="cs-CZ" sz="2800" i="1" dirty="0" smtClean="0"/>
              <a:t> : a</a:t>
            </a:r>
            <a:r>
              <a:rPr lang="cs-CZ" sz="2800" i="1" baseline="30000" dirty="0" smtClean="0"/>
              <a:t>s</a:t>
            </a:r>
            <a:r>
              <a:rPr lang="cs-CZ" sz="2800" i="1" dirty="0" smtClean="0"/>
              <a:t> = a</a:t>
            </a:r>
            <a:r>
              <a:rPr lang="cs-CZ" sz="2800" i="1" baseline="30000" dirty="0" smtClean="0"/>
              <a:t>r-s </a:t>
            </a:r>
            <a:r>
              <a:rPr lang="cs-CZ" sz="2800" i="1" dirty="0" smtClean="0"/>
              <a:t>; (a</a:t>
            </a:r>
            <a:r>
              <a:rPr lang="cs-CZ" sz="2800" i="1" baseline="30000" dirty="0" smtClean="0"/>
              <a:t>r</a:t>
            </a:r>
            <a:r>
              <a:rPr lang="cs-CZ" sz="2800" i="1" dirty="0" smtClean="0"/>
              <a:t>)</a:t>
            </a:r>
            <a:r>
              <a:rPr lang="cs-CZ" sz="2800" i="1" baseline="30000" dirty="0" smtClean="0"/>
              <a:t>s</a:t>
            </a:r>
            <a:r>
              <a:rPr lang="cs-CZ" sz="2800" i="1" dirty="0" smtClean="0"/>
              <a:t> = a</a:t>
            </a:r>
            <a:r>
              <a:rPr lang="cs-CZ" sz="2800" i="1" baseline="30000" dirty="0" smtClean="0"/>
              <a:t>r.s</a:t>
            </a:r>
            <a:r>
              <a:rPr lang="cs-CZ" sz="2800" i="1" dirty="0" smtClean="0"/>
              <a:t> ; (a</a:t>
            </a:r>
            <a:r>
              <a:rPr lang="cs-CZ" sz="2800" i="1" baseline="30000" dirty="0" smtClean="0"/>
              <a:t>r</a:t>
            </a:r>
            <a:r>
              <a:rPr lang="cs-CZ" sz="2800" i="1" dirty="0" smtClean="0"/>
              <a:t>.</a:t>
            </a:r>
            <a:r>
              <a:rPr lang="cs-CZ" sz="2800" i="1" dirty="0" err="1" smtClean="0"/>
              <a:t>b</a:t>
            </a:r>
            <a:r>
              <a:rPr lang="cs-CZ" sz="2800" i="1" baseline="30000" dirty="0" err="1" smtClean="0"/>
              <a:t>s</a:t>
            </a:r>
            <a:r>
              <a:rPr lang="cs-CZ" sz="2800" i="1" dirty="0" smtClean="0"/>
              <a:t>)</a:t>
            </a:r>
            <a:r>
              <a:rPr lang="cs-CZ" sz="2800" i="1" baseline="30000" dirty="0" smtClean="0"/>
              <a:t>v</a:t>
            </a:r>
            <a:r>
              <a:rPr lang="cs-CZ" sz="2800" i="1" dirty="0" smtClean="0"/>
              <a:t> = a</a:t>
            </a:r>
            <a:r>
              <a:rPr lang="cs-CZ" sz="2800" i="1" baseline="30000" dirty="0" smtClean="0"/>
              <a:t>r.v</a:t>
            </a:r>
            <a:r>
              <a:rPr lang="cs-CZ" sz="2800" i="1" dirty="0" smtClean="0"/>
              <a:t>.</a:t>
            </a:r>
            <a:r>
              <a:rPr lang="cs-CZ" sz="2800" i="1" dirty="0" err="1" smtClean="0"/>
              <a:t>b</a:t>
            </a:r>
            <a:r>
              <a:rPr lang="cs-CZ" sz="2800" i="1" baseline="30000" dirty="0" err="1" smtClean="0"/>
              <a:t>s.v</a:t>
            </a:r>
            <a:r>
              <a:rPr lang="cs-CZ" sz="2800" i="1" baseline="30000" dirty="0" smtClean="0"/>
              <a:t> </a:t>
            </a:r>
            <a:r>
              <a:rPr lang="cs-CZ" sz="2800" i="1" dirty="0" smtClean="0"/>
              <a:t>; ...</a:t>
            </a:r>
            <a:endParaRPr lang="cs-CZ" sz="2800" i="1" baseline="30000" dirty="0" smtClean="0"/>
          </a:p>
          <a:p>
            <a:pPr>
              <a:buNone/>
            </a:pPr>
            <a:endParaRPr lang="cs-CZ" sz="2800" i="1" baseline="30000" dirty="0" smtClean="0"/>
          </a:p>
          <a:p>
            <a:pPr>
              <a:buNone/>
            </a:pPr>
            <a:endParaRPr lang="cs-CZ" sz="2800" i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aseline="30000" dirty="0" smtClean="0"/>
          </a:p>
          <a:p>
            <a:pPr>
              <a:buNone/>
            </a:pPr>
            <a:endParaRPr lang="cs-CZ" baseline="30000" dirty="0" smtClean="0"/>
          </a:p>
          <a:p>
            <a:pPr>
              <a:buNone/>
            </a:pPr>
            <a:endParaRPr lang="cs-CZ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obě strany rovnice lze převést na stejný základ</a:t>
            </a:r>
          </a:p>
          <a:p>
            <a:pPr>
              <a:buNone/>
            </a:pPr>
            <a:r>
              <a:rPr lang="cs-CZ" dirty="0" smtClean="0"/>
              <a:t>                            1000 = 10</a:t>
            </a:r>
            <a:r>
              <a:rPr lang="cs-CZ" baseline="30000" dirty="0" smtClean="0"/>
              <a:t>x   </a:t>
            </a:r>
            <a:r>
              <a:rPr lang="cs-CZ" dirty="0" smtClean="0"/>
              <a:t>            </a:t>
            </a:r>
            <a:endParaRPr lang="cs-CZ" baseline="30000" dirty="0" smtClean="0"/>
          </a:p>
          <a:p>
            <a:pPr>
              <a:buNone/>
            </a:pPr>
            <a:r>
              <a:rPr lang="cs-CZ" dirty="0" smtClean="0"/>
              <a:t>                               10</a:t>
            </a:r>
            <a:r>
              <a:rPr lang="cs-CZ" baseline="30000" dirty="0" smtClean="0"/>
              <a:t>3</a:t>
            </a:r>
            <a:r>
              <a:rPr lang="cs-CZ" dirty="0" smtClean="0"/>
              <a:t> = 10</a:t>
            </a:r>
            <a:r>
              <a:rPr lang="cs-CZ" baseline="30000" dirty="0" smtClean="0"/>
              <a:t>x</a:t>
            </a:r>
          </a:p>
          <a:p>
            <a:pPr>
              <a:buNone/>
            </a:pPr>
            <a:r>
              <a:rPr lang="cs-CZ" dirty="0" smtClean="0"/>
              <a:t>                                   3 = x</a:t>
            </a:r>
          </a:p>
          <a:p>
            <a:pPr>
              <a:buNone/>
            </a:pPr>
            <a:endParaRPr lang="cs-CZ" sz="1600" baseline="30000" dirty="0" smtClean="0"/>
          </a:p>
          <a:p>
            <a:r>
              <a:rPr lang="cs-CZ" dirty="0" smtClean="0"/>
              <a:t>obě strany rovnice nelze převést na stejný základ                    8 = 3</a:t>
            </a:r>
            <a:r>
              <a:rPr lang="cs-CZ" baseline="30000" dirty="0" smtClean="0"/>
              <a:t>x</a:t>
            </a:r>
          </a:p>
          <a:p>
            <a:pPr>
              <a:buNone/>
            </a:pPr>
            <a:r>
              <a:rPr lang="cs-CZ" dirty="0" smtClean="0"/>
              <a:t>                             log 8 = log 3</a:t>
            </a:r>
            <a:r>
              <a:rPr lang="cs-CZ" baseline="30000" dirty="0" smtClean="0"/>
              <a:t>x</a:t>
            </a:r>
          </a:p>
          <a:p>
            <a:pPr>
              <a:buNone/>
            </a:pPr>
            <a:r>
              <a:rPr lang="cs-CZ" dirty="0" smtClean="0"/>
              <a:t>                             log 8 = </a:t>
            </a:r>
            <a:r>
              <a:rPr lang="cs-CZ" dirty="0" err="1" smtClean="0"/>
              <a:t>x.log</a:t>
            </a:r>
            <a:r>
              <a:rPr lang="cs-CZ" dirty="0" smtClean="0"/>
              <a:t> 3</a:t>
            </a:r>
          </a:p>
          <a:p>
            <a:pPr>
              <a:buNone/>
            </a:pPr>
            <a:r>
              <a:rPr lang="cs-CZ" dirty="0" smtClean="0"/>
              <a:t>                                       = x</a:t>
            </a:r>
            <a:endParaRPr lang="cs-CZ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805264"/>
            <a:ext cx="576064" cy="748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/>
              <a:t>Ukázkové příklady:</a:t>
            </a:r>
          </a:p>
          <a:p>
            <a:pPr algn="r">
              <a:buNone/>
            </a:pPr>
            <a:r>
              <a:rPr lang="cs-CZ" sz="2600" dirty="0" smtClean="0"/>
              <a:t>   </a:t>
            </a:r>
            <a:r>
              <a:rPr lang="cs-CZ" sz="2600" i="1" dirty="0" smtClean="0"/>
              <a:t>a)</a:t>
            </a:r>
            <a:r>
              <a:rPr lang="cs-CZ" sz="2600" dirty="0" smtClean="0"/>
              <a:t>                  </a:t>
            </a:r>
            <a:r>
              <a:rPr lang="cs-CZ" sz="2600" baseline="30000" dirty="0" smtClean="0"/>
              <a:t>                                      </a:t>
            </a:r>
            <a:r>
              <a:rPr lang="cs-CZ" sz="2600" dirty="0" smtClean="0"/>
              <a:t> </a:t>
            </a:r>
            <a:r>
              <a:rPr lang="cs-CZ" sz="2000" i="1" dirty="0" smtClean="0"/>
              <a:t>číslo 128 můžeme napsat jako mocninu 2</a:t>
            </a:r>
            <a:endParaRPr lang="cs-CZ" sz="2000" i="1" baseline="30000" dirty="0" smtClean="0"/>
          </a:p>
          <a:p>
            <a:pPr algn="r">
              <a:buNone/>
            </a:pPr>
            <a:r>
              <a:rPr lang="cs-CZ" sz="2600" dirty="0" smtClean="0"/>
              <a:t>                              </a:t>
            </a:r>
            <a:r>
              <a:rPr lang="cs-CZ" sz="2000" i="1" dirty="0" smtClean="0"/>
              <a:t>stejný základ nalevo i napravo</a:t>
            </a:r>
            <a:endParaRPr lang="cs-CZ" sz="2000" i="1" baseline="30000" dirty="0" smtClean="0"/>
          </a:p>
          <a:p>
            <a:pPr algn="r">
              <a:buNone/>
            </a:pPr>
            <a:r>
              <a:rPr lang="cs-CZ" sz="2600" dirty="0" smtClean="0"/>
              <a:t>                              </a:t>
            </a:r>
            <a:r>
              <a:rPr lang="cs-CZ" sz="2000" i="1" dirty="0" smtClean="0"/>
              <a:t>opíšeme exponenty</a:t>
            </a:r>
          </a:p>
          <a:p>
            <a:pPr algn="r">
              <a:buNone/>
            </a:pPr>
            <a:endParaRPr lang="cs-CZ" sz="2000" i="1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i="1" dirty="0" smtClean="0"/>
              <a:t>    b)</a:t>
            </a:r>
            <a:r>
              <a:rPr lang="cs-CZ" sz="2600" dirty="0" smtClean="0"/>
              <a:t>    </a:t>
            </a:r>
          </a:p>
          <a:p>
            <a:pPr algn="r">
              <a:buNone/>
            </a:pPr>
            <a:r>
              <a:rPr lang="cs-CZ" sz="2600" dirty="0" smtClean="0"/>
              <a:t>         </a:t>
            </a:r>
            <a:r>
              <a:rPr lang="cs-CZ" sz="2000" dirty="0" smtClean="0"/>
              <a:t>použijeme vztah </a:t>
            </a:r>
            <a:r>
              <a:rPr lang="cs-CZ" sz="2000" i="1" dirty="0" smtClean="0"/>
              <a:t>(a</a:t>
            </a:r>
            <a:r>
              <a:rPr lang="cs-CZ" sz="2000" i="1" baseline="30000" dirty="0" smtClean="0"/>
              <a:t>r</a:t>
            </a:r>
            <a:r>
              <a:rPr lang="cs-CZ" sz="2000" i="1" dirty="0" smtClean="0"/>
              <a:t>)</a:t>
            </a:r>
            <a:r>
              <a:rPr lang="cs-CZ" sz="2000" i="1" baseline="30000" dirty="0" smtClean="0"/>
              <a:t>s</a:t>
            </a:r>
            <a:r>
              <a:rPr lang="cs-CZ" sz="2000" i="1" dirty="0" smtClean="0"/>
              <a:t> = a</a:t>
            </a:r>
            <a:r>
              <a:rPr lang="cs-CZ" sz="2000" i="1" baseline="30000" dirty="0" smtClean="0"/>
              <a:t>r . s</a:t>
            </a:r>
            <a:r>
              <a:rPr lang="cs-CZ" sz="2600" dirty="0" smtClean="0"/>
              <a:t>   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    </a:t>
            </a:r>
            <a:r>
              <a:rPr lang="cs-CZ" sz="2600" dirty="0" smtClean="0"/>
              <a:t>         </a:t>
            </a:r>
            <a:endParaRPr lang="cs-CZ" sz="2600" baseline="30000" dirty="0" smtClean="0"/>
          </a:p>
          <a:p>
            <a:pPr>
              <a:buNone/>
            </a:pPr>
            <a:r>
              <a:rPr lang="cs-CZ" sz="2600" baseline="30000" dirty="0" smtClean="0"/>
              <a:t> </a:t>
            </a:r>
            <a:r>
              <a:rPr lang="cs-CZ" sz="2600" dirty="0" smtClean="0"/>
              <a:t>             </a:t>
            </a:r>
          </a:p>
          <a:p>
            <a:pPr>
              <a:buNone/>
            </a:pPr>
            <a:r>
              <a:rPr lang="cs-CZ" sz="2600" dirty="0" smtClean="0"/>
              <a:t>                </a:t>
            </a:r>
            <a:endParaRPr lang="cs-CZ" sz="26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980728"/>
            <a:ext cx="1152128" cy="390552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412776"/>
            <a:ext cx="936104" cy="374442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916832"/>
            <a:ext cx="648072" cy="370326"/>
          </a:xfrm>
          <a:prstGeom prst="rect">
            <a:avLst/>
          </a:prstGeom>
          <a:noFill/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140968"/>
            <a:ext cx="1062118" cy="648072"/>
          </a:xfrm>
          <a:prstGeom prst="rect">
            <a:avLst/>
          </a:prstGeom>
          <a:noFill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3638" y="3861048"/>
            <a:ext cx="1530170" cy="360040"/>
          </a:xfrm>
          <a:prstGeom prst="rect">
            <a:avLst/>
          </a:prstGeom>
          <a:noFill/>
        </p:spPr>
      </p:pic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293096"/>
            <a:ext cx="1476164" cy="360040"/>
          </a:xfrm>
          <a:prstGeom prst="rect">
            <a:avLst/>
          </a:prstGeom>
          <a:noFill/>
        </p:spPr>
      </p:pic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725144"/>
            <a:ext cx="1134126" cy="360040"/>
          </a:xfrm>
          <a:prstGeom prst="rect">
            <a:avLst/>
          </a:prstGeom>
          <a:noFill/>
        </p:spPr>
      </p:pic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34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5157192"/>
            <a:ext cx="990110" cy="360040"/>
          </a:xfrm>
          <a:prstGeom prst="rect">
            <a:avLst/>
          </a:prstGeom>
          <a:noFill/>
        </p:spPr>
      </p:pic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5589240"/>
            <a:ext cx="882098" cy="648072"/>
          </a:xfrm>
          <a:prstGeom prst="rect">
            <a:avLst/>
          </a:prstGeom>
          <a:noFill/>
        </p:spPr>
      </p:pic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Přímá spojovací čára 33"/>
          <p:cNvCxnSpPr/>
          <p:nvPr/>
        </p:nvCxnSpPr>
        <p:spPr>
          <a:xfrm>
            <a:off x="1547664" y="1700808"/>
            <a:ext cx="2880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2195736" y="1700808"/>
            <a:ext cx="2880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Ukázkové příklady:</a:t>
            </a:r>
          </a:p>
          <a:p>
            <a:pPr algn="r">
              <a:lnSpc>
                <a:spcPct val="110000"/>
              </a:lnSpc>
              <a:buNone/>
            </a:pPr>
            <a:r>
              <a:rPr lang="cs-CZ" sz="2800" dirty="0" smtClean="0"/>
              <a:t>   </a:t>
            </a:r>
            <a:r>
              <a:rPr lang="cs-CZ" sz="2800" i="1" dirty="0" smtClean="0"/>
              <a:t>c)     </a:t>
            </a:r>
            <a:r>
              <a:rPr lang="cs-CZ" sz="2800" dirty="0" smtClean="0"/>
              <a:t>                                  </a:t>
            </a:r>
            <a:r>
              <a:rPr lang="cs-CZ" sz="2200" i="1" dirty="0" smtClean="0"/>
              <a:t>v matematice máme desetinná čísla a zlomky</a:t>
            </a:r>
          </a:p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            </a:t>
            </a:r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</a:t>
            </a:r>
          </a:p>
          <a:p>
            <a:pPr>
              <a:lnSpc>
                <a:spcPct val="110000"/>
              </a:lnSpc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</a:t>
            </a:r>
          </a:p>
          <a:p>
            <a:pPr>
              <a:lnSpc>
                <a:spcPct val="110000"/>
              </a:lnSpc>
              <a:buNone/>
            </a:pPr>
            <a:endParaRPr lang="cs-CZ" sz="2200" dirty="0"/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    d)     </a:t>
            </a: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       </a:t>
            </a:r>
            <a:endParaRPr lang="cs-CZ" sz="2800" baseline="30000" dirty="0" smtClean="0"/>
          </a:p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     </a:t>
            </a:r>
          </a:p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         </a:t>
            </a:r>
          </a:p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                  </a:t>
            </a:r>
            <a:endParaRPr lang="cs-CZ" sz="28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789040"/>
            <a:ext cx="1409557" cy="648072"/>
          </a:xfrm>
          <a:prstGeom prst="rect">
            <a:avLst/>
          </a:prstGeom>
          <a:noFill/>
        </p:spPr>
      </p:pic>
      <p:pic>
        <p:nvPicPr>
          <p:cNvPr id="16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437112"/>
            <a:ext cx="1562020" cy="648072"/>
          </a:xfrm>
          <a:prstGeom prst="rect">
            <a:avLst/>
          </a:prstGeom>
          <a:noFill/>
        </p:spPr>
      </p:pic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9691" y="5229200"/>
            <a:ext cx="900101" cy="360040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3" y="980729"/>
            <a:ext cx="1224137" cy="322141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268760"/>
            <a:ext cx="1168129" cy="576064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844824"/>
            <a:ext cx="1040115" cy="576064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420888"/>
            <a:ext cx="1152128" cy="324543"/>
          </a:xfrm>
          <a:prstGeom prst="rect">
            <a:avLst/>
          </a:prstGeom>
          <a:noFill/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780928"/>
            <a:ext cx="1224136" cy="340038"/>
          </a:xfrm>
          <a:prstGeom prst="rect">
            <a:avLst/>
          </a:prstGeom>
          <a:noFill/>
        </p:spPr>
      </p:pic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140968"/>
            <a:ext cx="720080" cy="313078"/>
          </a:xfrm>
          <a:prstGeom prst="rect">
            <a:avLst/>
          </a:prstGeom>
          <a:noFill/>
        </p:spPr>
      </p:pic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Ukázkové příklady:</a:t>
            </a:r>
          </a:p>
          <a:p>
            <a:pPr algn="just">
              <a:buNone/>
            </a:pPr>
            <a:r>
              <a:rPr lang="cs-CZ" sz="2800" dirty="0" smtClean="0"/>
              <a:t>   </a:t>
            </a:r>
            <a:r>
              <a:rPr lang="cs-CZ" sz="2800" i="1" dirty="0" smtClean="0"/>
              <a:t>e)   </a:t>
            </a:r>
            <a:r>
              <a:rPr lang="cs-CZ" sz="2800" dirty="0" smtClean="0"/>
              <a:t>                                                                           </a:t>
            </a:r>
            <a:r>
              <a:rPr lang="cs-CZ" sz="2200" dirty="0" smtClean="0"/>
              <a:t>použijeme vztah </a:t>
            </a:r>
          </a:p>
          <a:p>
            <a:pPr>
              <a:buNone/>
            </a:pPr>
            <a:r>
              <a:rPr lang="cs-CZ" sz="2800" dirty="0" smtClean="0"/>
              <a:t>            </a:t>
            </a:r>
          </a:p>
          <a:p>
            <a:pPr algn="r">
              <a:buNone/>
            </a:pPr>
            <a:r>
              <a:rPr lang="cs-CZ" sz="2800" dirty="0" smtClean="0"/>
              <a:t>            </a:t>
            </a:r>
            <a:r>
              <a:rPr lang="cs-CZ" sz="2200" dirty="0" smtClean="0"/>
              <a:t>použijeme vztah </a:t>
            </a:r>
            <a:r>
              <a:rPr lang="cs-CZ" sz="2200" i="1" dirty="0" smtClean="0"/>
              <a:t>(a</a:t>
            </a:r>
            <a:r>
              <a:rPr lang="cs-CZ" sz="2200" i="1" baseline="30000" dirty="0" smtClean="0"/>
              <a:t>r</a:t>
            </a:r>
            <a:r>
              <a:rPr lang="cs-CZ" sz="2200" i="1" dirty="0" smtClean="0"/>
              <a:t>)</a:t>
            </a:r>
            <a:r>
              <a:rPr lang="cs-CZ" sz="2200" i="1" baseline="30000" dirty="0" smtClean="0"/>
              <a:t>s</a:t>
            </a:r>
            <a:r>
              <a:rPr lang="cs-CZ" sz="2200" i="1" dirty="0" smtClean="0"/>
              <a:t> = a</a:t>
            </a:r>
            <a:r>
              <a:rPr lang="cs-CZ" sz="2200" i="1" baseline="30000" dirty="0" smtClean="0"/>
              <a:t>r . s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</a:t>
            </a:r>
            <a:endParaRPr lang="cs-CZ" sz="2800" baseline="30000" dirty="0" smtClean="0"/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</a:t>
            </a:r>
          </a:p>
          <a:p>
            <a:pPr>
              <a:buNone/>
            </a:pPr>
            <a:r>
              <a:rPr lang="cs-CZ" sz="2800" dirty="0" smtClean="0"/>
              <a:t>               </a:t>
            </a:r>
          </a:p>
          <a:p>
            <a:pPr>
              <a:buNone/>
            </a:pPr>
            <a:r>
              <a:rPr lang="cs-CZ" sz="2800" dirty="0" smtClean="0"/>
              <a:t>                 </a:t>
            </a:r>
          </a:p>
          <a:p>
            <a:pPr>
              <a:lnSpc>
                <a:spcPct val="110000"/>
              </a:lnSpc>
              <a:buNone/>
            </a:pPr>
            <a:r>
              <a:rPr lang="cs-CZ" sz="2200" b="1" dirty="0" smtClean="0"/>
              <a:t>pozn.: </a:t>
            </a:r>
            <a:r>
              <a:rPr lang="cs-CZ" sz="2200" dirty="0" smtClean="0"/>
              <a:t>při provedení zkoušky se nám levá strana rovnice rovná pravé straně</a:t>
            </a:r>
          </a:p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    </a:t>
            </a:r>
            <a:r>
              <a:rPr lang="cs-CZ" sz="2800" i="1" dirty="0" smtClean="0"/>
              <a:t>     </a:t>
            </a:r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   </a:t>
            </a:r>
            <a:endParaRPr lang="cs-CZ" sz="28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1340768"/>
            <a:ext cx="1168129" cy="432048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980728"/>
            <a:ext cx="1440160" cy="364178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340768"/>
            <a:ext cx="1232141" cy="432049"/>
          </a:xfrm>
          <a:prstGeom prst="rect">
            <a:avLst/>
          </a:prstGeom>
          <a:noFill/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772816"/>
            <a:ext cx="1408156" cy="432048"/>
          </a:xfrm>
          <a:prstGeom prst="rect">
            <a:avLst/>
          </a:prstGeom>
          <a:noFill/>
        </p:spPr>
      </p:pic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132856"/>
            <a:ext cx="1224136" cy="457011"/>
          </a:xfrm>
          <a:prstGeom prst="rect">
            <a:avLst/>
          </a:prstGeom>
          <a:noFill/>
        </p:spPr>
      </p:pic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140968"/>
            <a:ext cx="1296144" cy="320036"/>
          </a:xfrm>
          <a:prstGeom prst="rect">
            <a:avLst/>
          </a:prstGeom>
          <a:noFill/>
        </p:spPr>
      </p:pic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501008"/>
            <a:ext cx="1008112" cy="315035"/>
          </a:xfrm>
          <a:prstGeom prst="rect">
            <a:avLst/>
          </a:prstGeom>
          <a:noFill/>
        </p:spPr>
      </p:pic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861048"/>
            <a:ext cx="648072" cy="332345"/>
          </a:xfrm>
          <a:prstGeom prst="rect">
            <a:avLst/>
          </a:prstGeom>
          <a:noFill/>
        </p:spPr>
      </p:pic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564904"/>
            <a:ext cx="1808200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525</Words>
  <Application>Microsoft Office PowerPoint</Application>
  <PresentationFormat>Předvádění na obrazovce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Exponenciální rovnice</vt:lpstr>
      <vt:lpstr>Osnova</vt:lpstr>
      <vt:lpstr>Exponenciální rovnice</vt:lpstr>
      <vt:lpstr>Základní znalosti</vt:lpstr>
      <vt:lpstr>Postup řešení</vt:lpstr>
      <vt:lpstr>Snímek 7</vt:lpstr>
      <vt:lpstr>Snímek 8</vt:lpstr>
      <vt:lpstr>Snímek 9</vt:lpstr>
      <vt:lpstr>Snímek 10</vt:lpstr>
      <vt:lpstr>Příklady na procvičení</vt:lpstr>
      <vt:lpstr>Snímek 12</vt:lpstr>
      <vt:lpstr>Snímek 13</vt:lpstr>
      <vt:lpstr>Snímek 14</vt:lpstr>
      <vt:lpstr>Snímek 15</vt:lpstr>
      <vt:lpstr>Snímek 16</vt:lpstr>
      <vt:lpstr>Shrnutí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Owner</dc:creator>
  <cp:lastModifiedBy>Owner</cp:lastModifiedBy>
  <cp:revision>94</cp:revision>
  <dcterms:created xsi:type="dcterms:W3CDTF">2013-05-12T09:01:16Z</dcterms:created>
  <dcterms:modified xsi:type="dcterms:W3CDTF">2014-01-22T07:40:50Z</dcterms:modified>
</cp:coreProperties>
</file>