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59" r:id="rId3"/>
    <p:sldId id="257" r:id="rId4"/>
    <p:sldId id="260" r:id="rId5"/>
    <p:sldId id="287" r:id="rId6"/>
    <p:sldId id="288" r:id="rId7"/>
    <p:sldId id="289" r:id="rId8"/>
    <p:sldId id="290" r:id="rId9"/>
    <p:sldId id="291" r:id="rId10"/>
    <p:sldId id="292" r:id="rId11"/>
    <p:sldId id="294" r:id="rId12"/>
    <p:sldId id="295" r:id="rId13"/>
    <p:sldId id="297" r:id="rId14"/>
    <p:sldId id="283" r:id="rId15"/>
    <p:sldId id="284" r:id="rId16"/>
    <p:sldId id="286" r:id="rId17"/>
    <p:sldId id="296" r:id="rId18"/>
    <p:sldId id="298" r:id="rId19"/>
    <p:sldId id="265" r:id="rId20"/>
    <p:sldId id="268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CBC"/>
    <a:srgbClr val="005DA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18683-456D-4B75-B681-EEE13EE4178F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B2593-9234-4120-B4C4-58B1D9510CD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2593-9234-4120-B4C4-58B1D9510CDF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2593-9234-4120-B4C4-58B1D9510CDF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2593-9234-4120-B4C4-58B1D9510CDF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2593-9234-4120-B4C4-58B1D9510CDF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2593-9234-4120-B4C4-58B1D9510CDF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2593-9234-4120-B4C4-58B1D9510CDF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2593-9234-4120-B4C4-58B1D9510CDF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2593-9234-4120-B4C4-58B1D9510CDF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2593-9234-4120-B4C4-58B1D9510CDF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2593-9234-4120-B4C4-58B1D9510CDF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5FED8-B123-4DFD-865B-3D3C64B8F18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slide" Target="slide16.xml"/><Relationship Id="rId7" Type="http://schemas.openxmlformats.org/officeDocument/2006/relationships/image" Target="../media/image13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slide" Target="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2.png"/><Relationship Id="rId7" Type="http://schemas.openxmlformats.org/officeDocument/2006/relationships/image" Target="../media/image1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6.png"/><Relationship Id="rId5" Type="http://schemas.openxmlformats.org/officeDocument/2006/relationships/image" Target="../media/image24.png"/><Relationship Id="rId10" Type="http://schemas.openxmlformats.org/officeDocument/2006/relationships/image" Target="../media/image27.png"/><Relationship Id="rId4" Type="http://schemas.openxmlformats.org/officeDocument/2006/relationships/image" Target="../media/image23.png"/><Relationship Id="rId9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6463" y="268288"/>
            <a:ext cx="481806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399867" y="1515269"/>
            <a:ext cx="45037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Projekt OP VK č. CZ.1.07/1.5.00/34.0420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014827" y="1885156"/>
            <a:ext cx="531018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Šablony Mendelova střední škola, Nový Jičín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2054" name="Obdélník 6"/>
          <p:cNvSpPr>
            <a:spLocks noChangeArrowheads="1"/>
          </p:cNvSpPr>
          <p:nvPr/>
        </p:nvSpPr>
        <p:spPr bwMode="auto">
          <a:xfrm>
            <a:off x="1344613" y="5805488"/>
            <a:ext cx="64817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cs-CZ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Tento projekt je spolufinancován ESF a státním rozpočtem ČR.  Byl uskutečněn z prostředků projektu OP VK. Materiály jsou určeny pro bezplatné používání pro potřeby výuky a vzdělávání na všech typech škol a školských zařízení. Jakékoliv další využití podléhá Autorskému zákonu. Materiál je publikován pod licencí Creative Commons – Uveďte autora - Neužívejte komerčně - Nezasahujte do díla 3.0 Česko.</a:t>
            </a:r>
            <a:endParaRPr lang="cs-CZ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403648" y="3861048"/>
            <a:ext cx="612068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>
                <a:latin typeface="Times New Roman"/>
                <a:ea typeface="Times New Roman"/>
                <a:cs typeface="+mn-cs"/>
              </a:rPr>
              <a:t>název materiálu</a:t>
            </a:r>
            <a:r>
              <a:rPr lang="cs-CZ" b="1" dirty="0">
                <a:latin typeface="Times New Roman"/>
                <a:ea typeface="Times New Roman"/>
                <a:cs typeface="+mn-cs"/>
              </a:rPr>
              <a:t>: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00" dirty="0">
                <a:latin typeface="Times New Roman"/>
                <a:ea typeface="Times New Roman"/>
                <a:cs typeface="+mn-cs"/>
              </a:rPr>
              <a:t> 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1F497D"/>
                </a:solidFill>
                <a:latin typeface="Times New Roman"/>
                <a:ea typeface="Times New Roman"/>
              </a:rPr>
              <a:t>Goniometrické funkce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Autor: 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</a:rPr>
              <a:t>Mgr. Břetislav Macek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Rok vydání:</a:t>
            </a:r>
            <a:r>
              <a:rPr lang="cs-CZ" b="1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</a:rPr>
              <a:t>2014</a:t>
            </a:r>
            <a:endParaRPr lang="cs-CZ" dirty="0">
              <a:latin typeface="Times New Roman"/>
              <a:ea typeface="Times New Roman"/>
              <a:cs typeface="+mn-cs"/>
            </a:endParaRPr>
          </a:p>
        </p:txBody>
      </p:sp>
      <p:pic>
        <p:nvPicPr>
          <p:cNvPr id="1026" name="Picture 2" descr="C:\Users\User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1812" y="2507199"/>
            <a:ext cx="30003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Ukázkové příklady - posouvání grafu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24"/>
              </a:spcBef>
              <a:buNone/>
            </a:pPr>
            <a:r>
              <a:rPr lang="cs-CZ" sz="2000" i="1" dirty="0" smtClean="0"/>
              <a:t>Př. Sestrojte graf dané funkce pomocí posunutí:   </a:t>
            </a:r>
            <a:r>
              <a:rPr lang="cs-CZ" sz="2000" b="1" i="1" dirty="0" smtClean="0"/>
              <a:t>f: y = sin 2x</a:t>
            </a:r>
          </a:p>
          <a:p>
            <a:pPr>
              <a:lnSpc>
                <a:spcPct val="150000"/>
              </a:lnSpc>
              <a:spcBef>
                <a:spcPts val="24"/>
              </a:spcBef>
            </a:pPr>
            <a:r>
              <a:rPr lang="cs-CZ" sz="1800" i="1" dirty="0" smtClean="0">
                <a:solidFill>
                  <a:srgbClr val="FF0000"/>
                </a:solidFill>
              </a:rPr>
              <a:t>původní funkce sinus</a:t>
            </a:r>
            <a:r>
              <a:rPr lang="cs-CZ" sz="1800" i="1" dirty="0" smtClean="0"/>
              <a:t> nabývá pro:  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0; 90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1; 180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0; 270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-1; 360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0</a:t>
            </a:r>
          </a:p>
          <a:p>
            <a:pPr>
              <a:lnSpc>
                <a:spcPct val="150000"/>
              </a:lnSpc>
              <a:spcBef>
                <a:spcPts val="24"/>
              </a:spcBef>
            </a:pPr>
            <a:r>
              <a:rPr lang="cs-CZ" sz="1800" i="1" dirty="0" smtClean="0">
                <a:solidFill>
                  <a:srgbClr val="005DA2"/>
                </a:solidFill>
              </a:rPr>
              <a:t>nová funkce</a:t>
            </a:r>
            <a:r>
              <a:rPr lang="cs-CZ" sz="1800" i="1" dirty="0" smtClean="0"/>
              <a:t> bude nabývat: 2*</a:t>
            </a:r>
            <a:r>
              <a:rPr lang="cs-CZ" sz="1800" b="1" i="1" dirty="0" smtClean="0"/>
              <a:t>0</a:t>
            </a:r>
            <a:r>
              <a:rPr lang="cs-CZ" sz="1800" b="1" i="1" baseline="30000" dirty="0" smtClean="0"/>
              <a:t>o</a:t>
            </a:r>
            <a:r>
              <a:rPr lang="cs-CZ" sz="1800" i="1" dirty="0" smtClean="0"/>
              <a:t> = 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0; 2*</a:t>
            </a:r>
            <a:r>
              <a:rPr lang="cs-CZ" sz="1800" b="1" i="1" dirty="0" smtClean="0"/>
              <a:t>45</a:t>
            </a:r>
            <a:r>
              <a:rPr lang="cs-CZ" sz="1800" b="1" i="1" baseline="30000" dirty="0" smtClean="0"/>
              <a:t>o</a:t>
            </a:r>
            <a:r>
              <a:rPr lang="cs-CZ" sz="1800" i="1" dirty="0" smtClean="0"/>
              <a:t> = 90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1; 2*</a:t>
            </a:r>
            <a:r>
              <a:rPr lang="cs-CZ" sz="1800" b="1" i="1" dirty="0" smtClean="0"/>
              <a:t>90</a:t>
            </a:r>
            <a:r>
              <a:rPr lang="cs-CZ" sz="1800" b="1" i="1" baseline="30000" dirty="0" smtClean="0"/>
              <a:t>o</a:t>
            </a:r>
            <a:r>
              <a:rPr lang="cs-CZ" sz="1800" i="1" dirty="0" smtClean="0"/>
              <a:t> = 180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0; 2*</a:t>
            </a:r>
            <a:r>
              <a:rPr lang="cs-CZ" sz="1800" b="1" i="1" dirty="0" smtClean="0"/>
              <a:t>135</a:t>
            </a:r>
            <a:r>
              <a:rPr lang="cs-CZ" sz="1800" b="1" i="1" baseline="30000" dirty="0" smtClean="0"/>
              <a:t>o</a:t>
            </a:r>
            <a:r>
              <a:rPr lang="cs-CZ" sz="1800" i="1" baseline="30000" dirty="0" smtClean="0"/>
              <a:t> </a:t>
            </a:r>
            <a:r>
              <a:rPr lang="cs-CZ" sz="1800" i="1" dirty="0" smtClean="0"/>
              <a:t>= 270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-1;</a:t>
            </a:r>
            <a:r>
              <a:rPr lang="cs-CZ" sz="1800" i="1" baseline="30000" dirty="0" smtClean="0"/>
              <a:t> </a:t>
            </a:r>
            <a:r>
              <a:rPr lang="cs-CZ" sz="1800" i="1" dirty="0" smtClean="0"/>
              <a:t>2*</a:t>
            </a:r>
            <a:r>
              <a:rPr lang="cs-CZ" sz="1800" b="1" dirty="0" smtClean="0"/>
              <a:t>180</a:t>
            </a:r>
            <a:r>
              <a:rPr lang="cs-CZ" sz="1800" b="1" baseline="30000" dirty="0" smtClean="0"/>
              <a:t>o</a:t>
            </a:r>
            <a:r>
              <a:rPr lang="cs-CZ" sz="1800" i="1" dirty="0" smtClean="0"/>
              <a:t> = 360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0</a:t>
            </a:r>
          </a:p>
          <a:p>
            <a:pPr>
              <a:lnSpc>
                <a:spcPct val="150000"/>
              </a:lnSpc>
              <a:spcBef>
                <a:spcPts val="24"/>
              </a:spcBef>
              <a:buNone/>
            </a:pPr>
            <a:r>
              <a:rPr lang="cs-CZ" sz="1800" i="1" dirty="0" smtClean="0"/>
              <a:t>Graf změní periodu z 360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na 180</a:t>
            </a:r>
            <a:r>
              <a:rPr lang="cs-CZ" sz="1800" i="1" baseline="30000" dirty="0" smtClean="0"/>
              <a:t>o </a:t>
            </a:r>
            <a:r>
              <a:rPr lang="cs-CZ" sz="1800" i="1" dirty="0" smtClean="0"/>
              <a:t>.</a:t>
            </a:r>
          </a:p>
        </p:txBody>
      </p:sp>
      <p:pic>
        <p:nvPicPr>
          <p:cNvPr id="17" name="Obrázek 16" descr="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3427626"/>
            <a:ext cx="7416824" cy="3385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Ukázkové příklady - posouvání grafu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24"/>
              </a:spcBef>
              <a:buNone/>
            </a:pPr>
            <a:r>
              <a:rPr lang="cs-CZ" sz="2000" i="1" dirty="0" smtClean="0"/>
              <a:t>Př. Sestrojte graf dané funkce pomocí posunutí:   </a:t>
            </a:r>
            <a:r>
              <a:rPr lang="cs-CZ" sz="2000" b="1" i="1" dirty="0" smtClean="0"/>
              <a:t>f: y = cos (x -      )</a:t>
            </a:r>
          </a:p>
          <a:p>
            <a:pPr>
              <a:lnSpc>
                <a:spcPct val="150000"/>
              </a:lnSpc>
              <a:spcBef>
                <a:spcPts val="24"/>
              </a:spcBef>
            </a:pPr>
            <a:r>
              <a:rPr lang="cs-CZ" sz="1800" i="1" dirty="0" smtClean="0">
                <a:solidFill>
                  <a:srgbClr val="FF0000"/>
                </a:solidFill>
              </a:rPr>
              <a:t>původní funkce cosinus </a:t>
            </a:r>
            <a:r>
              <a:rPr lang="cs-CZ" sz="1800" i="1" dirty="0" smtClean="0"/>
              <a:t>nabývá pro:  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1; 90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0; 180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-1; 270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0; 360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1</a:t>
            </a:r>
          </a:p>
          <a:p>
            <a:pPr>
              <a:lnSpc>
                <a:spcPct val="150000"/>
              </a:lnSpc>
              <a:spcBef>
                <a:spcPts val="24"/>
              </a:spcBef>
            </a:pPr>
            <a:r>
              <a:rPr lang="cs-CZ" sz="1800" i="1" dirty="0" smtClean="0">
                <a:solidFill>
                  <a:srgbClr val="005DA2"/>
                </a:solidFill>
              </a:rPr>
              <a:t>nová funkce</a:t>
            </a:r>
            <a:r>
              <a:rPr lang="cs-CZ" sz="1800" i="1" dirty="0" smtClean="0"/>
              <a:t> vznikne tak, že ji celou posuneme dle osy x o       (90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) směrem doprava. Tedy pro:  </a:t>
            </a:r>
            <a:r>
              <a:rPr lang="cs-CZ" sz="1800" b="1" i="1" dirty="0" smtClean="0"/>
              <a:t>0</a:t>
            </a:r>
            <a:r>
              <a:rPr lang="cs-CZ" sz="1800" b="1" i="1" baseline="30000" dirty="0" smtClean="0"/>
              <a:t>o</a:t>
            </a:r>
            <a:r>
              <a:rPr lang="cs-CZ" sz="1800" i="1" dirty="0" smtClean="0"/>
              <a:t> = 0; </a:t>
            </a:r>
            <a:r>
              <a:rPr lang="cs-CZ" sz="1800" b="1" i="1" dirty="0" smtClean="0"/>
              <a:t>90</a:t>
            </a:r>
            <a:r>
              <a:rPr lang="cs-CZ" sz="1800" b="1" i="1" baseline="30000" dirty="0" smtClean="0"/>
              <a:t>o</a:t>
            </a:r>
            <a:r>
              <a:rPr lang="cs-CZ" sz="1800" i="1" dirty="0" smtClean="0"/>
              <a:t> = 1; </a:t>
            </a:r>
            <a:r>
              <a:rPr lang="cs-CZ" sz="1800" b="1" i="1" dirty="0" smtClean="0"/>
              <a:t>180</a:t>
            </a:r>
            <a:r>
              <a:rPr lang="cs-CZ" sz="1800" b="1" i="1" baseline="30000" dirty="0" smtClean="0"/>
              <a:t>o</a:t>
            </a:r>
            <a:r>
              <a:rPr lang="cs-CZ" sz="1800" i="1" dirty="0" smtClean="0"/>
              <a:t> = 0; </a:t>
            </a:r>
            <a:r>
              <a:rPr lang="cs-CZ" sz="1800" b="1" i="1" dirty="0" smtClean="0"/>
              <a:t>270</a:t>
            </a:r>
            <a:r>
              <a:rPr lang="cs-CZ" sz="1800" b="1" i="1" baseline="30000" dirty="0" smtClean="0"/>
              <a:t>o</a:t>
            </a:r>
            <a:r>
              <a:rPr lang="cs-CZ" sz="1800" i="1" dirty="0" smtClean="0"/>
              <a:t> = -1; </a:t>
            </a:r>
            <a:r>
              <a:rPr lang="cs-CZ" sz="1800" b="1" i="1" dirty="0" smtClean="0"/>
              <a:t>360</a:t>
            </a:r>
            <a:r>
              <a:rPr lang="cs-CZ" sz="1800" b="1" i="1" baseline="30000" dirty="0" smtClean="0"/>
              <a:t>o</a:t>
            </a:r>
            <a:r>
              <a:rPr lang="cs-CZ" sz="1800" b="1" i="1" dirty="0" smtClean="0"/>
              <a:t> </a:t>
            </a:r>
            <a:r>
              <a:rPr lang="cs-CZ" sz="1800" i="1" dirty="0" smtClean="0"/>
              <a:t>= 0</a:t>
            </a:r>
          </a:p>
          <a:p>
            <a:pPr>
              <a:lnSpc>
                <a:spcPct val="150000"/>
              </a:lnSpc>
              <a:spcBef>
                <a:spcPts val="24"/>
              </a:spcBef>
              <a:buNone/>
            </a:pPr>
            <a:r>
              <a:rPr lang="cs-CZ" sz="1800" i="1" dirty="0" smtClean="0"/>
              <a:t>Graf se tedy pouze posune o 90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směrem doprava. (když by v závorce bylo + </a:t>
            </a:r>
            <a:r>
              <a:rPr lang="en-US" sz="1800" i="1" dirty="0" smtClean="0"/>
              <a:t> </a:t>
            </a:r>
            <a:r>
              <a:rPr lang="cs-CZ" sz="1800" i="1" dirty="0" smtClean="0">
                <a:sym typeface="Wingdings" pitchFamily="2" charset="2"/>
              </a:rPr>
              <a:t></a:t>
            </a:r>
            <a:r>
              <a:rPr lang="en-US" sz="1800" i="1" dirty="0" smtClean="0">
                <a:sym typeface="Wingdings" pitchFamily="2" charset="2"/>
              </a:rPr>
              <a:t>   </a:t>
            </a:r>
            <a:r>
              <a:rPr lang="en-US" sz="1800" i="1" dirty="0" err="1" smtClean="0">
                <a:sym typeface="Wingdings" pitchFamily="2" charset="2"/>
              </a:rPr>
              <a:t>doleva</a:t>
            </a:r>
            <a:r>
              <a:rPr lang="cs-CZ" sz="1800" i="1" dirty="0" smtClean="0">
                <a:sym typeface="Wingdings" pitchFamily="2" charset="2"/>
              </a:rPr>
              <a:t>)</a:t>
            </a:r>
            <a:endParaRPr lang="cs-CZ" sz="1800" i="1" dirty="0" smtClean="0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1412776"/>
            <a:ext cx="144016" cy="534917"/>
          </a:xfrm>
          <a:prstGeom prst="rect">
            <a:avLst/>
          </a:prstGeom>
          <a:noFill/>
        </p:spPr>
      </p:pic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038600" y="1290638"/>
            <a:ext cx="24288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2246011"/>
            <a:ext cx="144016" cy="534917"/>
          </a:xfrm>
          <a:prstGeom prst="rect">
            <a:avLst/>
          </a:prstGeom>
          <a:noFill/>
        </p:spPr>
      </p:pic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038600" y="1290638"/>
            <a:ext cx="24288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" name="Obrázek 14" descr="1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3480335"/>
            <a:ext cx="7221810" cy="3377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Ukázkové příklady - posouvání grafu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24"/>
              </a:spcBef>
              <a:buNone/>
            </a:pPr>
            <a:r>
              <a:rPr lang="cs-CZ" sz="2000" i="1" dirty="0" smtClean="0"/>
              <a:t>Př. Sestrojte graf dané funkce pomocí posunutí:   </a:t>
            </a:r>
            <a:r>
              <a:rPr lang="cs-CZ" sz="2000" b="1" i="1" dirty="0" smtClean="0"/>
              <a:t>f: y = cos x - 1     </a:t>
            </a:r>
          </a:p>
          <a:p>
            <a:pPr>
              <a:lnSpc>
                <a:spcPct val="150000"/>
              </a:lnSpc>
              <a:spcBef>
                <a:spcPts val="24"/>
              </a:spcBef>
            </a:pPr>
            <a:r>
              <a:rPr lang="cs-CZ" sz="1800" i="1" dirty="0" smtClean="0">
                <a:solidFill>
                  <a:srgbClr val="FF0000"/>
                </a:solidFill>
              </a:rPr>
              <a:t>původní funkce cosinus </a:t>
            </a:r>
            <a:r>
              <a:rPr lang="cs-CZ" sz="1800" i="1" dirty="0" smtClean="0"/>
              <a:t>nabývá pro:  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1; 90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0; 180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-1; 270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0; 360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1</a:t>
            </a:r>
          </a:p>
          <a:p>
            <a:pPr>
              <a:lnSpc>
                <a:spcPct val="150000"/>
              </a:lnSpc>
              <a:spcBef>
                <a:spcPts val="24"/>
              </a:spcBef>
            </a:pPr>
            <a:r>
              <a:rPr lang="cs-CZ" sz="1800" i="1" dirty="0" smtClean="0">
                <a:solidFill>
                  <a:srgbClr val="005DA2"/>
                </a:solidFill>
              </a:rPr>
              <a:t>nová funkce</a:t>
            </a:r>
            <a:r>
              <a:rPr lang="cs-CZ" sz="1800" i="1" dirty="0" smtClean="0"/>
              <a:t> vznikne tak, že ji celou posuneme dle osy y o 1 směrem dolů a v y = -1 vznikne nová osa x´.</a:t>
            </a:r>
          </a:p>
          <a:p>
            <a:pPr>
              <a:lnSpc>
                <a:spcPct val="150000"/>
              </a:lnSpc>
              <a:spcBef>
                <a:spcPts val="24"/>
              </a:spcBef>
              <a:buNone/>
            </a:pPr>
            <a:r>
              <a:rPr lang="cs-CZ" sz="1800" i="1" dirty="0" smtClean="0"/>
              <a:t>Graf se tedy pouze posune o 1 směrem dolů. (když by na konci bylo   + </a:t>
            </a:r>
            <a:r>
              <a:rPr lang="en-US" sz="1800" i="1" dirty="0" smtClean="0"/>
              <a:t> </a:t>
            </a:r>
            <a:r>
              <a:rPr lang="cs-CZ" sz="1800" i="1" dirty="0" smtClean="0">
                <a:sym typeface="Wingdings" pitchFamily="2" charset="2"/>
              </a:rPr>
              <a:t></a:t>
            </a:r>
            <a:r>
              <a:rPr lang="en-US" sz="1800" i="1" dirty="0" smtClean="0">
                <a:sym typeface="Wingdings" pitchFamily="2" charset="2"/>
              </a:rPr>
              <a:t>   </a:t>
            </a:r>
            <a:r>
              <a:rPr lang="cs-CZ" sz="1800" i="1" dirty="0" smtClean="0">
                <a:sym typeface="Wingdings" pitchFamily="2" charset="2"/>
              </a:rPr>
              <a:t>nahoru)</a:t>
            </a:r>
            <a:endParaRPr lang="cs-CZ" sz="1800" i="1" dirty="0" smtClean="0"/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038600" y="1290638"/>
            <a:ext cx="24288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038600" y="1290638"/>
            <a:ext cx="24288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" name="Obrázek 12" descr="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3416059"/>
            <a:ext cx="7260480" cy="34419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Ukázkové příklady - posouvání grafu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2565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24"/>
              </a:spcBef>
              <a:buNone/>
            </a:pPr>
            <a:r>
              <a:rPr lang="cs-CZ" sz="2000" i="1" dirty="0" smtClean="0"/>
              <a:t>Př. Sestrojte graf dané funkce pomocí posunutí:   </a:t>
            </a:r>
            <a:r>
              <a:rPr lang="cs-CZ" sz="2000" b="1" i="1" dirty="0" smtClean="0"/>
              <a:t>f: y = </a:t>
            </a:r>
            <a:r>
              <a:rPr lang="en-US" sz="2000" b="1" i="1" dirty="0" smtClean="0"/>
              <a:t>|</a:t>
            </a:r>
            <a:r>
              <a:rPr lang="en-US" sz="2000" b="1" i="1" dirty="0" err="1" smtClean="0"/>
              <a:t>tgx</a:t>
            </a:r>
            <a:r>
              <a:rPr lang="en-US" sz="2000" b="1" i="1" dirty="0" smtClean="0"/>
              <a:t>|</a:t>
            </a:r>
            <a:r>
              <a:rPr lang="cs-CZ" sz="2000" b="1" i="1" dirty="0" smtClean="0"/>
              <a:t>     </a:t>
            </a:r>
          </a:p>
          <a:p>
            <a:pPr>
              <a:lnSpc>
                <a:spcPct val="150000"/>
              </a:lnSpc>
              <a:spcBef>
                <a:spcPts val="24"/>
              </a:spcBef>
            </a:pPr>
            <a:r>
              <a:rPr lang="cs-CZ" sz="1800" i="1" dirty="0" smtClean="0">
                <a:solidFill>
                  <a:srgbClr val="FF0000"/>
                </a:solidFill>
              </a:rPr>
              <a:t>původní funkce </a:t>
            </a:r>
            <a:r>
              <a:rPr lang="en-US" sz="1800" i="1" dirty="0" err="1" smtClean="0">
                <a:solidFill>
                  <a:srgbClr val="FF0000"/>
                </a:solidFill>
              </a:rPr>
              <a:t>tangens</a:t>
            </a:r>
            <a:r>
              <a:rPr lang="cs-CZ" sz="1800" i="1" dirty="0" smtClean="0">
                <a:solidFill>
                  <a:srgbClr val="FF0000"/>
                </a:solidFill>
              </a:rPr>
              <a:t> </a:t>
            </a:r>
            <a:r>
              <a:rPr lang="cs-CZ" sz="1800" i="1" dirty="0" smtClean="0"/>
              <a:t>nabývá pro:  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</a:t>
            </a:r>
            <a:r>
              <a:rPr lang="en-US" sz="1800" i="1" dirty="0" smtClean="0"/>
              <a:t>0</a:t>
            </a:r>
            <a:r>
              <a:rPr lang="cs-CZ" sz="1800" i="1" dirty="0" smtClean="0"/>
              <a:t>; 90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</a:t>
            </a:r>
            <a:r>
              <a:rPr lang="en-US" sz="1800" i="1" dirty="0" err="1" smtClean="0"/>
              <a:t>nedef</a:t>
            </a:r>
            <a:r>
              <a:rPr lang="en-US" sz="1800" i="1" dirty="0" smtClean="0"/>
              <a:t>.</a:t>
            </a:r>
            <a:r>
              <a:rPr lang="cs-CZ" sz="1800" i="1" dirty="0" smtClean="0"/>
              <a:t>; 180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</a:t>
            </a:r>
            <a:r>
              <a:rPr lang="en-US" sz="1800" i="1" dirty="0" smtClean="0"/>
              <a:t>0</a:t>
            </a:r>
            <a:r>
              <a:rPr lang="cs-CZ" sz="1800" i="1" dirty="0" smtClean="0"/>
              <a:t>; 270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</a:t>
            </a:r>
            <a:r>
              <a:rPr lang="en-US" sz="1800" i="1" dirty="0" err="1" smtClean="0"/>
              <a:t>nedef</a:t>
            </a:r>
            <a:r>
              <a:rPr lang="en-US" sz="1800" i="1" dirty="0" smtClean="0"/>
              <a:t>.</a:t>
            </a:r>
            <a:r>
              <a:rPr lang="cs-CZ" sz="1800" i="1" dirty="0" smtClean="0"/>
              <a:t>; 360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</a:t>
            </a:r>
            <a:r>
              <a:rPr lang="en-US" sz="1800" i="1" dirty="0" smtClean="0"/>
              <a:t>0</a:t>
            </a:r>
            <a:endParaRPr lang="cs-CZ" sz="1800" i="1" dirty="0" smtClean="0"/>
          </a:p>
          <a:p>
            <a:pPr>
              <a:lnSpc>
                <a:spcPct val="150000"/>
              </a:lnSpc>
              <a:spcBef>
                <a:spcPts val="24"/>
              </a:spcBef>
            </a:pPr>
            <a:r>
              <a:rPr lang="cs-CZ" sz="1800" i="1" dirty="0" smtClean="0">
                <a:solidFill>
                  <a:srgbClr val="005DA2"/>
                </a:solidFill>
              </a:rPr>
              <a:t>nová funkce</a:t>
            </a:r>
            <a:r>
              <a:rPr lang="cs-CZ" sz="1800" i="1" dirty="0" smtClean="0"/>
              <a:t> vznikne tak, že</a:t>
            </a:r>
            <a:r>
              <a:rPr lang="en-US" sz="1800" i="1" dirty="0" smtClean="0"/>
              <a:t> t</a:t>
            </a:r>
            <a:r>
              <a:rPr lang="cs-CZ" sz="1800" i="1" dirty="0" smtClean="0"/>
              <a:t>u část ,původní funkce tangens, která je pod osou x souměrně podle osy x překreslíme nad osu x .</a:t>
            </a:r>
          </a:p>
          <a:p>
            <a:pPr>
              <a:lnSpc>
                <a:spcPct val="150000"/>
              </a:lnSpc>
              <a:spcBef>
                <a:spcPts val="24"/>
              </a:spcBef>
              <a:buNone/>
            </a:pPr>
            <a:r>
              <a:rPr lang="cs-CZ" sz="1800" i="1" dirty="0" smtClean="0"/>
              <a:t>Tedy vše, co je pod osou x se nám objeví nad osou </a:t>
            </a:r>
            <a:r>
              <a:rPr lang="cs-CZ" sz="1800" i="1" dirty="0" err="1" smtClean="0"/>
              <a:t>x</a:t>
            </a:r>
            <a:r>
              <a:rPr lang="cs-CZ" sz="1800" i="1" dirty="0" smtClean="0"/>
              <a:t>. 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038600" y="1290638"/>
            <a:ext cx="24288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038600" y="1290638"/>
            <a:ext cx="24288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1" name="Obrázek 10" descr="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7680" y="3385811"/>
            <a:ext cx="7276728" cy="34721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na procvičení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př. 1</a:t>
            </a:r>
            <a:r>
              <a:rPr lang="cs-CZ" sz="2600" i="1" dirty="0" smtClean="0"/>
              <a:t>: Sestrojte graf funkce f: y = cos    x pomocí posouvání.</a:t>
            </a:r>
          </a:p>
          <a:p>
            <a:pPr>
              <a:buNone/>
            </a:pPr>
            <a:r>
              <a:rPr lang="cs-CZ" sz="2600" dirty="0" smtClean="0">
                <a:hlinkClick r:id="rId2" action="ppaction://hlinksldjump"/>
              </a:rPr>
              <a:t>Řešení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př. 2: </a:t>
            </a:r>
            <a:r>
              <a:rPr lang="cs-CZ" sz="2600" i="1" dirty="0" smtClean="0"/>
              <a:t>Sestrojte graf funkce f: y = sin (x +    )  pomocí posouvání.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>
                <a:hlinkClick r:id="rId3" action="ppaction://hlinksldjump"/>
              </a:rPr>
              <a:t>Řešení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př. 3: </a:t>
            </a:r>
            <a:r>
              <a:rPr lang="cs-CZ" sz="2600" i="1" dirty="0" smtClean="0"/>
              <a:t>Sestrojte graf funkce f: y = cos x + 0,5  pomocí posouvání.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>
                <a:hlinkClick r:id="rId4" action="ppaction://hlinksldjump"/>
              </a:rPr>
              <a:t>Řešení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př. </a:t>
            </a:r>
            <a:r>
              <a:rPr lang="en-US" sz="2600" dirty="0" smtClean="0"/>
              <a:t>4</a:t>
            </a:r>
            <a:r>
              <a:rPr lang="cs-CZ" sz="2600" dirty="0" smtClean="0"/>
              <a:t>: </a:t>
            </a:r>
            <a:r>
              <a:rPr lang="cs-CZ" sz="2600" i="1" dirty="0" smtClean="0"/>
              <a:t>Sestrojte graf funkce f: y = </a:t>
            </a:r>
            <a:r>
              <a:rPr lang="en-US" sz="2600" i="1" dirty="0" smtClean="0"/>
              <a:t>|sin x|</a:t>
            </a:r>
            <a:r>
              <a:rPr lang="cs-CZ" sz="2600" i="1" dirty="0" smtClean="0"/>
              <a:t>  pomocí posouvání.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>
                <a:hlinkClick r:id="rId5" action="ppaction://hlinksldjump"/>
              </a:rPr>
              <a:t>Řešení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 algn="r">
              <a:buNone/>
            </a:pPr>
            <a:r>
              <a:rPr lang="cs-CZ" sz="2600" dirty="0" smtClean="0">
                <a:hlinkClick r:id="rId6" action="ppaction://hlinksldjump"/>
              </a:rPr>
              <a:t>přeskočit</a:t>
            </a:r>
            <a:endParaRPr lang="cs-CZ" sz="2600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1412776"/>
            <a:ext cx="148208" cy="666936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2420888"/>
            <a:ext cx="157733" cy="560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Obrázek 46" descr="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140968"/>
            <a:ext cx="7488832" cy="3515166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  <a:ln cmpd="dbl">
            <a:noFill/>
          </a:ln>
        </p:spPr>
        <p:txBody>
          <a:bodyPr>
            <a:noAutofit/>
          </a:bodyPr>
          <a:lstStyle/>
          <a:p>
            <a:pPr>
              <a:buNone/>
            </a:pPr>
            <a:r>
              <a:rPr lang="cs-CZ" sz="2600" dirty="0" smtClean="0"/>
              <a:t>Řešení příkladu č.1:</a:t>
            </a:r>
          </a:p>
          <a:p>
            <a:pPr>
              <a:buNone/>
            </a:pPr>
            <a:r>
              <a:rPr lang="cs-CZ" sz="2400" dirty="0" smtClean="0"/>
              <a:t>Sestrojte graf funkce </a:t>
            </a:r>
            <a:r>
              <a:rPr lang="cs-CZ" sz="2400" i="1" dirty="0" smtClean="0"/>
              <a:t>f: y = cos    x </a:t>
            </a:r>
            <a:r>
              <a:rPr lang="cs-CZ" sz="2400" dirty="0" smtClean="0"/>
              <a:t>pomocí posouvání.</a:t>
            </a:r>
          </a:p>
          <a:p>
            <a:pPr>
              <a:buNone/>
            </a:pPr>
            <a:endParaRPr lang="cs-CZ" sz="1000" dirty="0" smtClean="0"/>
          </a:p>
          <a:p>
            <a:pPr>
              <a:lnSpc>
                <a:spcPct val="150000"/>
              </a:lnSpc>
              <a:spcBef>
                <a:spcPts val="24"/>
              </a:spcBef>
            </a:pPr>
            <a:r>
              <a:rPr lang="cs-CZ" sz="1800" i="1" dirty="0" smtClean="0">
                <a:solidFill>
                  <a:srgbClr val="FF0000"/>
                </a:solidFill>
              </a:rPr>
              <a:t>původní funkce cosinus</a:t>
            </a:r>
            <a:r>
              <a:rPr lang="cs-CZ" sz="1800" i="1" dirty="0" smtClean="0"/>
              <a:t> nabývá pro:  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1; 90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0; 180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-1; 270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0; 360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1</a:t>
            </a:r>
          </a:p>
          <a:p>
            <a:pPr>
              <a:lnSpc>
                <a:spcPct val="150000"/>
              </a:lnSpc>
              <a:spcBef>
                <a:spcPts val="24"/>
              </a:spcBef>
            </a:pPr>
            <a:r>
              <a:rPr lang="cs-CZ" sz="1800" i="1" dirty="0" smtClean="0">
                <a:solidFill>
                  <a:srgbClr val="005DA2"/>
                </a:solidFill>
              </a:rPr>
              <a:t>nová funkce</a:t>
            </a:r>
            <a:r>
              <a:rPr lang="cs-CZ" sz="1800" i="1" dirty="0" smtClean="0"/>
              <a:t> bude nabývat: 0,5*</a:t>
            </a:r>
            <a:r>
              <a:rPr lang="cs-CZ" sz="1800" b="1" i="1" dirty="0" smtClean="0"/>
              <a:t>0</a:t>
            </a:r>
            <a:r>
              <a:rPr lang="cs-CZ" sz="1800" b="1" i="1" baseline="30000" dirty="0" smtClean="0"/>
              <a:t>o</a:t>
            </a:r>
            <a:r>
              <a:rPr lang="cs-CZ" sz="1800" i="1" dirty="0" smtClean="0"/>
              <a:t> = </a:t>
            </a:r>
            <a:r>
              <a:rPr lang="cs-CZ" sz="1800" i="1" dirty="0" err="1" smtClean="0"/>
              <a:t>0</a:t>
            </a:r>
            <a:r>
              <a:rPr lang="cs-CZ" sz="1800" i="1" baseline="30000" dirty="0" err="1" smtClean="0"/>
              <a:t>o</a:t>
            </a:r>
            <a:r>
              <a:rPr lang="cs-CZ" sz="1800" i="1" dirty="0" smtClean="0"/>
              <a:t> = 1; 0,5*</a:t>
            </a:r>
            <a:r>
              <a:rPr lang="cs-CZ" sz="1800" b="1" i="1" dirty="0" smtClean="0"/>
              <a:t>90</a:t>
            </a:r>
            <a:r>
              <a:rPr lang="cs-CZ" sz="1800" b="1" i="1" baseline="30000" dirty="0" smtClean="0"/>
              <a:t>o</a:t>
            </a:r>
            <a:r>
              <a:rPr lang="cs-CZ" sz="1800" i="1" dirty="0" smtClean="0"/>
              <a:t> = 45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      ; 0,5*</a:t>
            </a:r>
            <a:r>
              <a:rPr lang="cs-CZ" sz="1800" b="1" i="1" dirty="0" smtClean="0"/>
              <a:t>180</a:t>
            </a:r>
            <a:r>
              <a:rPr lang="cs-CZ" sz="1800" b="1" i="1" baseline="30000" dirty="0" smtClean="0"/>
              <a:t>o</a:t>
            </a:r>
            <a:r>
              <a:rPr lang="cs-CZ" sz="1800" i="1" dirty="0" smtClean="0"/>
              <a:t> = 90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0; </a:t>
            </a:r>
            <a:r>
              <a:rPr lang="cs-CZ" sz="1800" i="1" dirty="0" err="1" smtClean="0"/>
              <a:t>0</a:t>
            </a:r>
            <a:r>
              <a:rPr lang="cs-CZ" sz="1800" i="1" dirty="0" smtClean="0"/>
              <a:t>,5*</a:t>
            </a:r>
            <a:r>
              <a:rPr lang="cs-CZ" sz="1800" b="1" i="1" dirty="0" smtClean="0"/>
              <a:t>270</a:t>
            </a:r>
            <a:r>
              <a:rPr lang="cs-CZ" sz="1800" b="1" i="1" baseline="30000" dirty="0" smtClean="0"/>
              <a:t>o</a:t>
            </a:r>
            <a:r>
              <a:rPr lang="cs-CZ" sz="1800" i="1" baseline="30000" dirty="0" smtClean="0"/>
              <a:t> </a:t>
            </a:r>
            <a:r>
              <a:rPr lang="cs-CZ" sz="1800" i="1" dirty="0" smtClean="0"/>
              <a:t>= 135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         ; </a:t>
            </a:r>
            <a:r>
              <a:rPr lang="cs-CZ" sz="1800" i="1" baseline="30000" dirty="0" smtClean="0"/>
              <a:t> </a:t>
            </a:r>
            <a:r>
              <a:rPr lang="cs-CZ" sz="1800" i="1" dirty="0" smtClean="0"/>
              <a:t>0,5*</a:t>
            </a:r>
            <a:r>
              <a:rPr lang="cs-CZ" sz="1800" b="1" dirty="0" smtClean="0"/>
              <a:t>360</a:t>
            </a:r>
            <a:r>
              <a:rPr lang="cs-CZ" sz="1800" b="1" baseline="30000" dirty="0" smtClean="0"/>
              <a:t>o</a:t>
            </a:r>
            <a:r>
              <a:rPr lang="cs-CZ" sz="1800" i="1" dirty="0" smtClean="0"/>
              <a:t> = 180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-1</a:t>
            </a:r>
          </a:p>
          <a:p>
            <a:pPr>
              <a:lnSpc>
                <a:spcPct val="150000"/>
              </a:lnSpc>
              <a:spcBef>
                <a:spcPts val="24"/>
              </a:spcBef>
              <a:buNone/>
            </a:pPr>
            <a:r>
              <a:rPr lang="cs-CZ" sz="1800" i="1" dirty="0" smtClean="0"/>
              <a:t>Graf změní periodu z 360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na 720</a:t>
            </a:r>
            <a:r>
              <a:rPr lang="cs-CZ" sz="1800" i="1" baseline="30000" dirty="0" smtClean="0"/>
              <a:t>o </a:t>
            </a:r>
            <a:r>
              <a:rPr lang="cs-CZ" sz="1800" i="1" dirty="0" smtClean="0"/>
              <a:t>.</a:t>
            </a:r>
            <a:endParaRPr lang="cs-CZ" sz="1800" dirty="0" smtClean="0"/>
          </a:p>
          <a:p>
            <a:pPr>
              <a:buNone/>
            </a:pPr>
            <a:endParaRPr lang="cs-CZ" sz="2600" i="1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 algn="r">
              <a:buNone/>
            </a:pPr>
            <a:r>
              <a:rPr lang="cs-CZ" sz="2400" dirty="0" smtClean="0">
                <a:hlinkClick r:id="rId3" action="ppaction://hlinksldjump"/>
              </a:rPr>
              <a:t>zpět</a:t>
            </a:r>
            <a:endParaRPr lang="cs-CZ" sz="2400" dirty="0" smtClean="0"/>
          </a:p>
          <a:p>
            <a:pPr>
              <a:buNone/>
            </a:pPr>
            <a:r>
              <a:rPr lang="cs-CZ" sz="2600" dirty="0" smtClean="0"/>
              <a:t>   </a:t>
            </a:r>
          </a:p>
          <a:p>
            <a:pPr>
              <a:buNone/>
            </a:pPr>
            <a:r>
              <a:rPr lang="cs-CZ" sz="2600" dirty="0" smtClean="0"/>
              <a:t>                   </a:t>
            </a:r>
            <a:r>
              <a:rPr lang="cs-CZ" sz="2600" i="1" dirty="0" smtClean="0"/>
              <a:t>    </a:t>
            </a:r>
          </a:p>
          <a:p>
            <a:pPr>
              <a:buNone/>
            </a:pPr>
            <a:r>
              <a:rPr lang="cs-CZ" sz="2600" dirty="0" smtClean="0"/>
              <a:t>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dirty="0" smtClean="0"/>
              <a:t>   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baseline="30000" dirty="0" smtClean="0"/>
              <a:t>     </a:t>
            </a:r>
            <a:r>
              <a:rPr lang="cs-CZ" sz="2600" dirty="0" smtClean="0"/>
              <a:t>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baseline="30000" dirty="0" smtClean="0"/>
              <a:t> </a:t>
            </a:r>
            <a:r>
              <a:rPr lang="cs-CZ" sz="2600" dirty="0" smtClean="0"/>
              <a:t>             </a:t>
            </a:r>
          </a:p>
          <a:p>
            <a:pPr>
              <a:buNone/>
            </a:pPr>
            <a:r>
              <a:rPr lang="cs-CZ" sz="2600" dirty="0" smtClean="0"/>
              <a:t>                </a:t>
            </a:r>
            <a:endParaRPr lang="cs-CZ" sz="26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0" y="12687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836712"/>
            <a:ext cx="132206" cy="594928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1967880"/>
            <a:ext cx="171450" cy="381000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2348880"/>
            <a:ext cx="295275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Obrázek 44" descr="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068960"/>
            <a:ext cx="7649028" cy="3645024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  <a:ln cmpd="dbl">
            <a:noFill/>
          </a:ln>
        </p:spPr>
        <p:txBody>
          <a:bodyPr>
            <a:noAutofit/>
          </a:bodyPr>
          <a:lstStyle/>
          <a:p>
            <a:pPr>
              <a:buNone/>
            </a:pPr>
            <a:r>
              <a:rPr lang="cs-CZ" sz="2600" dirty="0" smtClean="0"/>
              <a:t>Řešení příkladu č.2:</a:t>
            </a:r>
          </a:p>
          <a:p>
            <a:pPr>
              <a:buNone/>
            </a:pPr>
            <a:r>
              <a:rPr lang="cs-CZ" sz="2400" dirty="0" smtClean="0"/>
              <a:t>Sestrojte graf funkce f: y = cos (x +    )  pomocí posouvání.</a:t>
            </a:r>
          </a:p>
          <a:p>
            <a:pPr>
              <a:buNone/>
            </a:pPr>
            <a:endParaRPr lang="cs-CZ" sz="1000" dirty="0" smtClean="0"/>
          </a:p>
          <a:p>
            <a:pPr>
              <a:lnSpc>
                <a:spcPct val="150000"/>
              </a:lnSpc>
              <a:spcBef>
                <a:spcPts val="24"/>
              </a:spcBef>
            </a:pPr>
            <a:r>
              <a:rPr lang="cs-CZ" sz="1800" i="1" dirty="0" smtClean="0">
                <a:solidFill>
                  <a:srgbClr val="FF0000"/>
                </a:solidFill>
              </a:rPr>
              <a:t>původní funkce  sinus </a:t>
            </a:r>
            <a:r>
              <a:rPr lang="cs-CZ" sz="1800" i="1" dirty="0" smtClean="0"/>
              <a:t>nabývá pro:  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0; 90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1; 180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0; 270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-1; 360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0</a:t>
            </a:r>
          </a:p>
          <a:p>
            <a:pPr>
              <a:lnSpc>
                <a:spcPct val="150000"/>
              </a:lnSpc>
              <a:spcBef>
                <a:spcPts val="24"/>
              </a:spcBef>
            </a:pPr>
            <a:r>
              <a:rPr lang="cs-CZ" sz="1800" i="1" dirty="0" smtClean="0">
                <a:solidFill>
                  <a:srgbClr val="005DA2"/>
                </a:solidFill>
              </a:rPr>
              <a:t>nová funkce</a:t>
            </a:r>
            <a:r>
              <a:rPr lang="cs-CZ" sz="1800" i="1" dirty="0" smtClean="0"/>
              <a:t> vznikne tak, že ji celou posuneme dle osy x o       (45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) směrem doleva. Tedy pro:  </a:t>
            </a:r>
            <a:r>
              <a:rPr lang="cs-CZ" sz="1800" b="1" i="1" dirty="0" smtClean="0"/>
              <a:t>-45</a:t>
            </a:r>
            <a:r>
              <a:rPr lang="cs-CZ" sz="1800" b="1" i="1" baseline="30000" dirty="0" smtClean="0"/>
              <a:t>o</a:t>
            </a:r>
            <a:r>
              <a:rPr lang="cs-CZ" sz="1800" i="1" dirty="0" smtClean="0"/>
              <a:t> = 0; </a:t>
            </a:r>
            <a:r>
              <a:rPr lang="cs-CZ" sz="1800" b="1" i="1" dirty="0" smtClean="0"/>
              <a:t>45</a:t>
            </a:r>
            <a:r>
              <a:rPr lang="cs-CZ" sz="1800" b="1" i="1" baseline="30000" dirty="0" smtClean="0"/>
              <a:t>o</a:t>
            </a:r>
            <a:r>
              <a:rPr lang="cs-CZ" sz="1800" i="1" dirty="0" smtClean="0"/>
              <a:t> = 1; </a:t>
            </a:r>
            <a:r>
              <a:rPr lang="cs-CZ" sz="1800" b="1" i="1" dirty="0" smtClean="0"/>
              <a:t>135</a:t>
            </a:r>
            <a:r>
              <a:rPr lang="cs-CZ" sz="1800" b="1" i="1" baseline="30000" dirty="0" smtClean="0"/>
              <a:t>o</a:t>
            </a:r>
            <a:r>
              <a:rPr lang="cs-CZ" sz="1800" i="1" dirty="0" smtClean="0"/>
              <a:t> = 0; </a:t>
            </a:r>
            <a:r>
              <a:rPr lang="cs-CZ" sz="1800" b="1" i="1" dirty="0" smtClean="0"/>
              <a:t>225</a:t>
            </a:r>
            <a:r>
              <a:rPr lang="cs-CZ" sz="1800" b="1" i="1" baseline="30000" dirty="0" smtClean="0"/>
              <a:t>o</a:t>
            </a:r>
            <a:r>
              <a:rPr lang="cs-CZ" sz="1800" i="1" dirty="0" smtClean="0"/>
              <a:t> = -1; </a:t>
            </a:r>
            <a:r>
              <a:rPr lang="cs-CZ" sz="1800" b="1" i="1" dirty="0" smtClean="0"/>
              <a:t>315</a:t>
            </a:r>
            <a:r>
              <a:rPr lang="cs-CZ" sz="1800" b="1" i="1" baseline="30000" dirty="0" smtClean="0"/>
              <a:t>o</a:t>
            </a:r>
            <a:r>
              <a:rPr lang="cs-CZ" sz="1800" b="1" i="1" dirty="0" smtClean="0"/>
              <a:t> </a:t>
            </a:r>
            <a:r>
              <a:rPr lang="cs-CZ" sz="1800" i="1" dirty="0" smtClean="0"/>
              <a:t>= 0</a:t>
            </a:r>
          </a:p>
          <a:p>
            <a:pPr>
              <a:lnSpc>
                <a:spcPct val="150000"/>
              </a:lnSpc>
              <a:spcBef>
                <a:spcPts val="24"/>
              </a:spcBef>
              <a:buNone/>
            </a:pPr>
            <a:r>
              <a:rPr lang="cs-CZ" sz="1800" i="1" dirty="0" smtClean="0"/>
              <a:t>Graf nezmění  svou periodu. Pouze jej posuneme směrem doleva o 45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.</a:t>
            </a:r>
            <a:endParaRPr lang="cs-CZ" sz="18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 algn="r">
              <a:buNone/>
            </a:pPr>
            <a:endParaRPr lang="cs-CZ" sz="2400" dirty="0" smtClean="0">
              <a:hlinkClick r:id="rId3" action="ppaction://hlinksldjump"/>
            </a:endParaRPr>
          </a:p>
          <a:p>
            <a:pPr algn="r">
              <a:buNone/>
            </a:pPr>
            <a:endParaRPr lang="cs-CZ" sz="2400" dirty="0" smtClean="0">
              <a:hlinkClick r:id="rId3" action="ppaction://hlinksldjump"/>
            </a:endParaRPr>
          </a:p>
          <a:p>
            <a:pPr algn="r">
              <a:buNone/>
            </a:pPr>
            <a:r>
              <a:rPr lang="cs-CZ" sz="2400" dirty="0" smtClean="0">
                <a:hlinkClick r:id="rId4" action="ppaction://hlinksldjump"/>
              </a:rPr>
              <a:t>zpět</a:t>
            </a:r>
            <a:endParaRPr lang="cs-CZ" sz="2400" dirty="0" smtClean="0"/>
          </a:p>
          <a:p>
            <a:pPr>
              <a:buNone/>
            </a:pPr>
            <a:r>
              <a:rPr lang="cs-CZ" sz="2600" dirty="0" smtClean="0"/>
              <a:t>   </a:t>
            </a:r>
          </a:p>
          <a:p>
            <a:pPr>
              <a:buNone/>
            </a:pPr>
            <a:r>
              <a:rPr lang="cs-CZ" sz="2600" dirty="0" smtClean="0"/>
              <a:t>                   </a:t>
            </a:r>
            <a:r>
              <a:rPr lang="cs-CZ" sz="2600" i="1" dirty="0" smtClean="0"/>
              <a:t>    </a:t>
            </a:r>
          </a:p>
          <a:p>
            <a:pPr>
              <a:buNone/>
            </a:pPr>
            <a:r>
              <a:rPr lang="cs-CZ" sz="2600" dirty="0" smtClean="0"/>
              <a:t>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dirty="0" smtClean="0"/>
              <a:t>   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baseline="30000" dirty="0" smtClean="0"/>
              <a:t>     </a:t>
            </a:r>
            <a:r>
              <a:rPr lang="cs-CZ" sz="2600" dirty="0" smtClean="0"/>
              <a:t>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baseline="30000" dirty="0" smtClean="0"/>
              <a:t> </a:t>
            </a:r>
            <a:r>
              <a:rPr lang="cs-CZ" sz="2600" dirty="0" smtClean="0"/>
              <a:t>             </a:t>
            </a:r>
          </a:p>
          <a:p>
            <a:pPr>
              <a:buNone/>
            </a:pPr>
            <a:r>
              <a:rPr lang="cs-CZ" sz="2600" dirty="0" smtClean="0"/>
              <a:t>                </a:t>
            </a:r>
            <a:endParaRPr lang="cs-CZ" sz="26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0" y="12687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74307" y="851948"/>
            <a:ext cx="157733" cy="560828"/>
          </a:xfrm>
          <a:prstGeom prst="rect">
            <a:avLst/>
          </a:prstGeom>
          <a:noFill/>
        </p:spPr>
      </p:pic>
      <p:pic>
        <p:nvPicPr>
          <p:cNvPr id="44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1932068"/>
            <a:ext cx="117228" cy="416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Obrázek 45" descr="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212976"/>
            <a:ext cx="7721352" cy="3445744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  <a:ln cmpd="dbl">
            <a:noFill/>
          </a:ln>
        </p:spPr>
        <p:txBody>
          <a:bodyPr>
            <a:noAutofit/>
          </a:bodyPr>
          <a:lstStyle/>
          <a:p>
            <a:pPr>
              <a:buNone/>
            </a:pPr>
            <a:r>
              <a:rPr lang="cs-CZ" sz="2600" dirty="0" smtClean="0"/>
              <a:t>Řešení příkladu č.3:</a:t>
            </a:r>
          </a:p>
          <a:p>
            <a:pPr>
              <a:buNone/>
            </a:pPr>
            <a:r>
              <a:rPr lang="cs-CZ" sz="2400" i="1" dirty="0" smtClean="0"/>
              <a:t>Sestrojte graf funkce f: y = cos x + 0,5  pomocí posouvání.</a:t>
            </a:r>
          </a:p>
          <a:p>
            <a:pPr>
              <a:buNone/>
            </a:pPr>
            <a:endParaRPr lang="cs-CZ" sz="1000" dirty="0" smtClean="0"/>
          </a:p>
          <a:p>
            <a:pPr>
              <a:lnSpc>
                <a:spcPct val="150000"/>
              </a:lnSpc>
              <a:spcBef>
                <a:spcPts val="24"/>
              </a:spcBef>
            </a:pPr>
            <a:r>
              <a:rPr lang="cs-CZ" sz="1800" i="1" dirty="0" smtClean="0">
                <a:solidFill>
                  <a:srgbClr val="FF0000"/>
                </a:solidFill>
              </a:rPr>
              <a:t>původní funkce cosinus </a:t>
            </a:r>
            <a:r>
              <a:rPr lang="cs-CZ" sz="1800" i="1" dirty="0" smtClean="0"/>
              <a:t>nabývá pro:  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1; 90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0; 180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-1; 270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0; 360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1</a:t>
            </a:r>
          </a:p>
          <a:p>
            <a:pPr>
              <a:lnSpc>
                <a:spcPct val="150000"/>
              </a:lnSpc>
              <a:spcBef>
                <a:spcPts val="24"/>
              </a:spcBef>
            </a:pPr>
            <a:r>
              <a:rPr lang="cs-CZ" sz="1800" i="1" dirty="0" smtClean="0">
                <a:solidFill>
                  <a:srgbClr val="005DA2"/>
                </a:solidFill>
              </a:rPr>
              <a:t>nová funkce</a:t>
            </a:r>
            <a:r>
              <a:rPr lang="cs-CZ" sz="1800" i="1" dirty="0" smtClean="0"/>
              <a:t> vznikne tak, že ji celou posuneme dle osy y o 0,5 směrem nahoru a       v y = 0,5 vznikne nová osa x´.</a:t>
            </a:r>
          </a:p>
          <a:p>
            <a:pPr>
              <a:lnSpc>
                <a:spcPct val="150000"/>
              </a:lnSpc>
              <a:spcBef>
                <a:spcPts val="24"/>
              </a:spcBef>
              <a:buNone/>
            </a:pPr>
            <a:r>
              <a:rPr lang="cs-CZ" sz="1800" i="1" dirty="0" smtClean="0"/>
              <a:t>Graf nezmění svou periodu. Pouze jej posuneme směrem nahoru o 0,5.</a:t>
            </a:r>
            <a:endParaRPr lang="cs-CZ" sz="18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 algn="r">
              <a:buNone/>
            </a:pPr>
            <a:endParaRPr lang="cs-CZ" sz="2400" dirty="0" smtClean="0">
              <a:hlinkClick r:id="rId3" action="ppaction://hlinksldjump"/>
            </a:endParaRPr>
          </a:p>
          <a:p>
            <a:pPr algn="r">
              <a:buNone/>
            </a:pPr>
            <a:endParaRPr lang="cs-CZ" sz="2400" dirty="0" smtClean="0">
              <a:hlinkClick r:id="rId3" action="ppaction://hlinksldjump"/>
            </a:endParaRPr>
          </a:p>
          <a:p>
            <a:pPr algn="r">
              <a:buNone/>
            </a:pPr>
            <a:r>
              <a:rPr lang="cs-CZ" sz="2400" dirty="0" smtClean="0">
                <a:hlinkClick r:id="rId4" action="ppaction://hlinksldjump"/>
              </a:rPr>
              <a:t>zpět</a:t>
            </a:r>
            <a:endParaRPr lang="cs-CZ" sz="2400" dirty="0" smtClean="0"/>
          </a:p>
          <a:p>
            <a:pPr>
              <a:buNone/>
            </a:pPr>
            <a:r>
              <a:rPr lang="cs-CZ" sz="2600" dirty="0" smtClean="0"/>
              <a:t>   </a:t>
            </a:r>
          </a:p>
          <a:p>
            <a:pPr>
              <a:buNone/>
            </a:pPr>
            <a:r>
              <a:rPr lang="cs-CZ" sz="2600" dirty="0" smtClean="0"/>
              <a:t>                   </a:t>
            </a:r>
            <a:r>
              <a:rPr lang="cs-CZ" sz="2600" i="1" dirty="0" smtClean="0"/>
              <a:t>    </a:t>
            </a:r>
          </a:p>
          <a:p>
            <a:pPr>
              <a:buNone/>
            </a:pPr>
            <a:r>
              <a:rPr lang="cs-CZ" sz="2600" dirty="0" smtClean="0"/>
              <a:t>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dirty="0" smtClean="0"/>
              <a:t>   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baseline="30000" dirty="0" smtClean="0"/>
              <a:t>     </a:t>
            </a:r>
            <a:r>
              <a:rPr lang="cs-CZ" sz="2600" dirty="0" smtClean="0"/>
              <a:t>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baseline="30000" dirty="0" smtClean="0"/>
              <a:t> </a:t>
            </a:r>
            <a:r>
              <a:rPr lang="cs-CZ" sz="2600" dirty="0" smtClean="0"/>
              <a:t>             </a:t>
            </a:r>
          </a:p>
          <a:p>
            <a:pPr>
              <a:buNone/>
            </a:pPr>
            <a:r>
              <a:rPr lang="cs-CZ" sz="2600" dirty="0" smtClean="0"/>
              <a:t>                </a:t>
            </a:r>
            <a:endParaRPr lang="cs-CZ" sz="26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0" y="12687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Obrázek 43" descr="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128123"/>
            <a:ext cx="7689726" cy="3613245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  <a:ln cmpd="dbl">
            <a:noFill/>
          </a:ln>
        </p:spPr>
        <p:txBody>
          <a:bodyPr>
            <a:noAutofit/>
          </a:bodyPr>
          <a:lstStyle/>
          <a:p>
            <a:pPr>
              <a:buNone/>
            </a:pPr>
            <a:r>
              <a:rPr lang="cs-CZ" sz="2600" dirty="0" smtClean="0"/>
              <a:t>Řešení příkladu č.</a:t>
            </a:r>
            <a:r>
              <a:rPr lang="en-US" sz="2600" dirty="0" smtClean="0"/>
              <a:t>4</a:t>
            </a:r>
            <a:r>
              <a:rPr lang="cs-CZ" sz="2600" dirty="0" smtClean="0"/>
              <a:t>:</a:t>
            </a:r>
          </a:p>
          <a:p>
            <a:pPr>
              <a:buNone/>
            </a:pPr>
            <a:r>
              <a:rPr lang="cs-CZ" sz="2400" i="1" dirty="0" smtClean="0"/>
              <a:t>Sestrojte graf funkce f: y = </a:t>
            </a:r>
            <a:r>
              <a:rPr lang="en-US" sz="2400" i="1" dirty="0" smtClean="0"/>
              <a:t>|sin x|</a:t>
            </a:r>
            <a:r>
              <a:rPr lang="cs-CZ" sz="2400" i="1" dirty="0" smtClean="0"/>
              <a:t>  pomocí posouvání.</a:t>
            </a:r>
            <a:endParaRPr lang="en-US" sz="2400" i="1" dirty="0" smtClean="0"/>
          </a:p>
          <a:p>
            <a:pPr>
              <a:buNone/>
            </a:pPr>
            <a:endParaRPr lang="cs-CZ" sz="1000" dirty="0" smtClean="0"/>
          </a:p>
          <a:p>
            <a:pPr>
              <a:lnSpc>
                <a:spcPct val="150000"/>
              </a:lnSpc>
              <a:spcBef>
                <a:spcPts val="24"/>
              </a:spcBef>
            </a:pPr>
            <a:r>
              <a:rPr lang="cs-CZ" sz="1800" i="1" dirty="0" smtClean="0">
                <a:solidFill>
                  <a:srgbClr val="FF0000"/>
                </a:solidFill>
              </a:rPr>
              <a:t>původní funkce </a:t>
            </a:r>
            <a:r>
              <a:rPr lang="en-US" sz="1800" i="1" dirty="0" smtClean="0">
                <a:solidFill>
                  <a:srgbClr val="FF0000"/>
                </a:solidFill>
              </a:rPr>
              <a:t>sinus </a:t>
            </a:r>
            <a:r>
              <a:rPr lang="cs-CZ" sz="1800" i="1" dirty="0" smtClean="0"/>
              <a:t>nabývá pro:  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</a:t>
            </a:r>
            <a:r>
              <a:rPr lang="en-US" sz="1800" i="1" dirty="0" smtClean="0"/>
              <a:t>0</a:t>
            </a:r>
            <a:r>
              <a:rPr lang="cs-CZ" sz="1800" i="1" dirty="0" smtClean="0"/>
              <a:t>; 90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</a:t>
            </a:r>
            <a:r>
              <a:rPr lang="en-US" sz="1800" i="1" dirty="0" smtClean="0"/>
              <a:t>1</a:t>
            </a:r>
            <a:r>
              <a:rPr lang="cs-CZ" sz="1800" i="1" dirty="0" smtClean="0"/>
              <a:t>; 180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</a:t>
            </a:r>
            <a:r>
              <a:rPr lang="en-US" sz="1800" i="1" dirty="0" smtClean="0"/>
              <a:t>0</a:t>
            </a:r>
            <a:r>
              <a:rPr lang="cs-CZ" sz="1800" i="1" dirty="0" smtClean="0"/>
              <a:t>; 270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</a:t>
            </a:r>
            <a:r>
              <a:rPr lang="en-US" sz="1800" i="1" dirty="0" smtClean="0"/>
              <a:t>-1</a:t>
            </a:r>
            <a:r>
              <a:rPr lang="cs-CZ" sz="1800" i="1" dirty="0" smtClean="0"/>
              <a:t>; 360</a:t>
            </a:r>
            <a:r>
              <a:rPr lang="cs-CZ" sz="1800" i="1" baseline="30000" dirty="0" smtClean="0"/>
              <a:t>o</a:t>
            </a:r>
            <a:r>
              <a:rPr lang="cs-CZ" sz="1800" i="1" dirty="0" smtClean="0"/>
              <a:t> = </a:t>
            </a:r>
            <a:r>
              <a:rPr lang="en-US" sz="1800" i="1" dirty="0" smtClean="0"/>
              <a:t>0</a:t>
            </a:r>
            <a:endParaRPr lang="cs-CZ" sz="1800" i="1" dirty="0" smtClean="0"/>
          </a:p>
          <a:p>
            <a:pPr>
              <a:lnSpc>
                <a:spcPct val="150000"/>
              </a:lnSpc>
              <a:spcBef>
                <a:spcPts val="24"/>
              </a:spcBef>
            </a:pPr>
            <a:r>
              <a:rPr lang="cs-CZ" sz="1800" i="1" dirty="0" smtClean="0">
                <a:solidFill>
                  <a:srgbClr val="005DA2"/>
                </a:solidFill>
              </a:rPr>
              <a:t>nová funkce</a:t>
            </a:r>
            <a:r>
              <a:rPr lang="cs-CZ" sz="1800" i="1" dirty="0" smtClean="0"/>
              <a:t> vznikne tak, že tu</a:t>
            </a:r>
            <a:r>
              <a:rPr lang="en-US" sz="1800" i="1" dirty="0" smtClean="0"/>
              <a:t> </a:t>
            </a:r>
            <a:r>
              <a:rPr lang="cs-CZ" sz="1800" i="1" dirty="0" smtClean="0"/>
              <a:t>část grafu sinus, která je pod osou x souměrně přeneseme nad osu x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 algn="r">
              <a:buNone/>
            </a:pPr>
            <a:endParaRPr lang="cs-CZ" sz="2400" dirty="0" smtClean="0">
              <a:hlinkClick r:id="rId3" action="ppaction://hlinksldjump"/>
            </a:endParaRPr>
          </a:p>
          <a:p>
            <a:pPr algn="r">
              <a:buNone/>
            </a:pPr>
            <a:endParaRPr lang="cs-CZ" sz="2400" dirty="0" smtClean="0">
              <a:hlinkClick r:id="rId3" action="ppaction://hlinksldjump"/>
            </a:endParaRPr>
          </a:p>
          <a:p>
            <a:pPr algn="r">
              <a:buNone/>
            </a:pPr>
            <a:r>
              <a:rPr lang="cs-CZ" sz="2400" dirty="0" smtClean="0">
                <a:hlinkClick r:id="rId4" action="ppaction://hlinksldjump"/>
              </a:rPr>
              <a:t>zpět</a:t>
            </a:r>
            <a:endParaRPr lang="cs-CZ" sz="2400" dirty="0" smtClean="0"/>
          </a:p>
          <a:p>
            <a:pPr>
              <a:buNone/>
            </a:pPr>
            <a:r>
              <a:rPr lang="cs-CZ" sz="2600" dirty="0" smtClean="0"/>
              <a:t>   </a:t>
            </a:r>
          </a:p>
          <a:p>
            <a:pPr>
              <a:buNone/>
            </a:pPr>
            <a:r>
              <a:rPr lang="cs-CZ" sz="2600" dirty="0" smtClean="0"/>
              <a:t>                   </a:t>
            </a:r>
            <a:r>
              <a:rPr lang="cs-CZ" sz="2600" i="1" dirty="0" smtClean="0"/>
              <a:t>    </a:t>
            </a:r>
          </a:p>
          <a:p>
            <a:pPr>
              <a:buNone/>
            </a:pPr>
            <a:r>
              <a:rPr lang="cs-CZ" sz="2600" dirty="0" smtClean="0"/>
              <a:t>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dirty="0" smtClean="0"/>
              <a:t>   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baseline="30000" dirty="0" smtClean="0"/>
              <a:t>     </a:t>
            </a:r>
            <a:r>
              <a:rPr lang="cs-CZ" sz="2600" dirty="0" smtClean="0"/>
              <a:t>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baseline="30000" dirty="0" smtClean="0"/>
              <a:t> </a:t>
            </a:r>
            <a:r>
              <a:rPr lang="cs-CZ" sz="2600" dirty="0" smtClean="0"/>
              <a:t>             </a:t>
            </a:r>
          </a:p>
          <a:p>
            <a:pPr>
              <a:buNone/>
            </a:pPr>
            <a:r>
              <a:rPr lang="cs-CZ" sz="2600" dirty="0" smtClean="0"/>
              <a:t>                </a:t>
            </a:r>
            <a:endParaRPr lang="cs-CZ" sz="26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0" y="12687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4785395"/>
          </a:xfrm>
        </p:spPr>
        <p:txBody>
          <a:bodyPr>
            <a:normAutofit/>
          </a:bodyPr>
          <a:lstStyle/>
          <a:p>
            <a:r>
              <a:rPr lang="cs-CZ" sz="2600" dirty="0" smtClean="0"/>
              <a:t>goniometrické funkce -  sinus, cosinus, tangens, </a:t>
            </a:r>
            <a:r>
              <a:rPr lang="cs-CZ" sz="2600" dirty="0" err="1" smtClean="0"/>
              <a:t>cotangens</a:t>
            </a:r>
            <a:r>
              <a:rPr lang="cs-CZ" sz="2200" dirty="0" smtClean="0"/>
              <a:t> </a:t>
            </a:r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endParaRPr lang="cs-CZ" sz="22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39552" y="1916832"/>
          <a:ext cx="8064896" cy="2376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2607096"/>
                <a:gridCol w="1800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solidFill>
                      <a:srgbClr val="BCBC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sin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cos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tg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cotg</a:t>
                      </a:r>
                      <a:endParaRPr lang="cs-CZ" dirty="0"/>
                    </a:p>
                  </a:txBody>
                  <a:tcPr anchor="ctr"/>
                </a:tc>
              </a:tr>
              <a:tr h="49325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 (f)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 – </a:t>
                      </a:r>
                      <a:r>
                        <a:rPr lang="en-US" dirty="0" smtClean="0"/>
                        <a:t>{</a:t>
                      </a:r>
                      <a:r>
                        <a:rPr lang="cs-CZ" dirty="0" smtClean="0"/>
                        <a:t>    . (2k+1);</a:t>
                      </a:r>
                      <a:r>
                        <a:rPr lang="cs-CZ" baseline="0" dirty="0" smtClean="0"/>
                        <a:t> k     Z </a:t>
                      </a:r>
                      <a:r>
                        <a:rPr lang="en-US" dirty="0" smtClean="0"/>
                        <a:t>}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 – </a:t>
                      </a:r>
                      <a:r>
                        <a:rPr lang="en-US" dirty="0" smtClean="0"/>
                        <a:t>{</a:t>
                      </a:r>
                      <a:r>
                        <a:rPr lang="cs-CZ" dirty="0" smtClean="0"/>
                        <a:t> k.    ; k     Z </a:t>
                      </a:r>
                      <a:r>
                        <a:rPr lang="en-US" dirty="0" smtClean="0"/>
                        <a:t>}</a:t>
                      </a:r>
                      <a:endParaRPr lang="cs-CZ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H(f)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perioda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/>
                        <a:t>(360</a:t>
                      </a:r>
                      <a:r>
                        <a:rPr lang="cs-CZ" sz="1500" baseline="30000" dirty="0" smtClean="0"/>
                        <a:t>o</a:t>
                      </a:r>
                      <a:r>
                        <a:rPr lang="cs-CZ" sz="1500" dirty="0" smtClean="0"/>
                        <a:t>)</a:t>
                      </a:r>
                      <a:endParaRPr lang="cs-CZ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/>
                        <a:t>(360</a:t>
                      </a:r>
                      <a:r>
                        <a:rPr lang="cs-CZ" sz="1500" baseline="30000" dirty="0" smtClean="0"/>
                        <a:t>o</a:t>
                      </a:r>
                      <a:r>
                        <a:rPr lang="cs-CZ" sz="1500" dirty="0" smtClean="0"/>
                        <a:t>)</a:t>
                      </a:r>
                      <a:endParaRPr lang="cs-CZ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/>
                        <a:t>(180</a:t>
                      </a:r>
                      <a:r>
                        <a:rPr lang="cs-CZ" sz="1500" baseline="30000" dirty="0" smtClean="0"/>
                        <a:t>o</a:t>
                      </a:r>
                      <a:r>
                        <a:rPr lang="cs-CZ" sz="1500" dirty="0" smtClean="0"/>
                        <a:t>)</a:t>
                      </a:r>
                      <a:endParaRPr lang="cs-CZ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/>
                        <a:t>(180</a:t>
                      </a:r>
                      <a:r>
                        <a:rPr lang="cs-CZ" sz="1500" baseline="30000" dirty="0" smtClean="0"/>
                        <a:t>o</a:t>
                      </a:r>
                      <a:r>
                        <a:rPr lang="cs-CZ" sz="1500" dirty="0" smtClean="0"/>
                        <a:t>)</a:t>
                      </a:r>
                      <a:endParaRPr lang="cs-CZ" sz="1500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vlastnost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lichá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sudá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lichá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lichá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90331" y="2420888"/>
            <a:ext cx="85725" cy="30480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3429000"/>
            <a:ext cx="233933" cy="275215"/>
          </a:xfrm>
          <a:prstGeom prst="rect">
            <a:avLst/>
          </a:prstGeom>
          <a:noFill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3429000"/>
            <a:ext cx="233933" cy="275215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55" name="Picture 7"/>
          <p:cNvPicPr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3429000"/>
            <a:ext cx="136800" cy="244800"/>
          </a:xfrm>
          <a:prstGeom prst="rect">
            <a:avLst/>
          </a:prstGeom>
          <a:noFill/>
        </p:spPr>
      </p:pic>
      <p:pic>
        <p:nvPicPr>
          <p:cNvPr id="14" name="Picture 7"/>
          <p:cNvPicPr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3429000"/>
            <a:ext cx="136800" cy="244800"/>
          </a:xfrm>
          <a:prstGeom prst="rect">
            <a:avLst/>
          </a:prstGeom>
          <a:noFill/>
        </p:spPr>
      </p:pic>
      <p:pic>
        <p:nvPicPr>
          <p:cNvPr id="15" name="Picture 7"/>
          <p:cNvPicPr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03552" y="2464120"/>
            <a:ext cx="136800" cy="244800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2950468"/>
            <a:ext cx="616894" cy="262508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2950468"/>
            <a:ext cx="616894" cy="262508"/>
          </a:xfrm>
          <a:prstGeom prst="rect">
            <a:avLst/>
          </a:prstGeom>
          <a:noFill/>
        </p:spPr>
      </p:pic>
      <p:graphicFrame>
        <p:nvGraphicFramePr>
          <p:cNvPr id="21" name="Tabulka 20"/>
          <p:cNvGraphicFramePr>
            <a:graphicFrameLocks noGrp="1"/>
          </p:cNvGraphicFramePr>
          <p:nvPr/>
        </p:nvGraphicFramePr>
        <p:xfrm>
          <a:off x="1331640" y="4509120"/>
          <a:ext cx="6480720" cy="216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41764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BCBC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/>
                        <a:t>0</a:t>
                      </a:r>
                      <a:r>
                        <a:rPr lang="cs-CZ" sz="1500" baseline="30000" dirty="0" smtClean="0"/>
                        <a:t>o</a:t>
                      </a:r>
                      <a:endParaRPr lang="cs-CZ" sz="15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aseline="0" dirty="0" smtClean="0"/>
                        <a:t>30</a:t>
                      </a:r>
                      <a:r>
                        <a:rPr lang="cs-CZ" sz="1500" baseline="30000" dirty="0" smtClean="0"/>
                        <a:t>o</a:t>
                      </a:r>
                      <a:endParaRPr lang="cs-CZ" sz="15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aseline="0" dirty="0" smtClean="0"/>
                        <a:t>45</a:t>
                      </a:r>
                      <a:r>
                        <a:rPr lang="cs-CZ" sz="1500" baseline="30000" dirty="0" smtClean="0"/>
                        <a:t>o</a:t>
                      </a:r>
                      <a:endParaRPr lang="cs-CZ" sz="15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aseline="0" dirty="0" smtClean="0"/>
                        <a:t>60</a:t>
                      </a:r>
                      <a:r>
                        <a:rPr lang="cs-CZ" sz="1500" baseline="30000" dirty="0" smtClean="0"/>
                        <a:t>o</a:t>
                      </a:r>
                      <a:endParaRPr lang="cs-CZ" sz="15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/>
                        <a:t>90</a:t>
                      </a:r>
                      <a:r>
                        <a:rPr lang="cs-CZ" sz="1500" baseline="30000" dirty="0" smtClean="0"/>
                        <a:t>o</a:t>
                      </a:r>
                      <a:endParaRPr lang="cs-CZ" sz="15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/>
                        <a:t>180</a:t>
                      </a:r>
                      <a:r>
                        <a:rPr lang="cs-CZ" sz="1500" baseline="30000" dirty="0" smtClean="0"/>
                        <a:t>o</a:t>
                      </a:r>
                      <a:endParaRPr lang="cs-CZ" sz="15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/>
                        <a:t>270</a:t>
                      </a:r>
                      <a:r>
                        <a:rPr lang="cs-CZ" sz="1500" baseline="30000" dirty="0" smtClean="0"/>
                        <a:t>o</a:t>
                      </a:r>
                      <a:endParaRPr lang="cs-CZ" sz="15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/>
                        <a:t>360</a:t>
                      </a:r>
                      <a:r>
                        <a:rPr lang="cs-CZ" sz="1500" baseline="30000" dirty="0" smtClean="0"/>
                        <a:t>o</a:t>
                      </a:r>
                      <a:endParaRPr lang="cs-CZ" sz="1500" baseline="30000" dirty="0"/>
                    </a:p>
                  </a:txBody>
                  <a:tcPr anchor="ctr"/>
                </a:tc>
              </a:tr>
              <a:tr h="446450">
                <a:tc>
                  <a:txBody>
                    <a:bodyPr/>
                    <a:lstStyle/>
                    <a:p>
                      <a:r>
                        <a:rPr lang="cs-CZ" dirty="0" smtClean="0"/>
                        <a:t>sin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/>
                        <a:t>cos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/>
                        <a:t>tg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/>
                        <a:t>nedef</a:t>
                      </a:r>
                      <a:r>
                        <a:rPr lang="cs-CZ" sz="1500" dirty="0" smtClean="0"/>
                        <a:t>.</a:t>
                      </a:r>
                      <a:endParaRPr lang="cs-CZ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/>
                        <a:t>nedef</a:t>
                      </a:r>
                      <a:r>
                        <a:rPr lang="cs-CZ" sz="1500" dirty="0" smtClean="0"/>
                        <a:t>.</a:t>
                      </a:r>
                      <a:endParaRPr lang="cs-CZ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/>
                        <a:t>cotg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/>
                        <a:t>nedef</a:t>
                      </a:r>
                      <a:r>
                        <a:rPr lang="cs-CZ" sz="1500" dirty="0" smtClean="0"/>
                        <a:t>.</a:t>
                      </a:r>
                      <a:endParaRPr lang="cs-CZ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/>
                        <a:t>nedef</a:t>
                      </a:r>
                      <a:r>
                        <a:rPr lang="cs-CZ" sz="1500" dirty="0" smtClean="0"/>
                        <a:t>.</a:t>
                      </a:r>
                      <a:endParaRPr lang="cs-CZ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/>
                        <a:t>nedef</a:t>
                      </a:r>
                      <a:r>
                        <a:rPr lang="cs-CZ" sz="1500" dirty="0" smtClean="0"/>
                        <a:t>.</a:t>
                      </a:r>
                      <a:endParaRPr lang="cs-CZ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5030316"/>
            <a:ext cx="76200" cy="342900"/>
          </a:xfrm>
          <a:prstGeom prst="rect">
            <a:avLst/>
          </a:prstGeom>
          <a:noFill/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67808" y="5462364"/>
            <a:ext cx="76200" cy="342900"/>
          </a:xfrm>
          <a:prstGeom prst="rect">
            <a:avLst/>
          </a:prstGeom>
          <a:noFill/>
        </p:spPr>
      </p:pic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2478" y="4992216"/>
            <a:ext cx="171450" cy="381000"/>
          </a:xfrm>
          <a:prstGeom prst="rect">
            <a:avLst/>
          </a:prstGeom>
          <a:noFill/>
        </p:spPr>
      </p:pic>
      <p:pic>
        <p:nvPicPr>
          <p:cNvPr id="27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2478" y="5424264"/>
            <a:ext cx="171450" cy="381000"/>
          </a:xfrm>
          <a:prstGeom prst="rect">
            <a:avLst/>
          </a:prstGeom>
          <a:noFill/>
        </p:spPr>
      </p:pic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5013176"/>
            <a:ext cx="171450" cy="371475"/>
          </a:xfrm>
          <a:prstGeom prst="rect">
            <a:avLst/>
          </a:prstGeom>
          <a:noFill/>
        </p:spPr>
      </p:pic>
      <p:pic>
        <p:nvPicPr>
          <p:cNvPr id="30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5433789"/>
            <a:ext cx="171450" cy="371475"/>
          </a:xfrm>
          <a:prstGeom prst="rect">
            <a:avLst/>
          </a:prstGeom>
          <a:noFill/>
        </p:spPr>
      </p:pic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5856312"/>
            <a:ext cx="171450" cy="381000"/>
          </a:xfrm>
          <a:prstGeom prst="rect">
            <a:avLst/>
          </a:prstGeom>
          <a:noFill/>
        </p:spPr>
      </p:pic>
      <p:pic>
        <p:nvPicPr>
          <p:cNvPr id="33" name="Picture 1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6309320"/>
            <a:ext cx="171450" cy="381000"/>
          </a:xfrm>
          <a:prstGeom prst="rect">
            <a:avLst/>
          </a:prstGeom>
          <a:noFill/>
        </p:spPr>
      </p:pic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5949280"/>
            <a:ext cx="171450" cy="209550"/>
          </a:xfrm>
          <a:prstGeom prst="rect">
            <a:avLst/>
          </a:prstGeom>
          <a:noFill/>
        </p:spPr>
      </p:pic>
      <p:pic>
        <p:nvPicPr>
          <p:cNvPr id="36" name="Picture 2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6381328"/>
            <a:ext cx="171450" cy="209550"/>
          </a:xfrm>
          <a:prstGeom prst="rect">
            <a:avLst/>
          </a:prstGeom>
          <a:noFill/>
        </p:spPr>
      </p:pic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2420888"/>
            <a:ext cx="144016" cy="320036"/>
          </a:xfrm>
          <a:prstGeom prst="rect">
            <a:avLst/>
          </a:prstGeom>
          <a:noFill/>
        </p:spPr>
      </p:pic>
      <p:pic>
        <p:nvPicPr>
          <p:cNvPr id="39" name="Picture 2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2420888"/>
            <a:ext cx="144016" cy="320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496944" cy="1470025"/>
          </a:xfrm>
        </p:spPr>
        <p:txBody>
          <a:bodyPr>
            <a:normAutofit fontScale="90000"/>
          </a:bodyPr>
          <a:lstStyle/>
          <a:p>
            <a:r>
              <a:rPr lang="cs-CZ" sz="7200" dirty="0" smtClean="0"/>
              <a:t>Goniometrické </a:t>
            </a:r>
            <a:br>
              <a:rPr lang="cs-CZ" sz="7200" dirty="0" smtClean="0"/>
            </a:br>
            <a:r>
              <a:rPr lang="cs-CZ" sz="7200" dirty="0" smtClean="0"/>
              <a:t>funkce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 smtClean="0"/>
              <a:t>HUDCOVÁ, Milada a Libuše KUBIČÍKOVÁ. </a:t>
            </a:r>
            <a:r>
              <a:rPr lang="cs-CZ" sz="2600" i="1" dirty="0" smtClean="0"/>
              <a:t>Sbírka úloh z matematiky pro SOŠ, SOU a nástavbové studium</a:t>
            </a:r>
            <a:r>
              <a:rPr lang="cs-CZ" sz="2600" dirty="0" smtClean="0"/>
              <a:t>. 2. vydání. Havlíčkův Brod: </a:t>
            </a:r>
            <a:r>
              <a:rPr lang="cs-CZ" sz="2600" dirty="0" err="1" smtClean="0"/>
              <a:t>Prometheus</a:t>
            </a:r>
            <a:r>
              <a:rPr lang="cs-CZ" sz="2600" dirty="0" smtClean="0"/>
              <a:t>, spol. s r.o., 2005. Učebnice pro střední školy. ISBN 80-7196-318-6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cs-CZ" dirty="0" smtClean="0"/>
              <a:t>pojem funkce</a:t>
            </a:r>
          </a:p>
          <a:p>
            <a:pPr marL="514350" indent="-514350">
              <a:buAutoNum type="alphaLcParenR"/>
            </a:pPr>
            <a:r>
              <a:rPr lang="cs-CZ" dirty="0" smtClean="0"/>
              <a:t>goniometrické funkce</a:t>
            </a:r>
          </a:p>
          <a:p>
            <a:pPr marL="514350" indent="-514350">
              <a:buAutoNum type="alphaLcParenR"/>
            </a:pPr>
            <a:r>
              <a:rPr lang="cs-CZ" dirty="0" smtClean="0"/>
              <a:t>grafy a vlastnosti jednotlivých funkcí</a:t>
            </a:r>
          </a:p>
          <a:p>
            <a:pPr marL="514350" indent="-514350">
              <a:buAutoNum type="alphaLcParenR"/>
            </a:pPr>
            <a:r>
              <a:rPr lang="cs-CZ" dirty="0" smtClean="0"/>
              <a:t>posouvaní grafů goniometrických funkcí</a:t>
            </a:r>
          </a:p>
          <a:p>
            <a:pPr marL="514350" indent="-514350">
              <a:buAutoNum type="alphaLcParenR"/>
            </a:pPr>
            <a:r>
              <a:rPr lang="cs-CZ" dirty="0" smtClean="0"/>
              <a:t>příklady na procvičení včetně řešení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r>
              <a:rPr lang="cs-CZ" dirty="0" smtClean="0"/>
              <a:t>je předpis, který každému </a:t>
            </a:r>
            <a:r>
              <a:rPr lang="cs-CZ" i="1" dirty="0" smtClean="0"/>
              <a:t>x</a:t>
            </a:r>
            <a:r>
              <a:rPr lang="cs-CZ" dirty="0" smtClean="0"/>
              <a:t> z nějaké množiny </a:t>
            </a:r>
            <a:r>
              <a:rPr lang="cs-CZ" i="1" dirty="0" smtClean="0"/>
              <a:t>D</a:t>
            </a:r>
            <a:r>
              <a:rPr lang="cs-CZ" dirty="0" smtClean="0"/>
              <a:t> </a:t>
            </a:r>
            <a:r>
              <a:rPr lang="cs-CZ" sz="2600" i="1" dirty="0" smtClean="0"/>
              <a:t>(definiční obor)</a:t>
            </a:r>
            <a:r>
              <a:rPr lang="cs-CZ" dirty="0" smtClean="0"/>
              <a:t> přiřazuje „</a:t>
            </a:r>
            <a:r>
              <a:rPr lang="cs-CZ" b="1" dirty="0" smtClean="0"/>
              <a:t>právě jedno“</a:t>
            </a:r>
            <a:r>
              <a:rPr lang="cs-CZ" dirty="0" smtClean="0"/>
              <a:t> reálné číslo </a:t>
            </a:r>
            <a:r>
              <a:rPr lang="cs-CZ" i="1" dirty="0" smtClean="0"/>
              <a:t>y</a:t>
            </a:r>
            <a:r>
              <a:rPr lang="cs-CZ" dirty="0" smtClean="0"/>
              <a:t> z množiny </a:t>
            </a:r>
            <a:r>
              <a:rPr lang="cs-CZ" i="1" dirty="0" smtClean="0"/>
              <a:t>H</a:t>
            </a:r>
            <a:r>
              <a:rPr lang="cs-CZ" dirty="0" smtClean="0"/>
              <a:t> </a:t>
            </a:r>
            <a:r>
              <a:rPr lang="cs-CZ" sz="2600" i="1" dirty="0" smtClean="0"/>
              <a:t>(obor hodnot)</a:t>
            </a:r>
          </a:p>
          <a:p>
            <a:pPr>
              <a:buNone/>
            </a:pPr>
            <a:endParaRPr lang="cs-CZ" sz="2600" i="1" dirty="0" smtClean="0"/>
          </a:p>
          <a:p>
            <a:r>
              <a:rPr lang="cs-CZ" dirty="0" smtClean="0"/>
              <a:t>o funkci mluvíme také jako o tzv. zobrazení</a:t>
            </a:r>
          </a:p>
          <a:p>
            <a:pPr>
              <a:buNone/>
            </a:pPr>
            <a:r>
              <a:rPr lang="cs-CZ" sz="2600" i="1" dirty="0" smtClean="0"/>
              <a:t>např.  R </a:t>
            </a:r>
            <a:r>
              <a:rPr lang="cs-CZ" sz="2600" i="1" dirty="0" smtClean="0">
                <a:sym typeface="Wingdings" pitchFamily="2" charset="2"/>
              </a:rPr>
              <a:t></a:t>
            </a:r>
            <a:r>
              <a:rPr lang="en-US" sz="2600" i="1" dirty="0" smtClean="0">
                <a:sym typeface="Wingdings" pitchFamily="2" charset="2"/>
              </a:rPr>
              <a:t> R       </a:t>
            </a:r>
            <a:r>
              <a:rPr lang="cs-CZ" sz="2600" i="1" dirty="0" smtClean="0">
                <a:sym typeface="Wingdings" pitchFamily="2" charset="2"/>
              </a:rPr>
              <a:t>zobrazení z množiny R do množiny R</a:t>
            </a:r>
            <a:endParaRPr lang="cs-CZ" sz="2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Goniometrické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r>
              <a:rPr lang="cs-CZ" dirty="0" smtClean="0"/>
              <a:t>v </a:t>
            </a:r>
            <a:r>
              <a:rPr lang="cs-CZ" dirty="0" smtClean="0"/>
              <a:t>matematice </a:t>
            </a:r>
            <a:r>
              <a:rPr lang="cs-CZ" dirty="0" smtClean="0"/>
              <a:t>pracujeme krom jiných funkcí i s funkcemi goniometrickými a těmi jsou:</a:t>
            </a:r>
          </a:p>
          <a:p>
            <a:pPr>
              <a:buNone/>
            </a:pPr>
            <a:endParaRPr lang="cs-CZ" sz="2600" i="1" dirty="0" smtClean="0"/>
          </a:p>
          <a:p>
            <a:pPr>
              <a:buNone/>
            </a:pPr>
            <a:r>
              <a:rPr lang="cs-CZ" sz="2600" i="1" dirty="0" smtClean="0"/>
              <a:t>funkce sinus               </a:t>
            </a:r>
            <a:r>
              <a:rPr lang="cs-CZ" sz="1800" i="1" dirty="0" smtClean="0"/>
              <a:t>zkráceně</a:t>
            </a:r>
            <a:r>
              <a:rPr lang="cs-CZ" sz="2600" i="1" dirty="0" smtClean="0"/>
              <a:t>        sin</a:t>
            </a:r>
          </a:p>
          <a:p>
            <a:pPr>
              <a:buNone/>
            </a:pPr>
            <a:r>
              <a:rPr lang="cs-CZ" sz="2600" i="1" dirty="0" smtClean="0"/>
              <a:t>funkce cosinus                              cos</a:t>
            </a:r>
          </a:p>
          <a:p>
            <a:pPr>
              <a:buNone/>
            </a:pPr>
            <a:r>
              <a:rPr lang="cs-CZ" sz="2600" i="1" dirty="0" smtClean="0"/>
              <a:t>funkce tangens                             tg</a:t>
            </a:r>
          </a:p>
          <a:p>
            <a:pPr>
              <a:buNone/>
            </a:pPr>
            <a:r>
              <a:rPr lang="cs-CZ" sz="2600" i="1" dirty="0" smtClean="0"/>
              <a:t>funkce </a:t>
            </a:r>
            <a:r>
              <a:rPr lang="cs-CZ" sz="2600" i="1" dirty="0" err="1" smtClean="0"/>
              <a:t>cotangens</a:t>
            </a:r>
            <a:r>
              <a:rPr lang="cs-CZ" sz="2600" i="1" dirty="0" smtClean="0"/>
              <a:t>                         cotg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Grafy a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r>
              <a:rPr lang="cs-CZ" sz="3000" dirty="0" smtClean="0"/>
              <a:t>funkce sinus</a:t>
            </a:r>
          </a:p>
          <a:p>
            <a:pPr>
              <a:buNone/>
            </a:pPr>
            <a:r>
              <a:rPr lang="cs-CZ" sz="2000" i="1" dirty="0" smtClean="0"/>
              <a:t>nazýváme: sinusoida</a:t>
            </a:r>
            <a:r>
              <a:rPr lang="cs-CZ" sz="2600" i="1" dirty="0" smtClean="0"/>
              <a:t>                 </a:t>
            </a:r>
            <a:r>
              <a:rPr lang="cs-CZ" sz="2000" b="1" i="1" dirty="0" smtClean="0"/>
              <a:t>lichá</a:t>
            </a:r>
            <a:r>
              <a:rPr lang="cs-CZ" sz="2000" i="1" dirty="0" smtClean="0"/>
              <a:t> funkce – souměrná podle středu</a:t>
            </a:r>
          </a:p>
          <a:p>
            <a:pPr>
              <a:buNone/>
            </a:pPr>
            <a:r>
              <a:rPr lang="cs-CZ" sz="2000" i="1" dirty="0" smtClean="0"/>
              <a:t>D(f) = R ; H(f) = </a:t>
            </a:r>
            <a:r>
              <a:rPr lang="en-US" sz="2000" i="1" dirty="0" smtClean="0"/>
              <a:t>&lt; -1</a:t>
            </a:r>
            <a:r>
              <a:rPr lang="cs-CZ" sz="2000" i="1" dirty="0" smtClean="0"/>
              <a:t>; 1</a:t>
            </a:r>
            <a:r>
              <a:rPr lang="en-US" sz="2000" i="1" dirty="0" smtClean="0"/>
              <a:t>&gt;</a:t>
            </a:r>
            <a:endParaRPr lang="cs-CZ" sz="2000" i="1" dirty="0" smtClean="0"/>
          </a:p>
          <a:p>
            <a:pPr>
              <a:buNone/>
            </a:pPr>
            <a:r>
              <a:rPr lang="cs-CZ" sz="2000" i="1" dirty="0" smtClean="0"/>
              <a:t>perioda – 2</a:t>
            </a:r>
            <a:r>
              <a:rPr lang="el-GR" sz="2000" i="1" dirty="0" smtClean="0">
                <a:latin typeface="Times New Roman"/>
                <a:cs typeface="Times New Roman"/>
              </a:rPr>
              <a:t>π</a:t>
            </a:r>
            <a:r>
              <a:rPr lang="cs-CZ" sz="2000" i="1" baseline="30000" dirty="0" smtClean="0"/>
              <a:t> </a:t>
            </a:r>
            <a:r>
              <a:rPr lang="cs-CZ" sz="2000" i="1" dirty="0" smtClean="0"/>
              <a:t> (nebo 360</a:t>
            </a:r>
            <a:r>
              <a:rPr lang="cs-CZ" sz="2000" i="1" baseline="30000" dirty="0" smtClean="0"/>
              <a:t>o</a:t>
            </a:r>
            <a:r>
              <a:rPr lang="cs-CZ" sz="2000" i="1" dirty="0" smtClean="0">
                <a:latin typeface="Times New Roman"/>
                <a:cs typeface="Times New Roman"/>
              </a:rPr>
              <a:t>)</a:t>
            </a:r>
            <a:endParaRPr lang="cs-CZ" sz="2000" i="1" dirty="0" smtClean="0"/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endParaRPr lang="cs-CZ" sz="2000" i="1" baseline="30000" dirty="0" smtClean="0"/>
          </a:p>
          <a:p>
            <a:pPr>
              <a:buNone/>
            </a:pPr>
            <a:endParaRPr lang="cs-CZ" sz="2000" i="1" baseline="30000" dirty="0" smtClean="0"/>
          </a:p>
        </p:txBody>
      </p:sp>
      <p:pic>
        <p:nvPicPr>
          <p:cNvPr id="4" name="Obrázek 3" descr="4.jpg"/>
          <p:cNvPicPr>
            <a:picLocks noChangeAspect="1"/>
          </p:cNvPicPr>
          <p:nvPr/>
        </p:nvPicPr>
        <p:blipFill>
          <a:blip r:embed="rId3" cstate="print">
            <a:lum contrast="-4000"/>
          </a:blip>
          <a:stretch>
            <a:fillRect/>
          </a:stretch>
        </p:blipFill>
        <p:spPr>
          <a:xfrm>
            <a:off x="970195" y="3212976"/>
            <a:ext cx="7130197" cy="3284984"/>
          </a:xfrm>
          <a:prstGeom prst="rect">
            <a:avLst/>
          </a:prstGeom>
        </p:spPr>
      </p:pic>
      <p:cxnSp>
        <p:nvCxnSpPr>
          <p:cNvPr id="6" name="Přímá spojovací čára 5"/>
          <p:cNvCxnSpPr/>
          <p:nvPr/>
        </p:nvCxnSpPr>
        <p:spPr>
          <a:xfrm>
            <a:off x="4499992" y="4149080"/>
            <a:ext cx="0" cy="1440160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flipV="1">
            <a:off x="4572000" y="3573016"/>
            <a:ext cx="64807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5220072" y="3429000"/>
            <a:ext cx="54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H</a:t>
            </a:r>
            <a:r>
              <a:rPr lang="cs-CZ" i="1" dirty="0" smtClean="0"/>
              <a:t>(f)</a:t>
            </a:r>
            <a:endParaRPr lang="cs-CZ" i="1" dirty="0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683568" y="4869160"/>
            <a:ext cx="7272808" cy="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4788024" y="4869160"/>
            <a:ext cx="100811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796136" y="5949280"/>
            <a:ext cx="542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D(f)</a:t>
            </a:r>
            <a:endParaRPr lang="cs-CZ" i="1" dirty="0"/>
          </a:p>
        </p:txBody>
      </p:sp>
      <p:sp>
        <p:nvSpPr>
          <p:cNvPr id="16" name="Elipsa 15"/>
          <p:cNvSpPr/>
          <p:nvPr/>
        </p:nvSpPr>
        <p:spPr>
          <a:xfrm>
            <a:off x="4454273" y="4797152"/>
            <a:ext cx="117727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Elipsa 17"/>
          <p:cNvSpPr/>
          <p:nvPr/>
        </p:nvSpPr>
        <p:spPr>
          <a:xfrm>
            <a:off x="7668344" y="4797152"/>
            <a:ext cx="117727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ovací šipka 19"/>
          <p:cNvCxnSpPr/>
          <p:nvPr/>
        </p:nvCxnSpPr>
        <p:spPr>
          <a:xfrm flipV="1">
            <a:off x="4644008" y="3645024"/>
            <a:ext cx="201622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 rot="10800000" flipV="1">
            <a:off x="6084168" y="3300373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zde začíná růst</a:t>
            </a:r>
            <a:endParaRPr lang="cs-CZ" sz="1600" dirty="0"/>
          </a:p>
        </p:txBody>
      </p:sp>
      <p:cxnSp>
        <p:nvCxnSpPr>
          <p:cNvPr id="25" name="Přímá spojovací šipka 24"/>
          <p:cNvCxnSpPr/>
          <p:nvPr/>
        </p:nvCxnSpPr>
        <p:spPr>
          <a:xfrm flipH="1" flipV="1">
            <a:off x="7524328" y="4365104"/>
            <a:ext cx="21602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6804248" y="371703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a zde opět roste, tedy po 2</a:t>
            </a:r>
            <a:r>
              <a:rPr lang="el-GR" sz="1600" dirty="0" smtClean="0">
                <a:latin typeface="Times New Roman"/>
                <a:cs typeface="Times New Roman"/>
              </a:rPr>
              <a:t>π</a:t>
            </a:r>
            <a:endParaRPr lang="cs-CZ" sz="1600" baseline="30000" dirty="0"/>
          </a:p>
        </p:txBody>
      </p:sp>
      <p:sp>
        <p:nvSpPr>
          <p:cNvPr id="28" name="Elipsa 27"/>
          <p:cNvSpPr/>
          <p:nvPr/>
        </p:nvSpPr>
        <p:spPr>
          <a:xfrm>
            <a:off x="4464000" y="4077072"/>
            <a:ext cx="108000" cy="108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Elipsa 28"/>
          <p:cNvSpPr/>
          <p:nvPr/>
        </p:nvSpPr>
        <p:spPr>
          <a:xfrm>
            <a:off x="4464000" y="5517232"/>
            <a:ext cx="108000" cy="108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Grafy a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>
              <a:spcBef>
                <a:spcPts val="24"/>
              </a:spcBef>
            </a:pPr>
            <a:r>
              <a:rPr lang="cs-CZ" sz="3000" dirty="0" smtClean="0"/>
              <a:t>funkce cosinus</a:t>
            </a:r>
          </a:p>
          <a:p>
            <a:pPr>
              <a:lnSpc>
                <a:spcPct val="150000"/>
              </a:lnSpc>
              <a:spcBef>
                <a:spcPts val="24"/>
              </a:spcBef>
              <a:buNone/>
            </a:pPr>
            <a:r>
              <a:rPr lang="cs-CZ" sz="2000" i="1" dirty="0" smtClean="0"/>
              <a:t>nazýváme: </a:t>
            </a:r>
            <a:r>
              <a:rPr lang="cs-CZ" sz="2000" i="1" dirty="0" err="1" smtClean="0"/>
              <a:t>cosinusoida</a:t>
            </a:r>
            <a:r>
              <a:rPr lang="cs-CZ" sz="2000" i="1" dirty="0" smtClean="0"/>
              <a:t>                 </a:t>
            </a:r>
            <a:r>
              <a:rPr lang="cs-CZ" sz="2000" b="1" i="1" dirty="0" smtClean="0"/>
              <a:t>sudá</a:t>
            </a:r>
            <a:r>
              <a:rPr lang="cs-CZ" sz="2000" i="1" dirty="0" smtClean="0"/>
              <a:t> funkce – souměrná podle osy</a:t>
            </a:r>
          </a:p>
          <a:p>
            <a:pPr>
              <a:buNone/>
            </a:pPr>
            <a:r>
              <a:rPr lang="cs-CZ" sz="2000" i="1" dirty="0" smtClean="0"/>
              <a:t>D(f) = R ; H(f) = </a:t>
            </a:r>
            <a:r>
              <a:rPr lang="en-US" sz="2000" i="1" dirty="0" smtClean="0"/>
              <a:t>&lt; -1</a:t>
            </a:r>
            <a:r>
              <a:rPr lang="cs-CZ" sz="2000" i="1" dirty="0" smtClean="0"/>
              <a:t>; 1</a:t>
            </a:r>
            <a:r>
              <a:rPr lang="en-US" sz="2000" i="1" dirty="0" smtClean="0"/>
              <a:t>&gt;</a:t>
            </a:r>
            <a:endParaRPr lang="cs-CZ" sz="2000" i="1" dirty="0" smtClean="0"/>
          </a:p>
          <a:p>
            <a:pPr>
              <a:buNone/>
            </a:pPr>
            <a:r>
              <a:rPr lang="cs-CZ" sz="2000" i="1" dirty="0" smtClean="0"/>
              <a:t>perioda – 2</a:t>
            </a:r>
            <a:r>
              <a:rPr lang="el-GR" sz="2000" i="1" dirty="0" smtClean="0">
                <a:latin typeface="Times New Roman"/>
                <a:cs typeface="Times New Roman"/>
              </a:rPr>
              <a:t>π</a:t>
            </a:r>
            <a:r>
              <a:rPr lang="cs-CZ" sz="2000" i="1" baseline="30000" dirty="0" smtClean="0"/>
              <a:t> </a:t>
            </a:r>
            <a:r>
              <a:rPr lang="cs-CZ" sz="2000" i="1" dirty="0" smtClean="0"/>
              <a:t> (nebo 360</a:t>
            </a:r>
            <a:r>
              <a:rPr lang="cs-CZ" sz="2000" i="1" baseline="30000" dirty="0" smtClean="0"/>
              <a:t>o</a:t>
            </a:r>
            <a:r>
              <a:rPr lang="cs-CZ" sz="2000" i="1" dirty="0" smtClean="0">
                <a:latin typeface="Times New Roman"/>
                <a:cs typeface="Times New Roman"/>
              </a:rPr>
              <a:t>)</a:t>
            </a:r>
            <a:endParaRPr lang="cs-CZ" sz="2000" i="1" dirty="0" smtClean="0"/>
          </a:p>
          <a:p>
            <a:pPr>
              <a:spcBef>
                <a:spcPts val="24"/>
              </a:spcBef>
              <a:buNone/>
            </a:pPr>
            <a:endParaRPr lang="cs-CZ" sz="3000" dirty="0" smtClean="0"/>
          </a:p>
        </p:txBody>
      </p:sp>
      <p:pic>
        <p:nvPicPr>
          <p:cNvPr id="4" name="Obrázek 3" descr="6.jpg"/>
          <p:cNvPicPr>
            <a:picLocks noChangeAspect="1"/>
          </p:cNvPicPr>
          <p:nvPr/>
        </p:nvPicPr>
        <p:blipFill>
          <a:blip r:embed="rId3" cstate="print">
            <a:lum contrast="-4000"/>
          </a:blip>
          <a:stretch>
            <a:fillRect/>
          </a:stretch>
        </p:blipFill>
        <p:spPr>
          <a:xfrm>
            <a:off x="971600" y="3174594"/>
            <a:ext cx="7214245" cy="33689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Grafy a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>
              <a:spcBef>
                <a:spcPts val="24"/>
              </a:spcBef>
            </a:pPr>
            <a:r>
              <a:rPr lang="cs-CZ" sz="3000" dirty="0" smtClean="0"/>
              <a:t>funkce tangens</a:t>
            </a:r>
          </a:p>
          <a:p>
            <a:pPr>
              <a:lnSpc>
                <a:spcPct val="150000"/>
              </a:lnSpc>
              <a:spcBef>
                <a:spcPts val="24"/>
              </a:spcBef>
              <a:buNone/>
            </a:pPr>
            <a:r>
              <a:rPr lang="cs-CZ" sz="2000" i="1" dirty="0" smtClean="0"/>
              <a:t>nazýváme: tangentoida                </a:t>
            </a:r>
            <a:r>
              <a:rPr lang="cs-CZ" sz="2000" i="1" dirty="0" smtClean="0"/>
              <a:t>                  </a:t>
            </a:r>
            <a:r>
              <a:rPr lang="en-US" sz="2000" b="1" i="1" dirty="0" smtClean="0"/>
              <a:t>lich</a:t>
            </a:r>
            <a:r>
              <a:rPr lang="cs-CZ" sz="2000" b="1" i="1" dirty="0" smtClean="0"/>
              <a:t>á</a:t>
            </a:r>
            <a:r>
              <a:rPr lang="cs-CZ" sz="2000" i="1" dirty="0" smtClean="0"/>
              <a:t> funkce – souměrná podle středu</a:t>
            </a:r>
          </a:p>
          <a:p>
            <a:pPr>
              <a:buNone/>
            </a:pPr>
            <a:r>
              <a:rPr lang="cs-CZ" sz="2000" i="1" dirty="0" smtClean="0"/>
              <a:t>D(f) = R – </a:t>
            </a:r>
            <a:r>
              <a:rPr lang="en-US" sz="2000" i="1" dirty="0" smtClean="0"/>
              <a:t>{ </a:t>
            </a:r>
            <a:r>
              <a:rPr lang="el-GR" sz="2000" i="1" dirty="0" smtClean="0">
                <a:latin typeface="Times New Roman"/>
                <a:cs typeface="Times New Roman"/>
              </a:rPr>
              <a:t>π</a:t>
            </a:r>
            <a:r>
              <a:rPr lang="cs-CZ" sz="2000" i="1" dirty="0" smtClean="0">
                <a:latin typeface="Times New Roman"/>
                <a:cs typeface="Times New Roman"/>
              </a:rPr>
              <a:t>/2</a:t>
            </a:r>
            <a:r>
              <a:rPr lang="cs-CZ" sz="2000" i="1" dirty="0" smtClean="0"/>
              <a:t> </a:t>
            </a:r>
            <a:r>
              <a:rPr lang="en-US" sz="2000" i="1" dirty="0" smtClean="0"/>
              <a:t>. </a:t>
            </a:r>
            <a:r>
              <a:rPr lang="cs-CZ" sz="2000" i="1" dirty="0" smtClean="0"/>
              <a:t>(2k +1); k     Z</a:t>
            </a:r>
            <a:r>
              <a:rPr lang="en-US" sz="2000" i="1" dirty="0" smtClean="0"/>
              <a:t>}</a:t>
            </a:r>
            <a:r>
              <a:rPr lang="cs-CZ" sz="2000" i="1" dirty="0" smtClean="0"/>
              <a:t> ; H(f) = R</a:t>
            </a:r>
          </a:p>
          <a:p>
            <a:pPr>
              <a:buNone/>
            </a:pPr>
            <a:r>
              <a:rPr lang="cs-CZ" sz="2000" i="1" dirty="0" smtClean="0"/>
              <a:t>perioda –  </a:t>
            </a:r>
            <a:r>
              <a:rPr lang="el-GR" sz="2000" i="1" dirty="0" smtClean="0">
                <a:latin typeface="Times New Roman"/>
                <a:cs typeface="Times New Roman"/>
              </a:rPr>
              <a:t>π</a:t>
            </a:r>
            <a:r>
              <a:rPr lang="cs-CZ" sz="2000" i="1" dirty="0" smtClean="0">
                <a:latin typeface="Times New Roman"/>
                <a:cs typeface="Times New Roman"/>
              </a:rPr>
              <a:t>  </a:t>
            </a:r>
            <a:r>
              <a:rPr lang="cs-CZ" sz="2000" i="1" dirty="0" smtClean="0">
                <a:cs typeface="Times New Roman"/>
              </a:rPr>
              <a:t>(nebo</a:t>
            </a:r>
            <a:r>
              <a:rPr lang="cs-CZ" sz="2000" i="1" dirty="0" smtClean="0"/>
              <a:t>180</a:t>
            </a:r>
            <a:r>
              <a:rPr lang="cs-CZ" sz="2000" i="1" baseline="30000" dirty="0" smtClean="0"/>
              <a:t>o</a:t>
            </a:r>
            <a:r>
              <a:rPr lang="cs-CZ" sz="2000" i="1" dirty="0" smtClean="0"/>
              <a:t>)</a:t>
            </a:r>
          </a:p>
        </p:txBody>
      </p:sp>
      <p:pic>
        <p:nvPicPr>
          <p:cNvPr id="4" name="Obrázek 3" descr="9.jpg"/>
          <p:cNvPicPr>
            <a:picLocks noChangeAspect="1"/>
          </p:cNvPicPr>
          <p:nvPr/>
        </p:nvPicPr>
        <p:blipFill>
          <a:blip r:embed="rId3" cstate="print">
            <a:lum contrast="-4000"/>
          </a:blip>
          <a:stretch>
            <a:fillRect/>
          </a:stretch>
        </p:blipFill>
        <p:spPr>
          <a:xfrm>
            <a:off x="683568" y="3140968"/>
            <a:ext cx="7716019" cy="3469079"/>
          </a:xfrm>
          <a:prstGeom prst="rect">
            <a:avLst/>
          </a:prstGeom>
        </p:spPr>
      </p:pic>
      <p:cxnSp>
        <p:nvCxnSpPr>
          <p:cNvPr id="6" name="Přímá spojovací čára 5"/>
          <p:cNvCxnSpPr/>
          <p:nvPr/>
        </p:nvCxnSpPr>
        <p:spPr>
          <a:xfrm>
            <a:off x="5364088" y="3212976"/>
            <a:ext cx="0" cy="3384376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7020272" y="3212976"/>
            <a:ext cx="0" cy="3384376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1979712" y="3212976"/>
            <a:ext cx="0" cy="3384376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3707904" y="3212976"/>
            <a:ext cx="0" cy="3384376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V="1">
            <a:off x="5436096" y="2924944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084168" y="2708920"/>
            <a:ext cx="10575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i="1" dirty="0" smtClean="0"/>
              <a:t>asymptoty</a:t>
            </a:r>
            <a:endParaRPr lang="cs-CZ" sz="1600" i="1" dirty="0"/>
          </a:p>
        </p:txBody>
      </p:sp>
      <p:cxnSp>
        <p:nvCxnSpPr>
          <p:cNvPr id="16" name="Přímá spojovací čára 15"/>
          <p:cNvCxnSpPr/>
          <p:nvPr/>
        </p:nvCxnSpPr>
        <p:spPr>
          <a:xfrm>
            <a:off x="4499992" y="2996952"/>
            <a:ext cx="0" cy="3672408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539552" y="4896000"/>
            <a:ext cx="79928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a 19"/>
          <p:cNvSpPr/>
          <p:nvPr/>
        </p:nvSpPr>
        <p:spPr>
          <a:xfrm>
            <a:off x="3635896" y="4797152"/>
            <a:ext cx="117727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1907704" y="4797152"/>
            <a:ext cx="117727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Elipsa 21"/>
          <p:cNvSpPr/>
          <p:nvPr/>
        </p:nvSpPr>
        <p:spPr>
          <a:xfrm>
            <a:off x="5318369" y="4797152"/>
            <a:ext cx="117727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6974553" y="4797152"/>
            <a:ext cx="117727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" name="Přímá spojovací šipka 24"/>
          <p:cNvCxnSpPr/>
          <p:nvPr/>
        </p:nvCxnSpPr>
        <p:spPr>
          <a:xfrm flipV="1">
            <a:off x="7092280" y="3933056"/>
            <a:ext cx="79208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7524328" y="2996952"/>
            <a:ext cx="1439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/>
              <a:t>v těchto hodnota není definována</a:t>
            </a:r>
            <a:endParaRPr lang="cs-CZ" sz="1600" i="1" dirty="0"/>
          </a:p>
        </p:txBody>
      </p:sp>
      <p:cxnSp>
        <p:nvCxnSpPr>
          <p:cNvPr id="28" name="Přímá spojovací šipka 27"/>
          <p:cNvCxnSpPr/>
          <p:nvPr/>
        </p:nvCxnSpPr>
        <p:spPr>
          <a:xfrm flipH="1">
            <a:off x="6300192" y="4869160"/>
            <a:ext cx="21602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6156176" y="5733256"/>
            <a:ext cx="542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D(f)</a:t>
            </a:r>
            <a:endParaRPr lang="cs-CZ" i="1" dirty="0"/>
          </a:p>
        </p:txBody>
      </p:sp>
      <p:cxnSp>
        <p:nvCxnSpPr>
          <p:cNvPr id="31" name="Přímá spojovací šipka 30"/>
          <p:cNvCxnSpPr/>
          <p:nvPr/>
        </p:nvCxnSpPr>
        <p:spPr>
          <a:xfrm>
            <a:off x="4499992" y="5445224"/>
            <a:ext cx="36004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4716016" y="6237312"/>
            <a:ext cx="54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H(f)</a:t>
            </a:r>
            <a:endParaRPr lang="cs-CZ" i="1" dirty="0"/>
          </a:p>
        </p:txBody>
      </p:sp>
      <p:pic>
        <p:nvPicPr>
          <p:cNvPr id="3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2348880"/>
            <a:ext cx="162018" cy="360040"/>
          </a:xfrm>
          <a:prstGeom prst="rect">
            <a:avLst/>
          </a:prstGeom>
          <a:noFill/>
        </p:spPr>
      </p:pic>
      <p:sp>
        <p:nvSpPr>
          <p:cNvPr id="34" name="Elipsa 33"/>
          <p:cNvSpPr/>
          <p:nvPr/>
        </p:nvSpPr>
        <p:spPr>
          <a:xfrm>
            <a:off x="4454273" y="4797152"/>
            <a:ext cx="117727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Elipsa 34"/>
          <p:cNvSpPr/>
          <p:nvPr/>
        </p:nvSpPr>
        <p:spPr>
          <a:xfrm>
            <a:off x="6156176" y="4797152"/>
            <a:ext cx="117727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Přímá spojovací šipka 36"/>
          <p:cNvCxnSpPr/>
          <p:nvPr/>
        </p:nvCxnSpPr>
        <p:spPr>
          <a:xfrm flipV="1">
            <a:off x="4572000" y="3933056"/>
            <a:ext cx="100811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 rot="10800000" flipV="1">
            <a:off x="5436096" y="357301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zde začíná růst</a:t>
            </a:r>
            <a:endParaRPr lang="cs-CZ" sz="1600" dirty="0"/>
          </a:p>
        </p:txBody>
      </p:sp>
      <p:cxnSp>
        <p:nvCxnSpPr>
          <p:cNvPr id="40" name="Přímá spojovací šipka 39"/>
          <p:cNvCxnSpPr/>
          <p:nvPr/>
        </p:nvCxnSpPr>
        <p:spPr>
          <a:xfrm flipH="1" flipV="1">
            <a:off x="6012160" y="4581128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5364088" y="400506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a zde opět roste, tedy po </a:t>
            </a:r>
            <a:r>
              <a:rPr lang="el-GR" sz="1600" dirty="0" smtClean="0">
                <a:latin typeface="Times New Roman"/>
                <a:cs typeface="Times New Roman"/>
              </a:rPr>
              <a:t>π</a:t>
            </a:r>
            <a:endParaRPr lang="cs-CZ" sz="1600" baseline="300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4355976" y="3789040"/>
            <a:ext cx="720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4283968" y="5651956"/>
            <a:ext cx="1440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4211960" y="4365104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1</a:t>
            </a:r>
            <a:endParaRPr lang="cs-CZ" sz="1400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4139952" y="515719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-1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Grafy a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>
              <a:spcBef>
                <a:spcPts val="24"/>
              </a:spcBef>
            </a:pPr>
            <a:r>
              <a:rPr lang="cs-CZ" sz="3000" dirty="0" smtClean="0"/>
              <a:t>funkce </a:t>
            </a:r>
            <a:r>
              <a:rPr lang="cs-CZ" sz="3000" dirty="0" err="1" smtClean="0"/>
              <a:t>cotangens</a:t>
            </a:r>
            <a:endParaRPr lang="cs-CZ" sz="3000" dirty="0" smtClean="0"/>
          </a:p>
          <a:p>
            <a:pPr>
              <a:lnSpc>
                <a:spcPct val="150000"/>
              </a:lnSpc>
              <a:spcBef>
                <a:spcPts val="24"/>
              </a:spcBef>
              <a:buNone/>
            </a:pPr>
            <a:r>
              <a:rPr lang="cs-CZ" sz="2000" i="1" dirty="0" smtClean="0"/>
              <a:t>nazýváme: </a:t>
            </a:r>
            <a:r>
              <a:rPr lang="cs-CZ" sz="2000" i="1" dirty="0" err="1" smtClean="0"/>
              <a:t>cotangentoida</a:t>
            </a:r>
            <a:r>
              <a:rPr lang="cs-CZ" sz="2000" i="1" smtClean="0"/>
              <a:t>               </a:t>
            </a:r>
            <a:r>
              <a:rPr lang="cs-CZ" sz="2000" i="1" smtClean="0"/>
              <a:t>              </a:t>
            </a:r>
            <a:r>
              <a:rPr lang="en-US" sz="2000" b="1" i="1" dirty="0" smtClean="0"/>
              <a:t>lich</a:t>
            </a:r>
            <a:r>
              <a:rPr lang="cs-CZ" sz="2000" b="1" i="1" dirty="0" smtClean="0"/>
              <a:t>á</a:t>
            </a:r>
            <a:r>
              <a:rPr lang="cs-CZ" sz="2000" i="1" dirty="0" smtClean="0"/>
              <a:t> funkce – souměrná podle středu</a:t>
            </a:r>
          </a:p>
          <a:p>
            <a:pPr>
              <a:buNone/>
            </a:pPr>
            <a:r>
              <a:rPr lang="cs-CZ" sz="2000" i="1" dirty="0" smtClean="0"/>
              <a:t>D(f) = R – </a:t>
            </a:r>
            <a:r>
              <a:rPr lang="en-US" sz="2000" i="1" dirty="0" smtClean="0"/>
              <a:t>{ </a:t>
            </a:r>
            <a:r>
              <a:rPr lang="cs-CZ" sz="2000" i="1" dirty="0" smtClean="0">
                <a:latin typeface="Times New Roman"/>
                <a:cs typeface="Times New Roman"/>
              </a:rPr>
              <a:t>π</a:t>
            </a:r>
            <a:r>
              <a:rPr lang="cs-CZ" sz="2000" i="1" dirty="0" smtClean="0"/>
              <a:t> </a:t>
            </a:r>
            <a:r>
              <a:rPr lang="en-US" sz="2000" i="1" dirty="0" smtClean="0"/>
              <a:t>. </a:t>
            </a:r>
            <a:r>
              <a:rPr lang="cs-CZ" sz="2000" i="1" dirty="0" smtClean="0"/>
              <a:t>(2k +1); k     Z</a:t>
            </a:r>
            <a:r>
              <a:rPr lang="en-US" sz="2000" i="1" dirty="0" smtClean="0"/>
              <a:t>}</a:t>
            </a:r>
            <a:r>
              <a:rPr lang="cs-CZ" sz="2000" i="1" dirty="0" smtClean="0"/>
              <a:t> ; H(f) = R</a:t>
            </a:r>
          </a:p>
          <a:p>
            <a:pPr>
              <a:buNone/>
            </a:pPr>
            <a:r>
              <a:rPr lang="cs-CZ" sz="2000" i="1" dirty="0" smtClean="0"/>
              <a:t>perioda – </a:t>
            </a:r>
            <a:r>
              <a:rPr lang="el-GR" sz="2000" i="1" dirty="0" smtClean="0">
                <a:latin typeface="Times New Roman"/>
                <a:cs typeface="Times New Roman"/>
              </a:rPr>
              <a:t>π</a:t>
            </a:r>
            <a:r>
              <a:rPr lang="cs-CZ" sz="2000" i="1" dirty="0" smtClean="0">
                <a:latin typeface="Times New Roman"/>
                <a:cs typeface="Times New Roman"/>
              </a:rPr>
              <a:t>  </a:t>
            </a:r>
            <a:r>
              <a:rPr lang="cs-CZ" sz="2000" i="1" dirty="0" smtClean="0">
                <a:cs typeface="Times New Roman"/>
              </a:rPr>
              <a:t>(nebo</a:t>
            </a:r>
            <a:r>
              <a:rPr lang="cs-CZ" sz="2000" i="1" dirty="0" smtClean="0"/>
              <a:t>180</a:t>
            </a:r>
            <a:r>
              <a:rPr lang="cs-CZ" sz="2000" i="1" baseline="30000" dirty="0" smtClean="0"/>
              <a:t>o</a:t>
            </a:r>
            <a:r>
              <a:rPr lang="cs-CZ" sz="2000" i="1" dirty="0" smtClean="0"/>
              <a:t>)</a:t>
            </a:r>
          </a:p>
          <a:p>
            <a:pPr>
              <a:buNone/>
            </a:pPr>
            <a:endParaRPr lang="cs-CZ" sz="2600" i="1" dirty="0" smtClean="0"/>
          </a:p>
        </p:txBody>
      </p:sp>
      <p:pic>
        <p:nvPicPr>
          <p:cNvPr id="4" name="Obrázek 3" descr="11.jpg"/>
          <p:cNvPicPr>
            <a:picLocks noChangeAspect="1"/>
          </p:cNvPicPr>
          <p:nvPr/>
        </p:nvPicPr>
        <p:blipFill>
          <a:blip r:embed="rId3" cstate="print">
            <a:lum contrast="-4000"/>
          </a:blip>
          <a:stretch>
            <a:fillRect/>
          </a:stretch>
        </p:blipFill>
        <p:spPr>
          <a:xfrm>
            <a:off x="683568" y="3096344"/>
            <a:ext cx="7756164" cy="3645024"/>
          </a:xfrm>
          <a:prstGeom prst="rect">
            <a:avLst/>
          </a:prstGeom>
        </p:spPr>
      </p:pic>
      <p:cxnSp>
        <p:nvCxnSpPr>
          <p:cNvPr id="6" name="Přímá spojovací čára 5"/>
          <p:cNvCxnSpPr/>
          <p:nvPr/>
        </p:nvCxnSpPr>
        <p:spPr>
          <a:xfrm>
            <a:off x="971600" y="3140968"/>
            <a:ext cx="0" cy="3456384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4427984" y="3140968"/>
            <a:ext cx="0" cy="3456384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6228184" y="3140968"/>
            <a:ext cx="0" cy="3456384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7956376" y="3140968"/>
            <a:ext cx="0" cy="3456384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2699792" y="3140968"/>
            <a:ext cx="0" cy="3456384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a 11"/>
          <p:cNvSpPr/>
          <p:nvPr/>
        </p:nvSpPr>
        <p:spPr>
          <a:xfrm>
            <a:off x="899592" y="4869160"/>
            <a:ext cx="117727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2654073" y="4869160"/>
            <a:ext cx="117727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4382265" y="4869160"/>
            <a:ext cx="117727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6182465" y="4869160"/>
            <a:ext cx="117727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7910657" y="4869160"/>
            <a:ext cx="117727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25806" y="2348880"/>
            <a:ext cx="162018" cy="360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7500</TotalTime>
  <Words>1370</Words>
  <Application>Microsoft Office PowerPoint</Application>
  <PresentationFormat>Předvádění na obrazovce (4:3)</PresentationFormat>
  <Paragraphs>251</Paragraphs>
  <Slides>20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Snímek 1</vt:lpstr>
      <vt:lpstr>Goniometrické  funkce</vt:lpstr>
      <vt:lpstr>Osnova</vt:lpstr>
      <vt:lpstr>Funkce</vt:lpstr>
      <vt:lpstr>Goniometrické funkce</vt:lpstr>
      <vt:lpstr>Grafy a vlastnosti</vt:lpstr>
      <vt:lpstr>Grafy a vlastnosti</vt:lpstr>
      <vt:lpstr>Grafy a vlastnosti</vt:lpstr>
      <vt:lpstr>Grafy a vlastnosti</vt:lpstr>
      <vt:lpstr>Ukázkové příklady - posouvání grafu</vt:lpstr>
      <vt:lpstr>Ukázkové příklady - posouvání grafu</vt:lpstr>
      <vt:lpstr>Ukázkové příklady - posouvání grafu</vt:lpstr>
      <vt:lpstr>Ukázkové příklady - posouvání grafu</vt:lpstr>
      <vt:lpstr>Příklady na procvičení</vt:lpstr>
      <vt:lpstr>Snímek 15</vt:lpstr>
      <vt:lpstr>Snímek 16</vt:lpstr>
      <vt:lpstr>Snímek 17</vt:lpstr>
      <vt:lpstr>Snímek 18</vt:lpstr>
      <vt:lpstr>Shrnutí</vt:lpstr>
      <vt:lpstr>Zdroje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Owner</dc:creator>
  <cp:lastModifiedBy>Owner</cp:lastModifiedBy>
  <cp:revision>172</cp:revision>
  <dcterms:created xsi:type="dcterms:W3CDTF">2013-05-12T09:01:16Z</dcterms:created>
  <dcterms:modified xsi:type="dcterms:W3CDTF">2014-04-20T07:24:25Z</dcterms:modified>
</cp:coreProperties>
</file>