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259" r:id="rId3"/>
    <p:sldId id="257" r:id="rId4"/>
    <p:sldId id="260" r:id="rId5"/>
    <p:sldId id="287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283" r:id="rId18"/>
    <p:sldId id="284" r:id="rId19"/>
    <p:sldId id="286" r:id="rId20"/>
    <p:sldId id="296" r:id="rId21"/>
    <p:sldId id="298" r:id="rId22"/>
    <p:sldId id="310" r:id="rId23"/>
    <p:sldId id="265" r:id="rId24"/>
    <p:sldId id="268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CBC"/>
    <a:srgbClr val="005DA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18683-456D-4B75-B681-EEE13EE4178F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B2593-9234-4120-B4C4-58B1D9510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2593-9234-4120-B4C4-58B1D9510CDF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5FED8-B123-4DFD-865B-3D3C64B8F18E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" Target="slide19.xml"/><Relationship Id="rId7" Type="http://schemas.openxmlformats.org/officeDocument/2006/relationships/slide" Target="slide23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21.xml"/><Relationship Id="rId4" Type="http://schemas.openxmlformats.org/officeDocument/2006/relationships/slide" Target="slide20.xml"/><Relationship Id="rId9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463" y="268288"/>
            <a:ext cx="481806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399867" y="1515269"/>
            <a:ext cx="45037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Projekt OP VK č. CZ.1.07/1.5.00/34.0420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14827" y="1885156"/>
            <a:ext cx="531018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Šablony Mendelova střední škola, Nový Jičín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2054" name="Obdélník 6"/>
          <p:cNvSpPr>
            <a:spLocks noChangeArrowheads="1"/>
          </p:cNvSpPr>
          <p:nvPr/>
        </p:nvSpPr>
        <p:spPr bwMode="auto">
          <a:xfrm>
            <a:off x="1344613" y="5805488"/>
            <a:ext cx="6481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cs-CZ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Tento projekt je spolufinancován ESF a státním rozpočtem ČR.  Byl uskutečněn z prostředků projektu OP VK. Materiály jsou určeny pro bezplatné používání pro potřeby výuky a vzdělávání na všech typech škol a školských zařízení. Jakékoliv další využití podléhá Autorskému zákonu. Materiál je publikován pod licencí Creative Commons – Uveďte autora - Neužívejte komerčně - Nezasahujte do díla 3.0 Česko.</a:t>
            </a:r>
            <a:endParaRPr lang="cs-CZ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403648" y="3861048"/>
            <a:ext cx="612068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>
                <a:latin typeface="Times New Roman"/>
                <a:ea typeface="Times New Roman"/>
                <a:cs typeface="+mn-cs"/>
              </a:rPr>
              <a:t>název materiálu</a:t>
            </a:r>
            <a:r>
              <a:rPr lang="cs-CZ" b="1" dirty="0">
                <a:latin typeface="Times New Roman"/>
                <a:ea typeface="Times New Roman"/>
                <a:cs typeface="+mn-cs"/>
              </a:rPr>
              <a:t>: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00" dirty="0">
                <a:latin typeface="Times New Roman"/>
                <a:ea typeface="Times New Roman"/>
                <a:cs typeface="+mn-cs"/>
              </a:rPr>
              <a:t> 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Goniometrické rovnice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Autor: 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Mgr. Břetislav Macek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Rok vydání: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2014</a:t>
            </a:r>
            <a:endParaRPr lang="cs-CZ" dirty="0">
              <a:latin typeface="Times New Roman"/>
              <a:ea typeface="Times New Roman"/>
              <a:cs typeface="+mn-cs"/>
            </a:endParaRPr>
          </a:p>
        </p:txBody>
      </p:sp>
      <p:pic>
        <p:nvPicPr>
          <p:cNvPr id="1026" name="Picture 2" descr="C:\Users\User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2507199"/>
            <a:ext cx="3000375" cy="1285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Ukázkový příklad č.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cs-CZ" sz="2000" i="1" dirty="0" smtClean="0">
                <a:cs typeface="Times New Roman"/>
              </a:rPr>
              <a:t>nyní vyznačíme úhly,které jsou řešením. Začneme v úhlu 0</a:t>
            </a:r>
            <a:r>
              <a:rPr lang="cs-CZ" sz="2000" i="1" baseline="30000" dirty="0" smtClean="0">
                <a:cs typeface="Times New Roman"/>
              </a:rPr>
              <a:t>o</a:t>
            </a:r>
            <a:r>
              <a:rPr lang="cs-CZ" sz="2000" i="1" dirty="0" smtClean="0">
                <a:cs typeface="Times New Roman"/>
              </a:rPr>
              <a:t> a pokračujeme k zelené čáře v těch kvadrantech, které jsme si  předem označili znaménkem plus.</a:t>
            </a: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cs-CZ" sz="2000" i="1" dirty="0" smtClean="0"/>
              <a:t>napíšeme řešení:  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i="1" baseline="-25000" dirty="0" smtClean="0"/>
              <a:t>1</a:t>
            </a:r>
            <a:r>
              <a:rPr lang="cs-CZ" sz="2000" i="1" dirty="0" smtClean="0"/>
              <a:t> = 45</a:t>
            </a:r>
            <a:r>
              <a:rPr lang="cs-CZ" sz="2000" i="1" baseline="30000" dirty="0" smtClean="0"/>
              <a:t>o</a:t>
            </a:r>
            <a:r>
              <a:rPr lang="cs-CZ" sz="2000" i="1" dirty="0" smtClean="0"/>
              <a:t> ;  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i="1" baseline="-25000" dirty="0" smtClean="0"/>
              <a:t>2</a:t>
            </a:r>
            <a:r>
              <a:rPr lang="cs-CZ" sz="2000" i="1" dirty="0" smtClean="0"/>
              <a:t> = 180</a:t>
            </a:r>
            <a:r>
              <a:rPr lang="cs-CZ" sz="2000" i="1" baseline="30000" dirty="0" smtClean="0"/>
              <a:t>o</a:t>
            </a:r>
            <a:r>
              <a:rPr lang="cs-CZ" sz="2000" i="1" dirty="0" smtClean="0"/>
              <a:t> -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i="1" dirty="0" smtClean="0"/>
              <a:t>´ = 135</a:t>
            </a:r>
            <a:r>
              <a:rPr lang="cs-CZ" sz="2000" i="1" baseline="30000" dirty="0" smtClean="0"/>
              <a:t>o    </a:t>
            </a:r>
            <a:r>
              <a:rPr lang="cs-CZ" sz="2000" i="1" dirty="0" smtClean="0"/>
              <a:t> , kde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i="1" dirty="0" smtClean="0"/>
              <a:t>´ = 45</a:t>
            </a:r>
            <a:r>
              <a:rPr lang="cs-CZ" sz="2000" i="1" baseline="30000" dirty="0" smtClean="0"/>
              <a:t>o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000" i="1" dirty="0" smtClean="0">
                <a:cs typeface="Times New Roman"/>
              </a:rPr>
              <a:t>musíme připsat ještě periodu a máme řešení:    </a:t>
            </a: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b="1" i="1" baseline="-25000" dirty="0" smtClean="0"/>
              <a:t>1</a:t>
            </a:r>
            <a:r>
              <a:rPr lang="cs-CZ" sz="2000" b="1" i="1" dirty="0" smtClean="0"/>
              <a:t> = 45</a:t>
            </a:r>
            <a:r>
              <a:rPr lang="cs-CZ" sz="2000" b="1" i="1" baseline="30000" dirty="0" smtClean="0"/>
              <a:t>o</a:t>
            </a:r>
            <a:r>
              <a:rPr lang="cs-CZ" sz="2000" b="1" i="1" dirty="0" smtClean="0"/>
              <a:t> + k.360</a:t>
            </a:r>
            <a:r>
              <a:rPr lang="cs-CZ" sz="2000" b="1" i="1" baseline="30000" dirty="0" smtClean="0"/>
              <a:t>o</a:t>
            </a:r>
            <a:r>
              <a:rPr lang="cs-CZ" sz="2000" b="1" i="1" dirty="0" smtClean="0">
                <a:cs typeface="Times New Roman"/>
              </a:rPr>
              <a:t> </a:t>
            </a:r>
          </a:p>
          <a:p>
            <a:pPr marL="457200" indent="-457200">
              <a:buNone/>
            </a:pPr>
            <a:r>
              <a:rPr lang="cs-CZ" sz="2000" i="1" dirty="0" smtClean="0">
                <a:cs typeface="Times New Roman"/>
              </a:rPr>
              <a:t>                                                                                             </a:t>
            </a: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b="1" i="1" baseline="-25000" dirty="0" smtClean="0"/>
              <a:t>2</a:t>
            </a:r>
            <a:r>
              <a:rPr lang="cs-CZ" sz="2000" b="1" i="1" dirty="0" smtClean="0"/>
              <a:t> = 135</a:t>
            </a:r>
            <a:r>
              <a:rPr lang="cs-CZ" sz="2000" b="1" i="1" baseline="30000" dirty="0" smtClean="0"/>
              <a:t>o</a:t>
            </a:r>
            <a:r>
              <a:rPr lang="cs-CZ" sz="2000" b="1" i="1" dirty="0" smtClean="0"/>
              <a:t> + k.360</a:t>
            </a:r>
            <a:r>
              <a:rPr lang="cs-CZ" sz="2000" b="1" i="1" baseline="30000" dirty="0" smtClean="0"/>
              <a:t>o</a:t>
            </a:r>
            <a:endParaRPr lang="cs-CZ" sz="2000" i="1" dirty="0" smtClean="0">
              <a:cs typeface="Times New Roman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" name="Obrázek 8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76550" y="2075284"/>
            <a:ext cx="3390900" cy="3009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Ukázkový příklad č.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i="1" dirty="0" smtClean="0"/>
              <a:t>Př. Vyřešte rovnici:   cos </a:t>
            </a:r>
            <a:r>
              <a:rPr lang="cs-CZ" sz="2600" i="1" dirty="0" smtClean="0">
                <a:latin typeface="Times New Roman"/>
                <a:cs typeface="Times New Roman"/>
              </a:rPr>
              <a:t>x = 0,6</a:t>
            </a:r>
          </a:p>
          <a:p>
            <a:pPr>
              <a:buNone/>
            </a:pPr>
            <a:endParaRPr lang="cs-CZ" sz="1000" i="1" dirty="0" smtClean="0">
              <a:latin typeface="Times New Roman"/>
              <a:cs typeface="Times New Roman"/>
            </a:endParaRPr>
          </a:p>
          <a:p>
            <a:pPr marL="457200" indent="-457200">
              <a:buAutoNum type="arabicPeriod"/>
            </a:pPr>
            <a:r>
              <a:rPr lang="cs-CZ" sz="2000" i="1" dirty="0" smtClean="0">
                <a:cs typeface="Times New Roman"/>
              </a:rPr>
              <a:t>nejprve si určíme pomocný úhel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i="1" dirty="0" smtClean="0">
                <a:cs typeface="Times New Roman"/>
              </a:rPr>
              <a:t>´  tak, že pravou stranu upravíme na tvar 0,6 a budeme hledat,pro jaký úhel se cosinus rovna  0,6 (to určíme pomocí tabulky základních hodnot nebo pomocí kalkulačky).</a:t>
            </a:r>
          </a:p>
          <a:p>
            <a:pPr marL="457200" indent="-457200">
              <a:buNone/>
            </a:pPr>
            <a:r>
              <a:rPr lang="cs-CZ" sz="2400" i="1" dirty="0" smtClean="0">
                <a:latin typeface="Times New Roman"/>
                <a:cs typeface="Times New Roman"/>
              </a:rPr>
              <a:t>      x</a:t>
            </a:r>
            <a:r>
              <a:rPr lang="cs-CZ" sz="2400" dirty="0" smtClean="0">
                <a:latin typeface="Times New Roman"/>
                <a:cs typeface="Times New Roman"/>
              </a:rPr>
              <a:t>´ = 53</a:t>
            </a:r>
            <a:r>
              <a:rPr lang="cs-CZ" sz="2400" baseline="30000" dirty="0" smtClean="0">
                <a:latin typeface="Times New Roman"/>
                <a:cs typeface="Times New Roman"/>
              </a:rPr>
              <a:t>o </a:t>
            </a:r>
            <a:r>
              <a:rPr lang="cs-CZ" sz="2400" dirty="0" smtClean="0">
                <a:latin typeface="Times New Roman"/>
                <a:cs typeface="Times New Roman"/>
              </a:rPr>
              <a:t>7´ 49´´ </a:t>
            </a:r>
            <a:r>
              <a:rPr lang="cs-CZ" sz="2400" i="1" dirty="0" smtClean="0">
                <a:latin typeface="Times New Roman"/>
                <a:cs typeface="Times New Roman"/>
              </a:rPr>
              <a:t> 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sz="2000" i="1" dirty="0" smtClean="0"/>
              <a:t>nakreslíme tzv. jednotkovou kružnici (kružnice o poloměru jedna) do které tento pomocný úhel od ruky zakreslíme (zaneseme) </a:t>
            </a:r>
          </a:p>
          <a:p>
            <a:pPr marL="457200" indent="-457200">
              <a:buNone/>
            </a:pPr>
            <a:endParaRPr lang="cs-CZ" sz="2000" i="1" dirty="0" smtClean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" name="Obrázek 11" descr="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00363" y="4103340"/>
            <a:ext cx="2967782" cy="26380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Ukázkový příklad č.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cs-CZ" sz="2000" i="1" dirty="0" smtClean="0">
                <a:cs typeface="Times New Roman"/>
              </a:rPr>
              <a:t>nyní se podíváme na pravou stranu rovnice a zjistíme jaké je tam znaménko (v našem příkladě je tam plus). A tak v jednotkové kružnici dle určitých znalosti (grafu či tabulky znamének) označíme, který kvadrant je pro funkci cosinus kladný. </a:t>
            </a:r>
          </a:p>
          <a:p>
            <a:pPr marL="457200" indent="-457200">
              <a:buNone/>
            </a:pPr>
            <a:endParaRPr lang="cs-CZ" sz="2000" i="1" dirty="0" smtClean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" name="Obrázek 8" descr="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3833218"/>
            <a:ext cx="3135610" cy="2836142"/>
          </a:xfrm>
          <a:prstGeom prst="rect">
            <a:avLst/>
          </a:prstGeom>
        </p:spPr>
      </p:pic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827584" y="2780928"/>
          <a:ext cx="648072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013048"/>
                <a:gridCol w="1368152"/>
                <a:gridCol w="1440160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kvadrant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I.</a:t>
                      </a:r>
                      <a:r>
                        <a:rPr lang="cs-CZ" sz="1600" baseline="0" dirty="0" smtClean="0"/>
                        <a:t>  </a:t>
                      </a:r>
                      <a:r>
                        <a:rPr lang="cs-CZ" sz="1600" dirty="0" smtClean="0"/>
                        <a:t>(0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;90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II. </a:t>
                      </a:r>
                      <a:r>
                        <a:rPr lang="cs-CZ" sz="1600" baseline="0" dirty="0" smtClean="0"/>
                        <a:t>  </a:t>
                      </a:r>
                      <a:r>
                        <a:rPr lang="cs-CZ" sz="1600" dirty="0" smtClean="0"/>
                        <a:t>(90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;180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III.</a:t>
                      </a:r>
                      <a:r>
                        <a:rPr lang="cs-CZ" sz="1600" baseline="0" dirty="0" smtClean="0"/>
                        <a:t>  </a:t>
                      </a:r>
                      <a:r>
                        <a:rPr lang="cs-CZ" sz="1600" dirty="0" smtClean="0"/>
                        <a:t>(180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;270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IV.</a:t>
                      </a:r>
                      <a:r>
                        <a:rPr lang="cs-CZ" sz="1600" baseline="0" dirty="0" smtClean="0"/>
                        <a:t>  </a:t>
                      </a:r>
                      <a:r>
                        <a:rPr lang="cs-CZ" sz="1600" dirty="0" smtClean="0"/>
                        <a:t>(270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;360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cos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+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-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-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+</a:t>
                      </a:r>
                      <a:endParaRPr lang="cs-CZ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Ukázkový příklad č.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18457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cs-CZ" sz="2000" i="1" dirty="0" smtClean="0">
                <a:cs typeface="Times New Roman"/>
              </a:rPr>
              <a:t>nyní vyznačíme úhly,které jsou řešením. Začneme v úhlu 0</a:t>
            </a:r>
            <a:r>
              <a:rPr lang="cs-CZ" sz="2000" i="1" baseline="30000" dirty="0" smtClean="0">
                <a:cs typeface="Times New Roman"/>
              </a:rPr>
              <a:t>o</a:t>
            </a:r>
            <a:r>
              <a:rPr lang="cs-CZ" sz="2000" i="1" dirty="0" smtClean="0">
                <a:cs typeface="Times New Roman"/>
              </a:rPr>
              <a:t> a pokračujeme k zelené čáře v těch kvadrantech, které jsme si  předem označili znaménkem plus.</a:t>
            </a: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cs-CZ" sz="2000" i="1" dirty="0" smtClean="0"/>
              <a:t>napíšeme řešení: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i="1" baseline="-25000" dirty="0" smtClean="0"/>
              <a:t>1</a:t>
            </a:r>
            <a:r>
              <a:rPr lang="cs-CZ" sz="2000" i="1" dirty="0" smtClean="0"/>
              <a:t> = 53</a:t>
            </a:r>
            <a:r>
              <a:rPr lang="cs-CZ" sz="2000" i="1" baseline="30000" dirty="0" smtClean="0"/>
              <a:t>o</a:t>
            </a:r>
            <a:r>
              <a:rPr lang="cs-CZ" sz="2000" i="1" dirty="0" smtClean="0"/>
              <a:t> 7´ 49´´ ;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i="1" baseline="-25000" dirty="0" smtClean="0"/>
              <a:t>2</a:t>
            </a:r>
            <a:r>
              <a:rPr lang="cs-CZ" sz="2000" i="1" dirty="0" smtClean="0"/>
              <a:t> = 360</a:t>
            </a:r>
            <a:r>
              <a:rPr lang="cs-CZ" sz="2000" i="1" baseline="30000" dirty="0" smtClean="0"/>
              <a:t>o</a:t>
            </a:r>
            <a:r>
              <a:rPr lang="cs-CZ" sz="2000" i="1" dirty="0" smtClean="0"/>
              <a:t> -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i="1" dirty="0" smtClean="0"/>
              <a:t>´= 306</a:t>
            </a:r>
            <a:r>
              <a:rPr lang="cs-CZ" sz="2000" i="1" baseline="30000" dirty="0" smtClean="0"/>
              <a:t>o</a:t>
            </a:r>
            <a:r>
              <a:rPr lang="cs-CZ" sz="2000" i="1" dirty="0" smtClean="0"/>
              <a:t>52´11´´</a:t>
            </a:r>
            <a:r>
              <a:rPr lang="cs-CZ" sz="2000" i="1" baseline="30000" dirty="0" smtClean="0"/>
              <a:t>  </a:t>
            </a:r>
            <a:r>
              <a:rPr lang="cs-CZ" sz="2000" i="1" dirty="0" smtClean="0"/>
              <a:t>, kde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i="1" dirty="0" smtClean="0"/>
              <a:t>´ = 53</a:t>
            </a:r>
            <a:r>
              <a:rPr lang="cs-CZ" sz="2000" i="1" baseline="30000" dirty="0" smtClean="0"/>
              <a:t>o</a:t>
            </a:r>
            <a:r>
              <a:rPr lang="cs-CZ" sz="2000" i="1" dirty="0" smtClean="0"/>
              <a:t>7´49´´</a:t>
            </a:r>
            <a:endParaRPr lang="cs-CZ" sz="2000" i="1" baseline="30000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cs-CZ" sz="2000" i="1" dirty="0" smtClean="0">
                <a:cs typeface="Times New Roman"/>
              </a:rPr>
              <a:t>musíme připsat ještě periodu a máme řešení:    </a:t>
            </a: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b="1" i="1" baseline="-25000" dirty="0" smtClean="0"/>
              <a:t>1</a:t>
            </a:r>
            <a:r>
              <a:rPr lang="cs-CZ" sz="2000" b="1" i="1" dirty="0" smtClean="0"/>
              <a:t> = 53</a:t>
            </a:r>
            <a:r>
              <a:rPr lang="cs-CZ" sz="2000" b="1" i="1" baseline="30000" dirty="0" smtClean="0"/>
              <a:t>o </a:t>
            </a:r>
            <a:r>
              <a:rPr lang="cs-CZ" sz="2000" b="1" i="1" dirty="0" smtClean="0"/>
              <a:t>7´49´´ + k.360</a:t>
            </a:r>
            <a:r>
              <a:rPr lang="cs-CZ" sz="2000" b="1" i="1" baseline="30000" dirty="0" smtClean="0"/>
              <a:t>o</a:t>
            </a:r>
            <a:r>
              <a:rPr lang="cs-CZ" sz="2000" b="1" i="1" dirty="0" smtClean="0">
                <a:cs typeface="Times New Roman"/>
              </a:rPr>
              <a:t> </a:t>
            </a:r>
          </a:p>
          <a:p>
            <a:pPr marL="457200" indent="-457200">
              <a:buNone/>
            </a:pPr>
            <a:r>
              <a:rPr lang="cs-CZ" sz="2000" i="1" dirty="0" smtClean="0">
                <a:cs typeface="Times New Roman"/>
              </a:rPr>
              <a:t>                                                                                             </a:t>
            </a: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b="1" i="1" baseline="-25000" dirty="0" smtClean="0"/>
              <a:t>2</a:t>
            </a:r>
            <a:r>
              <a:rPr lang="cs-CZ" sz="2000" b="1" i="1" dirty="0" smtClean="0"/>
              <a:t> = 306</a:t>
            </a:r>
            <a:r>
              <a:rPr lang="cs-CZ" sz="2000" b="1" i="1" baseline="30000" dirty="0" smtClean="0"/>
              <a:t>o</a:t>
            </a:r>
            <a:r>
              <a:rPr lang="cs-CZ" sz="2000" b="1" i="1" dirty="0" smtClean="0"/>
              <a:t>52´11´´ + k.360</a:t>
            </a:r>
            <a:r>
              <a:rPr lang="cs-CZ" sz="2000" b="1" i="1" baseline="30000" dirty="0" smtClean="0"/>
              <a:t>o</a:t>
            </a:r>
            <a:endParaRPr lang="cs-CZ" sz="2000" i="1" dirty="0" smtClean="0">
              <a:cs typeface="Times New Roman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" name="Obrázek 7" descr="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4650" y="1993751"/>
            <a:ext cx="3314700" cy="3019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Ukázkový příklad č.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i="1" dirty="0" smtClean="0"/>
              <a:t>Př. Vyřešte rovnici:   tg </a:t>
            </a:r>
            <a:r>
              <a:rPr lang="cs-CZ" sz="2600" i="1" dirty="0" smtClean="0">
                <a:latin typeface="Times New Roman"/>
                <a:cs typeface="Times New Roman"/>
              </a:rPr>
              <a:t>x = </a:t>
            </a:r>
            <a:r>
              <a:rPr lang="cs-CZ" sz="2600" i="1" dirty="0" smtClean="0">
                <a:latin typeface="Times New Roman" pitchFamily="18" charset="0"/>
                <a:cs typeface="Times New Roman" pitchFamily="18" charset="0"/>
              </a:rPr>
              <a:t>- 0,3</a:t>
            </a:r>
          </a:p>
          <a:p>
            <a:pPr>
              <a:buNone/>
            </a:pPr>
            <a:endParaRPr lang="cs-CZ" sz="1000" i="1" dirty="0" smtClean="0">
              <a:latin typeface="Times New Roman"/>
              <a:cs typeface="Times New Roman"/>
            </a:endParaRPr>
          </a:p>
          <a:p>
            <a:pPr marL="457200" indent="-457200">
              <a:buAutoNum type="arabicPeriod"/>
            </a:pPr>
            <a:r>
              <a:rPr lang="cs-CZ" sz="2000" i="1" dirty="0" smtClean="0">
                <a:cs typeface="Times New Roman"/>
              </a:rPr>
              <a:t>nejprve si určíme pomocný úhel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i="1" dirty="0" smtClean="0">
                <a:cs typeface="Times New Roman"/>
              </a:rPr>
              <a:t>´  tak, že pravou stranu upravíme na tvar 0,3 a budeme hledat,pro jaký úhel se tangens rovna  0,3 (to určíme pomocí tabulky základních hodnot nebo pomocí kalkulačky).</a:t>
            </a:r>
          </a:p>
          <a:p>
            <a:pPr marL="457200" indent="-457200">
              <a:buNone/>
            </a:pPr>
            <a:r>
              <a:rPr lang="cs-CZ" sz="2400" i="1" dirty="0" smtClean="0">
                <a:latin typeface="Times New Roman"/>
                <a:cs typeface="Times New Roman"/>
              </a:rPr>
              <a:t>      x</a:t>
            </a:r>
            <a:r>
              <a:rPr lang="cs-CZ" sz="2400" dirty="0" smtClean="0">
                <a:latin typeface="Times New Roman"/>
                <a:cs typeface="Times New Roman"/>
              </a:rPr>
              <a:t>´ = 16</a:t>
            </a:r>
            <a:r>
              <a:rPr lang="cs-CZ" sz="2400" baseline="30000" dirty="0" smtClean="0">
                <a:latin typeface="Times New Roman"/>
                <a:cs typeface="Times New Roman"/>
              </a:rPr>
              <a:t>o</a:t>
            </a:r>
            <a:r>
              <a:rPr lang="cs-CZ" sz="2400" dirty="0" smtClean="0">
                <a:latin typeface="Times New Roman"/>
                <a:cs typeface="Times New Roman"/>
              </a:rPr>
              <a:t>41´57´´ </a:t>
            </a:r>
            <a:r>
              <a:rPr lang="cs-CZ" sz="2400" i="1" dirty="0" smtClean="0">
                <a:latin typeface="Times New Roman"/>
                <a:cs typeface="Times New Roman"/>
              </a:rPr>
              <a:t> 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sz="2000" i="1" dirty="0" smtClean="0"/>
              <a:t>nakreslíme tzv. jednotkovou kružnici (kružnice o poloměru jedna) do které tento pomocný úhel od ruky zakreslíme (zaneseme) – u funkce tangens a </a:t>
            </a:r>
            <a:r>
              <a:rPr lang="cs-CZ" sz="2000" i="1" dirty="0" err="1" smtClean="0"/>
              <a:t>cotanges</a:t>
            </a:r>
            <a:r>
              <a:rPr lang="cs-CZ" sz="2000" i="1" dirty="0" smtClean="0"/>
              <a:t> stačí pouze půlkružnice, protože mají periodu 180</a:t>
            </a:r>
            <a:r>
              <a:rPr lang="cs-CZ" sz="2000" i="1" baseline="30000" dirty="0" smtClean="0"/>
              <a:t>o</a:t>
            </a:r>
            <a:r>
              <a:rPr lang="cs-CZ" sz="2000" i="1" dirty="0" smtClean="0"/>
              <a:t>.</a:t>
            </a:r>
          </a:p>
          <a:p>
            <a:pPr marL="457200" indent="-457200">
              <a:buNone/>
            </a:pPr>
            <a:endParaRPr lang="cs-CZ" sz="2000" i="1" dirty="0" smtClean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" name="Obrázek 9" descr="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4653136"/>
            <a:ext cx="3775177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Ukázkový příklad č.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cs-CZ" sz="2000" i="1" dirty="0" smtClean="0">
                <a:cs typeface="Times New Roman"/>
              </a:rPr>
              <a:t>nyní se podíváme na pravou stranu rovnice a zjistíme jaké je tam znaménko (v našem příkladě je tam minus). A tak v jednotkové kružnici dle určitých znalosti (grafu či tabulky znamének) označíme, který kvadrant je pro funkci tangens záporný. </a:t>
            </a:r>
          </a:p>
          <a:p>
            <a:pPr marL="457200" indent="-457200">
              <a:buNone/>
            </a:pPr>
            <a:endParaRPr lang="cs-CZ" sz="2000" i="1" dirty="0" smtClean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" name="Obrázek 7" descr="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4293096"/>
            <a:ext cx="3727928" cy="2133203"/>
          </a:xfrm>
          <a:prstGeom prst="rect">
            <a:avLst/>
          </a:prstGeom>
        </p:spPr>
      </p:pic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827584" y="2852936"/>
          <a:ext cx="640871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013048"/>
                <a:gridCol w="1296144"/>
                <a:gridCol w="1440160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kvadrant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I.</a:t>
                      </a:r>
                      <a:r>
                        <a:rPr lang="cs-CZ" sz="1600" baseline="0" dirty="0" smtClean="0"/>
                        <a:t>  </a:t>
                      </a:r>
                      <a:r>
                        <a:rPr lang="cs-CZ" sz="1600" dirty="0" smtClean="0"/>
                        <a:t>(0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;90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smtClean="0"/>
                        <a:t>II.</a:t>
                      </a:r>
                      <a:r>
                        <a:rPr lang="cs-CZ" sz="1600" baseline="0" smtClean="0"/>
                        <a:t>  </a:t>
                      </a:r>
                      <a:r>
                        <a:rPr lang="cs-CZ" sz="1600" smtClean="0"/>
                        <a:t>(90</a:t>
                      </a:r>
                      <a:r>
                        <a:rPr lang="cs-CZ" sz="1600" baseline="30000" smtClean="0"/>
                        <a:t>o</a:t>
                      </a:r>
                      <a:r>
                        <a:rPr lang="cs-CZ" sz="1600" smtClean="0"/>
                        <a:t>;180</a:t>
                      </a:r>
                      <a:r>
                        <a:rPr lang="cs-CZ" sz="1600" baseline="30000" smtClean="0"/>
                        <a:t>o</a:t>
                      </a:r>
                      <a:r>
                        <a:rPr lang="cs-CZ" sz="160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III.</a:t>
                      </a:r>
                      <a:r>
                        <a:rPr lang="cs-CZ" sz="1600" baseline="0" dirty="0" smtClean="0"/>
                        <a:t>  </a:t>
                      </a:r>
                      <a:r>
                        <a:rPr lang="cs-CZ" sz="1600" dirty="0" smtClean="0"/>
                        <a:t>(180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;270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IV.</a:t>
                      </a:r>
                      <a:r>
                        <a:rPr lang="cs-CZ" sz="1600" baseline="0" dirty="0" smtClean="0"/>
                        <a:t>  </a:t>
                      </a:r>
                      <a:r>
                        <a:rPr lang="cs-CZ" sz="1600" dirty="0" smtClean="0"/>
                        <a:t>(270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;360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tg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+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-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+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-</a:t>
                      </a:r>
                      <a:endParaRPr lang="cs-CZ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Ukázkový příklad č.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18457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cs-CZ" sz="2000" i="1" dirty="0" smtClean="0">
                <a:cs typeface="Times New Roman"/>
              </a:rPr>
              <a:t>nyní vyznačíme úhly,které jsou řešením. Začneme v úhlu 0</a:t>
            </a:r>
            <a:r>
              <a:rPr lang="cs-CZ" sz="2000" i="1" baseline="30000" dirty="0" smtClean="0">
                <a:cs typeface="Times New Roman"/>
              </a:rPr>
              <a:t>o</a:t>
            </a:r>
            <a:r>
              <a:rPr lang="cs-CZ" sz="2000" i="1" dirty="0" smtClean="0">
                <a:cs typeface="Times New Roman"/>
              </a:rPr>
              <a:t> a pokračujeme k zelené čáře v těch kvadrantech, které jsme si  předem označili znaménkem minus.</a:t>
            </a: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cs-CZ" sz="2000" i="1" dirty="0" smtClean="0"/>
              <a:t>napíšeme řešení: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i="1" dirty="0" smtClean="0"/>
              <a:t> = 180</a:t>
            </a:r>
            <a:r>
              <a:rPr lang="cs-CZ" sz="2000" i="1" baseline="30000" dirty="0" smtClean="0"/>
              <a:t>o</a:t>
            </a:r>
            <a:r>
              <a:rPr lang="cs-CZ" sz="2000" i="1" dirty="0" smtClean="0"/>
              <a:t> -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i="1" dirty="0" smtClean="0"/>
              <a:t>´= 163</a:t>
            </a:r>
            <a:r>
              <a:rPr lang="cs-CZ" sz="2000" i="1" baseline="30000" dirty="0" smtClean="0"/>
              <a:t>o</a:t>
            </a:r>
            <a:r>
              <a:rPr lang="cs-CZ" sz="2000" i="1" dirty="0" smtClean="0"/>
              <a:t>18´ 3´´</a:t>
            </a:r>
            <a:r>
              <a:rPr lang="cs-CZ" sz="2000" i="1" baseline="30000" dirty="0" smtClean="0"/>
              <a:t>  </a:t>
            </a:r>
            <a:r>
              <a:rPr lang="cs-CZ" sz="2000" i="1" dirty="0" smtClean="0"/>
              <a:t>, kde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i="1" dirty="0" smtClean="0"/>
              <a:t>´ = 16</a:t>
            </a:r>
            <a:r>
              <a:rPr lang="cs-CZ" sz="2000" i="1" baseline="30000" dirty="0" smtClean="0"/>
              <a:t>o</a:t>
            </a:r>
            <a:r>
              <a:rPr lang="cs-CZ" sz="2000" i="1" dirty="0" smtClean="0"/>
              <a:t>41´57´´</a:t>
            </a:r>
            <a:endParaRPr lang="cs-CZ" sz="2000" i="1" baseline="30000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cs-CZ" sz="2000" i="1" dirty="0" smtClean="0">
                <a:cs typeface="Times New Roman"/>
              </a:rPr>
              <a:t>musíme připsat ještě periodu a máme řešení:    </a:t>
            </a: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b="1" i="1" dirty="0" smtClean="0"/>
              <a:t> = 163</a:t>
            </a:r>
            <a:r>
              <a:rPr lang="cs-CZ" sz="2000" b="1" i="1" baseline="30000" dirty="0" smtClean="0"/>
              <a:t>o </a:t>
            </a:r>
            <a:r>
              <a:rPr lang="cs-CZ" sz="2000" b="1" i="1" dirty="0" smtClean="0"/>
              <a:t>18´ 3´´ + k.180</a:t>
            </a:r>
            <a:r>
              <a:rPr lang="cs-CZ" sz="2000" b="1" i="1" baseline="30000" dirty="0" smtClean="0"/>
              <a:t>o</a:t>
            </a:r>
            <a:r>
              <a:rPr lang="cs-CZ" sz="2000" b="1" i="1" dirty="0" smtClean="0">
                <a:cs typeface="Times New Roman"/>
              </a:rPr>
              <a:t> </a:t>
            </a:r>
          </a:p>
          <a:p>
            <a:pPr marL="457200" indent="-457200">
              <a:buNone/>
            </a:pPr>
            <a:r>
              <a:rPr lang="cs-CZ" sz="2000" i="1" dirty="0" smtClean="0">
                <a:cs typeface="Times New Roman"/>
              </a:rPr>
              <a:t>                                                                                             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" name="Obrázek 8" descr="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500" y="2447924"/>
            <a:ext cx="3602088" cy="20611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na procvičení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 smtClean="0"/>
              <a:t>př. 1</a:t>
            </a:r>
            <a:r>
              <a:rPr lang="cs-CZ" sz="2400" i="1" dirty="0" smtClean="0"/>
              <a:t>:       Vyřešte rovnici:    cos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dirty="0" smtClean="0"/>
              <a:t> =  </a:t>
            </a:r>
          </a:p>
          <a:p>
            <a:pPr>
              <a:buNone/>
            </a:pPr>
            <a:r>
              <a:rPr lang="cs-CZ" sz="2400" dirty="0" smtClean="0">
                <a:hlinkClick r:id="rId2" action="ppaction://hlinksldjump"/>
              </a:rPr>
              <a:t>Řešení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př. 2:       </a:t>
            </a:r>
            <a:r>
              <a:rPr lang="cs-CZ" sz="2400" i="1" dirty="0" smtClean="0"/>
              <a:t>Vyřešte rovnici:    cotg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dirty="0" smtClean="0"/>
              <a:t> = 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hlinkClick r:id="rId3" action="ppaction://hlinksldjump"/>
              </a:rPr>
              <a:t>Řešení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př. 3:       </a:t>
            </a:r>
            <a:r>
              <a:rPr lang="cs-CZ" sz="2400" i="1" dirty="0" smtClean="0"/>
              <a:t>Vyřešte rovnici:    sin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dirty="0" smtClean="0"/>
              <a:t> </a:t>
            </a:r>
            <a:r>
              <a:rPr lang="cs-CZ" sz="2400" i="1" smtClean="0"/>
              <a:t>= </a:t>
            </a:r>
            <a:r>
              <a:rPr lang="cs-CZ" sz="2400" i="1" smtClean="0"/>
              <a:t> - 0,74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hlinkClick r:id="rId4" action="ppaction://hlinksldjump"/>
              </a:rPr>
              <a:t>Řešení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př. </a:t>
            </a:r>
            <a:r>
              <a:rPr lang="en-US" sz="2400" dirty="0" smtClean="0"/>
              <a:t>4</a:t>
            </a:r>
            <a:r>
              <a:rPr lang="cs-CZ" sz="2400" dirty="0" smtClean="0"/>
              <a:t>:       </a:t>
            </a:r>
            <a:r>
              <a:rPr lang="cs-CZ" sz="2400" i="1" dirty="0" smtClean="0"/>
              <a:t>Vyřešte rovnici:    tg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dirty="0" smtClean="0"/>
              <a:t> = - 3,25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hlinkClick r:id="rId5" action="ppaction://hlinksldjump"/>
              </a:rPr>
              <a:t>Řešení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př. 5:       </a:t>
            </a:r>
            <a:r>
              <a:rPr lang="cs-CZ" sz="2400" i="1" dirty="0" smtClean="0"/>
              <a:t>Vyřešte rovnici:    2(sin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cs-CZ" sz="2400" i="1" dirty="0" smtClean="0">
                <a:cs typeface="Times New Roman" pitchFamily="18" charset="0"/>
              </a:rPr>
              <a:t>+ 0,5)</a:t>
            </a:r>
            <a:r>
              <a:rPr lang="cs-CZ" sz="2400" i="1" dirty="0" smtClean="0"/>
              <a:t> = 2 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hlinkClick r:id="rId6" action="ppaction://hlinksldjump"/>
              </a:rPr>
              <a:t>Řešení</a:t>
            </a:r>
            <a:endParaRPr lang="cs-CZ" sz="2400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r>
              <a:rPr lang="cs-CZ" sz="2600" dirty="0" smtClean="0">
                <a:hlinkClick r:id="rId7" action="ppaction://hlinksldjump"/>
              </a:rPr>
              <a:t>přeskočit</a:t>
            </a:r>
            <a:endParaRPr lang="cs-CZ" sz="2600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1340768"/>
            <a:ext cx="515134" cy="648072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2276872"/>
            <a:ext cx="569518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  <a:ln cmpd="dbl">
            <a:noFill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cs-CZ" sz="2600" dirty="0" smtClean="0"/>
              <a:t>Řešení příkladu č.1:</a:t>
            </a:r>
          </a:p>
          <a:p>
            <a:pPr>
              <a:buNone/>
            </a:pPr>
            <a:r>
              <a:rPr lang="cs-CZ" sz="2400" i="1" dirty="0" smtClean="0"/>
              <a:t>Vyřešte rovnici:    cos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dirty="0" smtClean="0"/>
              <a:t> =</a:t>
            </a:r>
            <a:endParaRPr lang="cs-CZ" sz="1000" dirty="0" smtClean="0"/>
          </a:p>
          <a:p>
            <a:pPr>
              <a:buNone/>
            </a:pPr>
            <a:endParaRPr lang="cs-CZ" sz="2600" i="1" dirty="0" smtClean="0"/>
          </a:p>
          <a:p>
            <a:pPr>
              <a:buNone/>
            </a:pPr>
            <a:r>
              <a:rPr lang="cs-CZ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200" dirty="0" smtClean="0"/>
              <a:t>´ = 30</a:t>
            </a:r>
            <a:r>
              <a:rPr lang="cs-CZ" sz="2200" baseline="30000" dirty="0" smtClean="0"/>
              <a:t>o   </a:t>
            </a:r>
            <a:r>
              <a:rPr lang="cs-CZ" sz="2200" dirty="0" smtClean="0"/>
              <a:t>-  pomocný úhel</a:t>
            </a:r>
            <a:endParaRPr lang="cs-CZ" sz="2200" baseline="300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400" i="1" dirty="0" smtClean="0"/>
              <a:t>Řešení: 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i="1" dirty="0" smtClean="0"/>
              <a:t> = 180</a:t>
            </a:r>
            <a:r>
              <a:rPr lang="cs-CZ" sz="2400" i="1" baseline="30000" dirty="0" smtClean="0"/>
              <a:t>o</a:t>
            </a:r>
            <a:r>
              <a:rPr lang="cs-CZ" sz="2400" i="1" dirty="0" smtClean="0"/>
              <a:t> –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x´</a:t>
            </a:r>
            <a:r>
              <a:rPr lang="cs-CZ" sz="2400" i="1" dirty="0" smtClean="0"/>
              <a:t> = </a:t>
            </a:r>
            <a:r>
              <a:rPr lang="cs-CZ" sz="2400" b="1" i="1" dirty="0" smtClean="0"/>
              <a:t>150</a:t>
            </a:r>
            <a:r>
              <a:rPr lang="cs-CZ" sz="2400" b="1" i="1" baseline="30000" dirty="0" smtClean="0"/>
              <a:t>o</a:t>
            </a:r>
            <a:r>
              <a:rPr lang="cs-CZ" sz="2400" b="1" i="1" dirty="0" smtClean="0"/>
              <a:t> + k.360</a:t>
            </a:r>
            <a:r>
              <a:rPr lang="cs-CZ" sz="2400" b="1" i="1" baseline="30000" dirty="0" smtClean="0"/>
              <a:t>o</a:t>
            </a:r>
          </a:p>
          <a:p>
            <a:pPr>
              <a:buNone/>
            </a:pPr>
            <a:r>
              <a:rPr lang="cs-CZ" sz="2400" i="1" dirty="0" smtClean="0"/>
              <a:t>              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i="1" dirty="0" smtClean="0"/>
              <a:t> = 180</a:t>
            </a:r>
            <a:r>
              <a:rPr lang="cs-CZ" sz="2400" i="1" baseline="30000" dirty="0" smtClean="0"/>
              <a:t>o</a:t>
            </a:r>
            <a:r>
              <a:rPr lang="cs-CZ" sz="2400" i="1" dirty="0" smtClean="0"/>
              <a:t> +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x´</a:t>
            </a:r>
            <a:r>
              <a:rPr lang="cs-CZ" sz="2400" i="1" dirty="0" smtClean="0"/>
              <a:t> = </a:t>
            </a:r>
            <a:r>
              <a:rPr lang="cs-CZ" sz="2400" b="1" i="1" dirty="0" smtClean="0"/>
              <a:t>210</a:t>
            </a:r>
            <a:r>
              <a:rPr lang="cs-CZ" sz="2400" b="1" i="1" baseline="30000" dirty="0" smtClean="0"/>
              <a:t>o</a:t>
            </a:r>
            <a:r>
              <a:rPr lang="cs-CZ" sz="2400" b="1" i="1" dirty="0" smtClean="0"/>
              <a:t> + k.360</a:t>
            </a:r>
            <a:r>
              <a:rPr lang="cs-CZ" sz="2400" b="1" i="1" baseline="30000" dirty="0" smtClean="0"/>
              <a:t>o</a:t>
            </a:r>
            <a:endParaRPr lang="cs-CZ" sz="2600" b="1" baseline="30000" dirty="0" smtClean="0"/>
          </a:p>
          <a:p>
            <a:pPr algn="r">
              <a:buNone/>
            </a:pPr>
            <a:r>
              <a:rPr lang="cs-CZ" sz="2400" dirty="0" smtClean="0">
                <a:hlinkClick r:id="rId2" action="ppaction://hlinksldjump"/>
              </a:rPr>
              <a:t>zpět</a:t>
            </a:r>
            <a:endParaRPr lang="cs-CZ" sz="2400" dirty="0" smtClean="0"/>
          </a:p>
          <a:p>
            <a:pPr>
              <a:buNone/>
            </a:pPr>
            <a:r>
              <a:rPr lang="cs-CZ" sz="2600" dirty="0" smtClean="0"/>
              <a:t>   </a:t>
            </a:r>
          </a:p>
          <a:p>
            <a:pPr>
              <a:buNone/>
            </a:pPr>
            <a:r>
              <a:rPr lang="cs-CZ" sz="2600" dirty="0" smtClean="0"/>
              <a:t>                   </a:t>
            </a:r>
            <a:r>
              <a:rPr lang="cs-CZ" sz="2600" i="1" dirty="0" smtClean="0"/>
              <a:t>    </a:t>
            </a:r>
          </a:p>
          <a:p>
            <a:pPr>
              <a:buNone/>
            </a:pPr>
            <a:r>
              <a:rPr lang="cs-CZ" sz="2600" dirty="0" smtClean="0"/>
              <a:t>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dirty="0" smtClean="0"/>
              <a:t>   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baseline="30000" dirty="0" smtClean="0"/>
              <a:t>     </a:t>
            </a:r>
            <a:r>
              <a:rPr lang="cs-CZ" sz="2600" dirty="0" smtClean="0"/>
              <a:t>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baseline="30000" dirty="0" smtClean="0"/>
              <a:t> </a:t>
            </a:r>
            <a:r>
              <a:rPr lang="cs-CZ" sz="2600" dirty="0" smtClean="0"/>
              <a:t>             </a:t>
            </a:r>
          </a:p>
          <a:p>
            <a:pPr>
              <a:buNone/>
            </a:pPr>
            <a:r>
              <a:rPr lang="cs-CZ" sz="2600" dirty="0" smtClean="0"/>
              <a:t>                </a:t>
            </a:r>
            <a:endParaRPr lang="cs-CZ" sz="26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0" y="12687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764704"/>
            <a:ext cx="515134" cy="648072"/>
          </a:xfrm>
          <a:prstGeom prst="rect">
            <a:avLst/>
          </a:prstGeom>
          <a:noFill/>
        </p:spPr>
      </p:pic>
      <p:pic>
        <p:nvPicPr>
          <p:cNvPr id="42" name="Obrázek 41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1556792"/>
            <a:ext cx="3854132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  <a:ln cmpd="dbl">
            <a:noFill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cs-CZ" sz="2600" dirty="0" smtClean="0"/>
              <a:t>Řešení příkladu č.2:</a:t>
            </a:r>
          </a:p>
          <a:p>
            <a:pPr>
              <a:buNone/>
            </a:pPr>
            <a:r>
              <a:rPr lang="cs-CZ" sz="2400" i="1" dirty="0" smtClean="0"/>
              <a:t>Vyřešte rovnici:    cotg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dirty="0" smtClean="0"/>
              <a:t> =</a:t>
            </a:r>
            <a:endParaRPr lang="cs-CZ" sz="24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200" dirty="0" smtClean="0"/>
              <a:t>´ = 30</a:t>
            </a:r>
            <a:r>
              <a:rPr lang="cs-CZ" sz="2200" baseline="30000" dirty="0" smtClean="0"/>
              <a:t>o   </a:t>
            </a:r>
            <a:r>
              <a:rPr lang="cs-CZ" sz="2200" dirty="0" smtClean="0"/>
              <a:t>-  pomocný úhel</a:t>
            </a:r>
            <a:endParaRPr lang="cs-CZ" sz="2200" baseline="300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400" i="1" dirty="0" smtClean="0"/>
              <a:t>Řešení: 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dirty="0" smtClean="0"/>
              <a:t> = 180</a:t>
            </a:r>
            <a:r>
              <a:rPr lang="cs-CZ" sz="2400" i="1" baseline="30000" dirty="0" smtClean="0"/>
              <a:t>o</a:t>
            </a:r>
            <a:r>
              <a:rPr lang="cs-CZ" sz="2400" i="1" dirty="0" smtClean="0"/>
              <a:t> –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x´</a:t>
            </a:r>
            <a:r>
              <a:rPr lang="cs-CZ" sz="2400" i="1" dirty="0" smtClean="0"/>
              <a:t> = </a:t>
            </a:r>
            <a:r>
              <a:rPr lang="cs-CZ" sz="2400" b="1" i="1" dirty="0" smtClean="0"/>
              <a:t>150</a:t>
            </a:r>
            <a:r>
              <a:rPr lang="cs-CZ" sz="2400" b="1" i="1" baseline="30000" dirty="0" smtClean="0"/>
              <a:t>o</a:t>
            </a:r>
            <a:r>
              <a:rPr lang="cs-CZ" sz="2400" b="1" i="1" dirty="0" smtClean="0"/>
              <a:t> + k.180</a:t>
            </a:r>
            <a:r>
              <a:rPr lang="cs-CZ" sz="2400" b="1" i="1" baseline="30000" dirty="0" smtClean="0"/>
              <a:t>o</a:t>
            </a:r>
          </a:p>
          <a:p>
            <a:pPr algn="r">
              <a:buNone/>
            </a:pPr>
            <a:endParaRPr lang="cs-CZ" sz="2400" dirty="0" smtClean="0">
              <a:hlinkClick r:id="rId2" action="ppaction://hlinksldjump"/>
            </a:endParaRPr>
          </a:p>
          <a:p>
            <a:pPr algn="r">
              <a:buNone/>
            </a:pPr>
            <a:endParaRPr lang="cs-CZ" sz="2400" dirty="0" smtClean="0">
              <a:hlinkClick r:id="rId2" action="ppaction://hlinksldjump"/>
            </a:endParaRPr>
          </a:p>
          <a:p>
            <a:pPr algn="r">
              <a:buNone/>
            </a:pPr>
            <a:r>
              <a:rPr lang="cs-CZ" sz="2400" dirty="0" smtClean="0">
                <a:hlinkClick r:id="rId3" action="ppaction://hlinksldjump"/>
              </a:rPr>
              <a:t>zpět</a:t>
            </a:r>
            <a:endParaRPr lang="cs-CZ" sz="2400" dirty="0" smtClean="0"/>
          </a:p>
          <a:p>
            <a:pPr>
              <a:buNone/>
            </a:pPr>
            <a:r>
              <a:rPr lang="cs-CZ" sz="2600" dirty="0" smtClean="0"/>
              <a:t>   </a:t>
            </a:r>
          </a:p>
          <a:p>
            <a:pPr>
              <a:buNone/>
            </a:pPr>
            <a:r>
              <a:rPr lang="cs-CZ" sz="2600" dirty="0" smtClean="0"/>
              <a:t>                   </a:t>
            </a:r>
            <a:r>
              <a:rPr lang="cs-CZ" sz="2600" i="1" dirty="0" smtClean="0"/>
              <a:t>    </a:t>
            </a:r>
          </a:p>
          <a:p>
            <a:pPr>
              <a:buNone/>
            </a:pPr>
            <a:r>
              <a:rPr lang="cs-CZ" sz="2600" dirty="0" smtClean="0"/>
              <a:t>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dirty="0" smtClean="0"/>
              <a:t>   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baseline="30000" dirty="0" smtClean="0"/>
              <a:t>     </a:t>
            </a:r>
            <a:r>
              <a:rPr lang="cs-CZ" sz="2600" dirty="0" smtClean="0"/>
              <a:t>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baseline="30000" dirty="0" smtClean="0"/>
              <a:t> </a:t>
            </a:r>
            <a:r>
              <a:rPr lang="cs-CZ" sz="2600" dirty="0" smtClean="0"/>
              <a:t>             </a:t>
            </a:r>
          </a:p>
          <a:p>
            <a:pPr>
              <a:buNone/>
            </a:pPr>
            <a:r>
              <a:rPr lang="cs-CZ" sz="2600" dirty="0" smtClean="0"/>
              <a:t>                </a:t>
            </a:r>
            <a:endParaRPr lang="cs-CZ" sz="26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0" y="12687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458" y="908720"/>
            <a:ext cx="569518" cy="432048"/>
          </a:xfrm>
          <a:prstGeom prst="rect">
            <a:avLst/>
          </a:prstGeom>
          <a:noFill/>
        </p:spPr>
      </p:pic>
      <p:pic>
        <p:nvPicPr>
          <p:cNvPr id="47" name="Obrázek 46" descr="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51920" y="2348880"/>
            <a:ext cx="3744416" cy="1945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496944" cy="1470025"/>
          </a:xfrm>
        </p:spPr>
        <p:txBody>
          <a:bodyPr>
            <a:normAutofit fontScale="90000"/>
          </a:bodyPr>
          <a:lstStyle/>
          <a:p>
            <a:r>
              <a:rPr lang="cs-CZ" sz="7200" dirty="0" smtClean="0"/>
              <a:t>Goniometrické </a:t>
            </a:r>
            <a:br>
              <a:rPr lang="cs-CZ" sz="7200" dirty="0" smtClean="0"/>
            </a:br>
            <a:r>
              <a:rPr lang="cs-CZ" sz="7200" dirty="0" smtClean="0"/>
              <a:t>rovnice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  <a:ln cmpd="dbl">
            <a:noFill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cs-CZ" sz="2600" dirty="0" smtClean="0"/>
              <a:t>Řešení příkladu č.3:</a:t>
            </a:r>
          </a:p>
          <a:p>
            <a:pPr>
              <a:buNone/>
            </a:pPr>
            <a:r>
              <a:rPr lang="cs-CZ" sz="2400" i="1" dirty="0" smtClean="0"/>
              <a:t>Vyřešte rovnici:    sin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dirty="0" smtClean="0"/>
              <a:t> = </a:t>
            </a:r>
            <a:r>
              <a:rPr lang="cs-CZ" sz="2400" i="1" dirty="0" smtClean="0"/>
              <a:t>- 0,74</a:t>
            </a:r>
            <a:endParaRPr lang="cs-CZ" sz="2400" i="1" dirty="0" smtClean="0"/>
          </a:p>
          <a:p>
            <a:pPr>
              <a:buNone/>
            </a:pPr>
            <a:endParaRPr lang="cs-CZ" sz="2400" i="1" dirty="0" smtClean="0"/>
          </a:p>
          <a:p>
            <a:pPr>
              <a:buNone/>
            </a:pPr>
            <a:r>
              <a:rPr lang="cs-CZ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200" dirty="0" smtClean="0"/>
              <a:t>´ = 47</a:t>
            </a:r>
            <a:r>
              <a:rPr lang="cs-CZ" sz="2200" baseline="30000" dirty="0" smtClean="0"/>
              <a:t>o</a:t>
            </a:r>
            <a:r>
              <a:rPr lang="cs-CZ" sz="2200" dirty="0" smtClean="0"/>
              <a:t> 43´ 53´´</a:t>
            </a:r>
            <a:r>
              <a:rPr lang="cs-CZ" sz="2200" baseline="30000" dirty="0" smtClean="0"/>
              <a:t>   </a:t>
            </a:r>
            <a:r>
              <a:rPr lang="cs-CZ" sz="2200" dirty="0" smtClean="0"/>
              <a:t>-  pomocný úhel</a:t>
            </a:r>
            <a:endParaRPr lang="cs-CZ" sz="2200" baseline="30000" dirty="0" smtClean="0"/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400" i="1" dirty="0" smtClean="0"/>
              <a:t>Řešení: 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i="1" dirty="0" smtClean="0"/>
              <a:t> = 180</a:t>
            </a:r>
            <a:r>
              <a:rPr lang="cs-CZ" sz="2400" i="1" baseline="30000" dirty="0" smtClean="0"/>
              <a:t>o</a:t>
            </a:r>
            <a:r>
              <a:rPr lang="cs-CZ" sz="2400" i="1" dirty="0" smtClean="0"/>
              <a:t> +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x´</a:t>
            </a:r>
            <a:r>
              <a:rPr lang="cs-CZ" sz="2400" i="1" dirty="0" smtClean="0"/>
              <a:t> = </a:t>
            </a:r>
            <a:r>
              <a:rPr lang="cs-CZ" sz="2400" b="1" i="1" dirty="0" smtClean="0"/>
              <a:t>227</a:t>
            </a:r>
            <a:r>
              <a:rPr lang="cs-CZ" sz="2400" b="1" i="1" baseline="30000" dirty="0" smtClean="0"/>
              <a:t>o</a:t>
            </a:r>
            <a:r>
              <a:rPr lang="cs-CZ" sz="2400" b="1" i="1" dirty="0" smtClean="0"/>
              <a:t>43´53´´ + k.360</a:t>
            </a:r>
            <a:r>
              <a:rPr lang="cs-CZ" sz="2400" b="1" i="1" baseline="30000" dirty="0" smtClean="0"/>
              <a:t>o</a:t>
            </a:r>
          </a:p>
          <a:p>
            <a:pPr>
              <a:buNone/>
            </a:pPr>
            <a:r>
              <a:rPr lang="cs-CZ" sz="2400" i="1" dirty="0" smtClean="0"/>
              <a:t>              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i="1" dirty="0" smtClean="0"/>
              <a:t> = 360</a:t>
            </a:r>
            <a:r>
              <a:rPr lang="cs-CZ" sz="2400" i="1" baseline="30000" dirty="0" smtClean="0"/>
              <a:t>o</a:t>
            </a:r>
            <a:r>
              <a:rPr lang="cs-CZ" sz="2400" i="1" dirty="0" smtClean="0"/>
              <a:t> -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x´</a:t>
            </a:r>
            <a:r>
              <a:rPr lang="cs-CZ" sz="2400" i="1" dirty="0" smtClean="0"/>
              <a:t> = </a:t>
            </a:r>
            <a:r>
              <a:rPr lang="cs-CZ" sz="2400" b="1" i="1" dirty="0" smtClean="0"/>
              <a:t>312</a:t>
            </a:r>
            <a:r>
              <a:rPr lang="cs-CZ" sz="2400" b="1" i="1" baseline="30000" dirty="0" smtClean="0"/>
              <a:t>o</a:t>
            </a:r>
            <a:r>
              <a:rPr lang="cs-CZ" sz="2400" b="1" i="1" dirty="0" smtClean="0"/>
              <a:t>16´ 7´´ + k.360</a:t>
            </a:r>
            <a:r>
              <a:rPr lang="cs-CZ" sz="2400" b="1" i="1" baseline="30000" dirty="0" smtClean="0"/>
              <a:t>o</a:t>
            </a:r>
            <a:endParaRPr lang="cs-CZ" sz="2400" dirty="0" smtClean="0">
              <a:hlinkClick r:id="rId2" action="ppaction://hlinksldjump"/>
            </a:endParaRPr>
          </a:p>
          <a:p>
            <a:pPr algn="r">
              <a:buNone/>
            </a:pPr>
            <a:r>
              <a:rPr lang="cs-CZ" sz="2400" dirty="0" smtClean="0">
                <a:hlinkClick r:id="rId3" action="ppaction://hlinksldjump"/>
              </a:rPr>
              <a:t>zpět</a:t>
            </a:r>
            <a:endParaRPr lang="cs-CZ" sz="2400" dirty="0" smtClean="0"/>
          </a:p>
          <a:p>
            <a:pPr>
              <a:buNone/>
            </a:pPr>
            <a:r>
              <a:rPr lang="cs-CZ" sz="2600" dirty="0" smtClean="0"/>
              <a:t>   </a:t>
            </a:r>
          </a:p>
          <a:p>
            <a:pPr>
              <a:buNone/>
            </a:pPr>
            <a:r>
              <a:rPr lang="cs-CZ" sz="2600" dirty="0" smtClean="0"/>
              <a:t>                   </a:t>
            </a:r>
            <a:r>
              <a:rPr lang="cs-CZ" sz="2600" i="1" dirty="0" smtClean="0"/>
              <a:t>    </a:t>
            </a:r>
          </a:p>
          <a:p>
            <a:pPr>
              <a:buNone/>
            </a:pPr>
            <a:r>
              <a:rPr lang="cs-CZ" sz="2600" dirty="0" smtClean="0"/>
              <a:t>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dirty="0" smtClean="0"/>
              <a:t>   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baseline="30000" dirty="0" smtClean="0"/>
              <a:t>     </a:t>
            </a:r>
            <a:r>
              <a:rPr lang="cs-CZ" sz="2600" dirty="0" smtClean="0"/>
              <a:t>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baseline="30000" dirty="0" smtClean="0"/>
              <a:t> </a:t>
            </a:r>
            <a:r>
              <a:rPr lang="cs-CZ" sz="2600" dirty="0" smtClean="0"/>
              <a:t>             </a:t>
            </a:r>
          </a:p>
          <a:p>
            <a:pPr>
              <a:buNone/>
            </a:pPr>
            <a:r>
              <a:rPr lang="cs-CZ" sz="2600" dirty="0" smtClean="0"/>
              <a:t>                </a:t>
            </a:r>
            <a:endParaRPr lang="cs-CZ" sz="26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0" y="12687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5" name="Obrázek 44" descr="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7" y="1412776"/>
            <a:ext cx="4248472" cy="34075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  <a:ln cmpd="dbl">
            <a:noFill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cs-CZ" sz="2600" dirty="0" smtClean="0"/>
              <a:t>Řešení příkladu č.</a:t>
            </a:r>
            <a:r>
              <a:rPr lang="en-US" sz="2600" dirty="0" smtClean="0"/>
              <a:t>4</a:t>
            </a:r>
            <a:r>
              <a:rPr lang="cs-CZ" sz="2600" dirty="0" smtClean="0"/>
              <a:t>:</a:t>
            </a:r>
          </a:p>
          <a:p>
            <a:pPr>
              <a:buNone/>
            </a:pPr>
            <a:r>
              <a:rPr lang="cs-CZ" sz="2400" i="1" dirty="0" smtClean="0"/>
              <a:t>Vyřešte rovnici:    tg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dirty="0" smtClean="0"/>
              <a:t> = - 3,25</a:t>
            </a:r>
          </a:p>
          <a:p>
            <a:pPr>
              <a:buNone/>
            </a:pPr>
            <a:endParaRPr lang="cs-CZ" sz="2400" i="1" dirty="0" smtClean="0"/>
          </a:p>
          <a:p>
            <a:pPr>
              <a:buNone/>
            </a:pPr>
            <a:r>
              <a:rPr lang="cs-CZ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200" dirty="0" smtClean="0"/>
              <a:t>´ = 72</a:t>
            </a:r>
            <a:r>
              <a:rPr lang="cs-CZ" sz="2200" baseline="30000" dirty="0" smtClean="0"/>
              <a:t>o </a:t>
            </a:r>
            <a:r>
              <a:rPr lang="cs-CZ" sz="2200" dirty="0" smtClean="0"/>
              <a:t>53´ 50´´</a:t>
            </a:r>
            <a:r>
              <a:rPr lang="cs-CZ" sz="2200" baseline="30000" dirty="0" smtClean="0"/>
              <a:t>  </a:t>
            </a:r>
            <a:r>
              <a:rPr lang="cs-CZ" sz="2200" dirty="0" smtClean="0"/>
              <a:t>-  pomocný úhel</a:t>
            </a:r>
            <a:endParaRPr lang="cs-CZ" sz="2200" baseline="30000" dirty="0" smtClean="0"/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400" i="1" dirty="0" smtClean="0"/>
              <a:t>Řešení: 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dirty="0" smtClean="0"/>
              <a:t> = 180</a:t>
            </a:r>
            <a:r>
              <a:rPr lang="cs-CZ" sz="2400" i="1" baseline="30000" dirty="0" smtClean="0"/>
              <a:t>o</a:t>
            </a:r>
            <a:r>
              <a:rPr lang="cs-CZ" sz="2400" i="1" dirty="0" smtClean="0"/>
              <a:t> –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x´</a:t>
            </a:r>
            <a:r>
              <a:rPr lang="cs-CZ" sz="2400" i="1" dirty="0" smtClean="0"/>
              <a:t> = </a:t>
            </a:r>
            <a:r>
              <a:rPr lang="cs-CZ" sz="2400" b="1" i="1" dirty="0" smtClean="0"/>
              <a:t>107</a:t>
            </a:r>
            <a:r>
              <a:rPr lang="cs-CZ" sz="2400" b="1" i="1" baseline="30000" dirty="0" smtClean="0"/>
              <a:t>o </a:t>
            </a:r>
            <a:r>
              <a:rPr lang="cs-CZ" sz="2400" b="1" i="1" dirty="0" smtClean="0"/>
              <a:t>6´10´´ + k.180</a:t>
            </a:r>
            <a:r>
              <a:rPr lang="cs-CZ" sz="2400" b="1" i="1" baseline="30000" dirty="0" smtClean="0"/>
              <a:t>o</a:t>
            </a:r>
            <a:endParaRPr lang="cs-CZ" sz="2400" dirty="0" smtClean="0">
              <a:hlinkClick r:id="rId2" action="ppaction://hlinksldjump"/>
            </a:endParaRPr>
          </a:p>
          <a:p>
            <a:pPr algn="r">
              <a:buNone/>
            </a:pPr>
            <a:endParaRPr lang="cs-CZ" sz="2400" dirty="0" smtClean="0">
              <a:hlinkClick r:id="rId2" action="ppaction://hlinksldjump"/>
            </a:endParaRPr>
          </a:p>
          <a:p>
            <a:pPr algn="r">
              <a:buNone/>
            </a:pPr>
            <a:r>
              <a:rPr lang="cs-CZ" sz="2400" dirty="0" smtClean="0">
                <a:hlinkClick r:id="rId3" action="ppaction://hlinksldjump"/>
              </a:rPr>
              <a:t>zpět</a:t>
            </a:r>
            <a:endParaRPr lang="cs-CZ" sz="2400" dirty="0" smtClean="0"/>
          </a:p>
          <a:p>
            <a:pPr>
              <a:buNone/>
            </a:pPr>
            <a:r>
              <a:rPr lang="cs-CZ" sz="2600" dirty="0" smtClean="0"/>
              <a:t>   </a:t>
            </a:r>
          </a:p>
          <a:p>
            <a:pPr>
              <a:buNone/>
            </a:pPr>
            <a:r>
              <a:rPr lang="cs-CZ" sz="2600" dirty="0" smtClean="0"/>
              <a:t>                   </a:t>
            </a:r>
            <a:r>
              <a:rPr lang="cs-CZ" sz="2600" i="1" dirty="0" smtClean="0"/>
              <a:t>    </a:t>
            </a:r>
          </a:p>
          <a:p>
            <a:pPr>
              <a:buNone/>
            </a:pPr>
            <a:r>
              <a:rPr lang="cs-CZ" sz="2600" dirty="0" smtClean="0"/>
              <a:t>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dirty="0" smtClean="0"/>
              <a:t>   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baseline="30000" dirty="0" smtClean="0"/>
              <a:t>     </a:t>
            </a:r>
            <a:r>
              <a:rPr lang="cs-CZ" sz="2600" dirty="0" smtClean="0"/>
              <a:t>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baseline="30000" dirty="0" smtClean="0"/>
              <a:t> </a:t>
            </a:r>
            <a:r>
              <a:rPr lang="cs-CZ" sz="2600" dirty="0" smtClean="0"/>
              <a:t>             </a:t>
            </a:r>
          </a:p>
          <a:p>
            <a:pPr>
              <a:buNone/>
            </a:pPr>
            <a:r>
              <a:rPr lang="cs-CZ" sz="2600" dirty="0" smtClean="0"/>
              <a:t>                </a:t>
            </a:r>
            <a:endParaRPr lang="cs-CZ" sz="26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0" y="12687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1187624" y="47667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5" name="Obrázek 44" descr="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2492896"/>
            <a:ext cx="3764632" cy="2256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  <a:ln cmpd="dbl">
            <a:noFill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cs-CZ" sz="2600" dirty="0" smtClean="0"/>
              <a:t>Řešení příkladu č.5:</a:t>
            </a:r>
          </a:p>
          <a:p>
            <a:pPr>
              <a:buNone/>
            </a:pPr>
            <a:r>
              <a:rPr lang="cs-CZ" sz="2400" i="1" dirty="0" smtClean="0"/>
              <a:t>Vyřešte rovnici:    2(sin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cs-CZ" sz="2400" i="1" dirty="0" smtClean="0">
                <a:cs typeface="Times New Roman" pitchFamily="18" charset="0"/>
              </a:rPr>
              <a:t>+ 0,5)</a:t>
            </a:r>
            <a:r>
              <a:rPr lang="cs-CZ" sz="2400" i="1" dirty="0" smtClean="0"/>
              <a:t> = 2</a:t>
            </a:r>
          </a:p>
          <a:p>
            <a:pPr>
              <a:buNone/>
            </a:pPr>
            <a:r>
              <a:rPr lang="cs-CZ" sz="2400" i="1" dirty="0" smtClean="0"/>
              <a:t>                               2.sin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cs-CZ" sz="2400" i="1" dirty="0" smtClean="0">
                <a:cs typeface="Times New Roman" pitchFamily="18" charset="0"/>
              </a:rPr>
              <a:t>+ 1 = 2   / -1</a:t>
            </a:r>
          </a:p>
          <a:p>
            <a:pPr>
              <a:buNone/>
            </a:pPr>
            <a:r>
              <a:rPr lang="cs-CZ" sz="2400" i="1" dirty="0" smtClean="0">
                <a:cs typeface="Times New Roman" pitchFamily="18" charset="0"/>
              </a:rPr>
              <a:t>                               2.sin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cs-CZ" sz="2400" i="1" dirty="0" smtClean="0">
                <a:cs typeface="Times New Roman" pitchFamily="18" charset="0"/>
              </a:rPr>
              <a:t>= 1   / :2</a:t>
            </a:r>
          </a:p>
          <a:p>
            <a:pPr>
              <a:buNone/>
            </a:pPr>
            <a:r>
              <a:rPr lang="cs-CZ" sz="2400" i="1" dirty="0" smtClean="0">
                <a:cs typeface="Times New Roman" pitchFamily="18" charset="0"/>
              </a:rPr>
              <a:t>                                  sin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cs-CZ" sz="2400" i="1" dirty="0" smtClean="0">
                <a:cs typeface="Times New Roman" pitchFamily="18" charset="0"/>
              </a:rPr>
              <a:t>=  </a:t>
            </a:r>
            <a:endParaRPr lang="cs-CZ" sz="2400" i="1" dirty="0" smtClean="0"/>
          </a:p>
          <a:p>
            <a:pPr>
              <a:buNone/>
            </a:pPr>
            <a:endParaRPr lang="cs-CZ" sz="2400" i="1" dirty="0" smtClean="0"/>
          </a:p>
          <a:p>
            <a:pPr>
              <a:buNone/>
            </a:pPr>
            <a:r>
              <a:rPr lang="cs-CZ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200" dirty="0" smtClean="0"/>
              <a:t>´ = 30</a:t>
            </a:r>
            <a:r>
              <a:rPr lang="cs-CZ" sz="2200" baseline="30000" dirty="0" smtClean="0"/>
              <a:t>o  </a:t>
            </a:r>
            <a:r>
              <a:rPr lang="cs-CZ" sz="2200" dirty="0" smtClean="0"/>
              <a:t>-  pomocný úhel</a:t>
            </a:r>
            <a:endParaRPr lang="cs-CZ" sz="2200" baseline="30000" dirty="0" smtClean="0"/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400" i="1" dirty="0" smtClean="0"/>
              <a:t>Řešení: 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i="1" dirty="0" smtClean="0"/>
              <a:t> = </a:t>
            </a:r>
            <a:r>
              <a:rPr lang="cs-CZ" sz="2400" b="1" i="1" dirty="0" smtClean="0"/>
              <a:t>30</a:t>
            </a:r>
            <a:r>
              <a:rPr lang="cs-CZ" sz="2400" b="1" i="1" baseline="30000" dirty="0" smtClean="0"/>
              <a:t>o</a:t>
            </a:r>
            <a:r>
              <a:rPr lang="cs-CZ" sz="2400" b="1" i="1" dirty="0" smtClean="0"/>
              <a:t> + k.360</a:t>
            </a:r>
            <a:r>
              <a:rPr lang="cs-CZ" sz="2400" b="1" i="1" baseline="30000" dirty="0" smtClean="0"/>
              <a:t>o</a:t>
            </a:r>
          </a:p>
          <a:p>
            <a:pPr>
              <a:buNone/>
            </a:pPr>
            <a:r>
              <a:rPr lang="cs-CZ" sz="2400" i="1" dirty="0" smtClean="0"/>
              <a:t>              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i="1" dirty="0" smtClean="0"/>
              <a:t> = 180</a:t>
            </a:r>
            <a:r>
              <a:rPr lang="cs-CZ" sz="2400" i="1" baseline="30000" dirty="0" smtClean="0"/>
              <a:t>o</a:t>
            </a:r>
            <a:r>
              <a:rPr lang="cs-CZ" sz="2400" i="1" dirty="0" smtClean="0"/>
              <a:t> -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x´</a:t>
            </a:r>
            <a:r>
              <a:rPr lang="cs-CZ" sz="2400" i="1" dirty="0" smtClean="0"/>
              <a:t> = </a:t>
            </a:r>
            <a:r>
              <a:rPr lang="cs-CZ" sz="2400" b="1" i="1" dirty="0" smtClean="0"/>
              <a:t>150</a:t>
            </a:r>
            <a:r>
              <a:rPr lang="cs-CZ" sz="2400" b="1" i="1" baseline="30000" dirty="0" smtClean="0"/>
              <a:t>o</a:t>
            </a:r>
            <a:r>
              <a:rPr lang="cs-CZ" sz="2400" b="1" i="1" dirty="0" smtClean="0"/>
              <a:t> + k.360</a:t>
            </a:r>
            <a:r>
              <a:rPr lang="cs-CZ" sz="2400" b="1" i="1" baseline="30000" dirty="0" smtClean="0"/>
              <a:t>o</a:t>
            </a:r>
            <a:endParaRPr lang="cs-CZ" sz="2400" dirty="0" smtClean="0"/>
          </a:p>
          <a:p>
            <a:pPr algn="r">
              <a:buNone/>
            </a:pPr>
            <a:r>
              <a:rPr lang="cs-CZ" sz="2400" dirty="0" smtClean="0">
                <a:hlinkClick r:id="rId2" action="ppaction://hlinksldjump"/>
              </a:rPr>
              <a:t>zpět</a:t>
            </a:r>
            <a:endParaRPr lang="cs-CZ" sz="24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endParaRPr lang="cs-CZ" sz="2400" dirty="0" smtClean="0">
              <a:hlinkClick r:id="rId3" action="ppaction://hlinksldjump"/>
            </a:endParaRPr>
          </a:p>
          <a:p>
            <a:pPr algn="r">
              <a:buNone/>
            </a:pPr>
            <a:endParaRPr lang="cs-CZ" sz="2400" dirty="0" smtClean="0">
              <a:hlinkClick r:id="rId3" action="ppaction://hlinksldjump"/>
            </a:endParaRPr>
          </a:p>
          <a:p>
            <a:pPr algn="r">
              <a:buNone/>
            </a:pPr>
            <a:r>
              <a:rPr lang="cs-CZ" sz="2400" dirty="0" smtClean="0">
                <a:hlinkClick r:id="rId2" action="ppaction://hlinksldjump"/>
              </a:rPr>
              <a:t>zpět</a:t>
            </a:r>
            <a:endParaRPr lang="cs-CZ" sz="2400" dirty="0" smtClean="0"/>
          </a:p>
          <a:p>
            <a:pPr>
              <a:buNone/>
            </a:pPr>
            <a:r>
              <a:rPr lang="cs-CZ" sz="2600" dirty="0" smtClean="0"/>
              <a:t>   </a:t>
            </a:r>
          </a:p>
          <a:p>
            <a:pPr>
              <a:buNone/>
            </a:pPr>
            <a:r>
              <a:rPr lang="cs-CZ" sz="2600" dirty="0" smtClean="0"/>
              <a:t>                   </a:t>
            </a:r>
            <a:r>
              <a:rPr lang="cs-CZ" sz="2600" i="1" dirty="0" smtClean="0"/>
              <a:t>    </a:t>
            </a:r>
          </a:p>
          <a:p>
            <a:pPr>
              <a:buNone/>
            </a:pPr>
            <a:r>
              <a:rPr lang="cs-CZ" sz="2600" dirty="0" smtClean="0"/>
              <a:t>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dirty="0" smtClean="0"/>
              <a:t>   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baseline="30000" dirty="0" smtClean="0"/>
              <a:t>     </a:t>
            </a:r>
            <a:r>
              <a:rPr lang="cs-CZ" sz="2600" dirty="0" smtClean="0"/>
              <a:t>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baseline="30000" dirty="0" smtClean="0"/>
              <a:t> </a:t>
            </a:r>
            <a:r>
              <a:rPr lang="cs-CZ" sz="2600" dirty="0" smtClean="0"/>
              <a:t>             </a:t>
            </a:r>
          </a:p>
          <a:p>
            <a:pPr>
              <a:buNone/>
            </a:pPr>
            <a:r>
              <a:rPr lang="cs-CZ" sz="2600" dirty="0" smtClean="0"/>
              <a:t>                </a:t>
            </a:r>
            <a:endParaRPr lang="cs-CZ" sz="26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0" y="12687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1187624" y="47667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2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132856"/>
            <a:ext cx="144016" cy="648070"/>
          </a:xfrm>
          <a:prstGeom prst="rect">
            <a:avLst/>
          </a:prstGeom>
          <a:noFill/>
        </p:spPr>
      </p:pic>
      <p:pic>
        <p:nvPicPr>
          <p:cNvPr id="43" name="Obrázek 42" descr="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8024" y="1916832"/>
            <a:ext cx="3888432" cy="33375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4785395"/>
          </a:xfrm>
        </p:spPr>
        <p:txBody>
          <a:bodyPr>
            <a:normAutofit/>
          </a:bodyPr>
          <a:lstStyle/>
          <a:p>
            <a:r>
              <a:rPr lang="cs-CZ" sz="2600" dirty="0" smtClean="0"/>
              <a:t>goniometrické rovnice – </a:t>
            </a:r>
            <a:r>
              <a:rPr lang="cs-CZ" sz="2600" dirty="0" err="1" smtClean="0"/>
              <a:t>rovnice</a:t>
            </a:r>
            <a:r>
              <a:rPr lang="cs-CZ" sz="2600" dirty="0" smtClean="0"/>
              <a:t>, ve kterých se vyskytují goniometrické funkce</a:t>
            </a:r>
          </a:p>
          <a:p>
            <a:pPr>
              <a:buNone/>
            </a:pPr>
            <a:r>
              <a:rPr lang="cs-CZ" sz="2600" dirty="0" smtClean="0"/>
              <a:t>Postup</a:t>
            </a:r>
          </a:p>
          <a:p>
            <a:r>
              <a:rPr lang="cs-CZ" sz="2200" dirty="0" smtClean="0"/>
              <a:t>pomocný úhel, který zjistíme z tabulky základních hodnot nebo pomocí kalkulačky a který následně zanášíme do tzv. jednotkové kružnice</a:t>
            </a:r>
          </a:p>
          <a:p>
            <a:r>
              <a:rPr lang="cs-CZ" sz="2200" dirty="0" smtClean="0"/>
              <a:t>je třeba znát znaménka v jednotlivých kvadrantech daných goniometrických funkcí</a:t>
            </a:r>
          </a:p>
          <a:p>
            <a:r>
              <a:rPr lang="cs-CZ" sz="2200" dirty="0" smtClean="0"/>
              <a:t>u výsledných řešení nesmíme zapomenout dopsat periodu</a:t>
            </a:r>
          </a:p>
          <a:p>
            <a:pPr>
              <a:buNone/>
            </a:pPr>
            <a:endParaRPr lang="cs-CZ" sz="22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 smtClean="0"/>
              <a:t>HUDCOVÁ, Milada a Libuše KUBIČÍKOVÁ. </a:t>
            </a:r>
            <a:r>
              <a:rPr lang="cs-CZ" sz="2600" i="1" dirty="0" smtClean="0"/>
              <a:t>Sbírka úloh z matematiky pro SOŠ, SOU a nástavbové studium</a:t>
            </a:r>
            <a:r>
              <a:rPr lang="cs-CZ" sz="2600" dirty="0" smtClean="0"/>
              <a:t>. 2. vydání. Havlíčkův Brod: </a:t>
            </a:r>
            <a:r>
              <a:rPr lang="cs-CZ" sz="2600" dirty="0" err="1" smtClean="0"/>
              <a:t>Prometheus</a:t>
            </a:r>
            <a:r>
              <a:rPr lang="cs-CZ" sz="2600" dirty="0" smtClean="0"/>
              <a:t>, spol. s r.o., 2005. Učebnice pro střední školy. ISBN 80-7196-318-6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cs-CZ" dirty="0" smtClean="0"/>
              <a:t>pojem goniometrické rovnice</a:t>
            </a:r>
          </a:p>
          <a:p>
            <a:pPr marL="514350" indent="-514350">
              <a:buAutoNum type="alphaLcParenR"/>
            </a:pPr>
            <a:r>
              <a:rPr lang="cs-CZ" dirty="0" smtClean="0"/>
              <a:t>ukázkové příklady na goniometrické rovnic</a:t>
            </a:r>
          </a:p>
          <a:p>
            <a:pPr marL="514350" indent="-514350">
              <a:buAutoNum type="alphaLcParenR"/>
            </a:pPr>
            <a:r>
              <a:rPr lang="cs-CZ" dirty="0" smtClean="0"/>
              <a:t>příklady na procvičení včetně řešení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Goniometrické 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Autofit/>
          </a:bodyPr>
          <a:lstStyle/>
          <a:p>
            <a:r>
              <a:rPr lang="cs-CZ" sz="3000" b="1" i="1" dirty="0" smtClean="0"/>
              <a:t>rovnice</a:t>
            </a:r>
            <a:r>
              <a:rPr lang="cs-CZ" sz="3000" dirty="0" smtClean="0"/>
              <a:t> = je to nějaký matematický zápis, ve kterém je zapsáno něco na levé a něco na pravé straně od znaménka rovná se (př. </a:t>
            </a:r>
            <a:r>
              <a:rPr lang="cs-CZ" sz="3000" i="1" dirty="0" smtClean="0"/>
              <a:t>2</a:t>
            </a:r>
            <a:r>
              <a:rPr lang="cs-CZ" sz="3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3000" i="1" dirty="0" smtClean="0"/>
              <a:t> + 3 = 19</a:t>
            </a:r>
            <a:r>
              <a:rPr lang="cs-CZ" sz="3000" dirty="0" smtClean="0"/>
              <a:t>). V rovnicích je výsledkem vyjádřit, čemu se rovná neznáma           (př. </a:t>
            </a:r>
            <a:r>
              <a:rPr lang="cs-CZ" sz="3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3000" i="1" dirty="0" smtClean="0"/>
              <a:t> = 8</a:t>
            </a:r>
            <a:r>
              <a:rPr lang="cs-CZ" sz="3000" dirty="0" smtClean="0"/>
              <a:t>).</a:t>
            </a:r>
            <a:endParaRPr lang="cs-CZ" sz="3000" i="1" dirty="0" smtClean="0"/>
          </a:p>
          <a:p>
            <a:pPr>
              <a:buNone/>
            </a:pPr>
            <a:endParaRPr lang="cs-CZ" sz="2000" i="1" dirty="0" smtClean="0"/>
          </a:p>
          <a:p>
            <a:r>
              <a:rPr lang="cs-CZ" sz="3000" b="1" i="1" dirty="0" smtClean="0"/>
              <a:t>goniometrická rovnice</a:t>
            </a:r>
            <a:r>
              <a:rPr lang="cs-CZ" sz="3000" dirty="0" smtClean="0"/>
              <a:t> = jde o rovnice, ve kterých se vyskytují goniometrické funkce (př. </a:t>
            </a:r>
            <a:r>
              <a:rPr lang="cs-CZ" sz="3000" i="1" dirty="0" smtClean="0"/>
              <a:t>cos </a:t>
            </a:r>
            <a:r>
              <a:rPr lang="cs-CZ" sz="3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3000" i="1" dirty="0" smtClean="0">
                <a:latin typeface="Times New Roman"/>
                <a:cs typeface="Times New Roman"/>
              </a:rPr>
              <a:t> = 0,5</a:t>
            </a:r>
            <a:r>
              <a:rPr lang="cs-CZ" sz="3000" dirty="0" smtClean="0">
                <a:latin typeface="Times New Roman"/>
                <a:cs typeface="Times New Roman"/>
              </a:rPr>
              <a:t>) </a:t>
            </a:r>
            <a:r>
              <a:rPr lang="cs-CZ" sz="3000" dirty="0" smtClean="0"/>
              <a:t>.      V goniometrických rovnicích je výsledkem vyjádření velikosti úhlu či úhlů, pro které má rovnice smysl  (př. </a:t>
            </a:r>
            <a:r>
              <a:rPr lang="cs-CZ" sz="3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3000" i="1" baseline="-25000" dirty="0" smtClean="0">
                <a:latin typeface="Times New Roman"/>
                <a:cs typeface="Times New Roman"/>
              </a:rPr>
              <a:t>1</a:t>
            </a:r>
            <a:r>
              <a:rPr lang="cs-CZ" sz="3000" i="1" dirty="0" smtClean="0">
                <a:latin typeface="Times New Roman"/>
                <a:cs typeface="Times New Roman"/>
              </a:rPr>
              <a:t> = 60</a:t>
            </a:r>
            <a:r>
              <a:rPr lang="cs-CZ" sz="3000" i="1" baseline="30000" dirty="0" smtClean="0">
                <a:latin typeface="Times New Roman"/>
                <a:cs typeface="Times New Roman"/>
              </a:rPr>
              <a:t>o</a:t>
            </a:r>
            <a:r>
              <a:rPr lang="cs-CZ" sz="3000" i="1" dirty="0" smtClean="0">
                <a:latin typeface="Times New Roman"/>
                <a:cs typeface="Times New Roman"/>
              </a:rPr>
              <a:t> </a:t>
            </a:r>
            <a:r>
              <a:rPr lang="cs-CZ" sz="3000" dirty="0" smtClean="0">
                <a:latin typeface="Times New Roman"/>
                <a:cs typeface="Times New Roman"/>
              </a:rPr>
              <a:t>a </a:t>
            </a:r>
            <a:r>
              <a:rPr lang="cs-CZ" sz="3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3000" i="1" baseline="-25000" dirty="0" smtClean="0">
                <a:latin typeface="Times New Roman"/>
                <a:cs typeface="Times New Roman"/>
              </a:rPr>
              <a:t>2</a:t>
            </a:r>
            <a:r>
              <a:rPr lang="cs-CZ" sz="3000" i="1" dirty="0" smtClean="0">
                <a:latin typeface="Times New Roman"/>
                <a:cs typeface="Times New Roman"/>
              </a:rPr>
              <a:t> = 300</a:t>
            </a:r>
            <a:r>
              <a:rPr lang="cs-CZ" sz="3000" i="1" baseline="30000" dirty="0" smtClean="0">
                <a:latin typeface="Times New Roman"/>
                <a:cs typeface="Times New Roman"/>
              </a:rPr>
              <a:t>o</a:t>
            </a:r>
            <a:r>
              <a:rPr lang="cs-CZ" sz="3000" dirty="0" smtClean="0">
                <a:latin typeface="Times New Roman"/>
                <a:cs typeface="Times New Roman"/>
              </a:rPr>
              <a:t>).</a:t>
            </a:r>
            <a:endParaRPr lang="cs-CZ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Ukázkový příklad č.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i="1" dirty="0" smtClean="0"/>
              <a:t>Př. Vyřešte rovnici:   cos </a:t>
            </a:r>
            <a:r>
              <a:rPr lang="cs-CZ" sz="2600" i="1" dirty="0" smtClean="0">
                <a:latin typeface="Times New Roman"/>
                <a:cs typeface="Times New Roman"/>
              </a:rPr>
              <a:t>x = </a:t>
            </a:r>
          </a:p>
          <a:p>
            <a:pPr>
              <a:buNone/>
            </a:pPr>
            <a:endParaRPr lang="cs-CZ" sz="1000" i="1" dirty="0" smtClean="0">
              <a:latin typeface="Times New Roman"/>
              <a:cs typeface="Times New Roman"/>
            </a:endParaRPr>
          </a:p>
          <a:p>
            <a:pPr marL="457200" indent="-457200">
              <a:buAutoNum type="arabicPeriod"/>
            </a:pPr>
            <a:r>
              <a:rPr lang="cs-CZ" sz="2000" i="1" dirty="0" smtClean="0">
                <a:cs typeface="Times New Roman"/>
              </a:rPr>
              <a:t>nejprve si určíme pomocný úhel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i="1" dirty="0" smtClean="0">
                <a:cs typeface="Times New Roman"/>
              </a:rPr>
              <a:t>´  tak, že pravou stranu upravíme na tvar     a budeme hledat,pro jaký úhel se cosinus rovna      (to určíme pomocí tabulky základních hodnot nebo pomocí kalkulačky).</a:t>
            </a:r>
          </a:p>
          <a:p>
            <a:pPr marL="457200" indent="-457200">
              <a:buNone/>
            </a:pPr>
            <a:r>
              <a:rPr lang="cs-CZ" sz="2400" i="1" dirty="0" smtClean="0">
                <a:latin typeface="Times New Roman"/>
                <a:cs typeface="Times New Roman"/>
              </a:rPr>
              <a:t>      x</a:t>
            </a:r>
            <a:r>
              <a:rPr lang="cs-CZ" sz="2400" dirty="0" smtClean="0">
                <a:latin typeface="Times New Roman"/>
                <a:cs typeface="Times New Roman"/>
              </a:rPr>
              <a:t>´ = 60</a:t>
            </a:r>
            <a:r>
              <a:rPr lang="cs-CZ" sz="2400" baseline="30000" dirty="0" smtClean="0">
                <a:latin typeface="Times New Roman"/>
                <a:cs typeface="Times New Roman"/>
              </a:rPr>
              <a:t>o</a:t>
            </a:r>
            <a:r>
              <a:rPr lang="cs-CZ" sz="2400" i="1" dirty="0" smtClean="0">
                <a:latin typeface="Times New Roman"/>
                <a:cs typeface="Times New Roman"/>
              </a:rPr>
              <a:t> 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sz="2000" i="1" dirty="0" smtClean="0"/>
              <a:t>nakreslíme tzv. jednotkovou kružnici (kružnice o poloměru jedna) do které tento pomocný úhel od ruky zakreslíme (zaneseme) </a:t>
            </a:r>
          </a:p>
          <a:p>
            <a:pPr marL="457200" indent="-457200">
              <a:buNone/>
            </a:pPr>
            <a:endParaRPr lang="cs-CZ" sz="2000" i="1" dirty="0" smtClean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1340768"/>
            <a:ext cx="352039" cy="576064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96114" y="2276872"/>
            <a:ext cx="96011" cy="432048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60432" y="1916832"/>
            <a:ext cx="96011" cy="432048"/>
          </a:xfrm>
          <a:prstGeom prst="rect">
            <a:avLst/>
          </a:prstGeom>
          <a:noFill/>
        </p:spPr>
      </p:pic>
      <p:pic>
        <p:nvPicPr>
          <p:cNvPr id="10" name="Obrázek 9" descr="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59832" y="4077072"/>
            <a:ext cx="3074382" cy="2741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Ukázkový příklad č.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cs-CZ" sz="2000" i="1" dirty="0" smtClean="0">
                <a:cs typeface="Times New Roman"/>
              </a:rPr>
              <a:t>nyní se podíváme na pravou stranu rovnice a zjistíme jaké je tam znaménko (v našem příkladě je tam minus). A tak v jednotkové kružnici dle určitých znalosti (grafu </a:t>
            </a:r>
            <a:r>
              <a:rPr lang="cs-CZ" sz="2000" i="1" dirty="0" err="1" smtClean="0">
                <a:cs typeface="Times New Roman"/>
              </a:rPr>
              <a:t>ci</a:t>
            </a:r>
            <a:r>
              <a:rPr lang="cs-CZ" sz="2000" i="1" dirty="0" smtClean="0">
                <a:cs typeface="Times New Roman"/>
              </a:rPr>
              <a:t> tabulky znamének) označíme, který kvadrant je pro funkci cosinus záporný. </a:t>
            </a:r>
          </a:p>
          <a:p>
            <a:pPr marL="457200" indent="-457200">
              <a:buNone/>
            </a:pPr>
            <a:endParaRPr lang="cs-CZ" sz="2000" i="1" dirty="0" smtClean="0"/>
          </a:p>
          <a:p>
            <a:pPr marL="457200" indent="-457200">
              <a:buNone/>
            </a:pPr>
            <a:endParaRPr lang="cs-CZ" sz="2000" i="1" dirty="0" smtClean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1" name="Obrázek 10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3717032"/>
            <a:ext cx="3096344" cy="2725841"/>
          </a:xfrm>
          <a:prstGeom prst="rect">
            <a:avLst/>
          </a:prstGeom>
        </p:spPr>
      </p:pic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827584" y="2780928"/>
          <a:ext cx="61206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  <a:gridCol w="1296144"/>
                <a:gridCol w="1440160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kvadrant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I.</a:t>
                      </a:r>
                      <a:r>
                        <a:rPr lang="cs-CZ" sz="1600" baseline="0" dirty="0" smtClean="0"/>
                        <a:t>  </a:t>
                      </a:r>
                      <a:r>
                        <a:rPr lang="cs-CZ" sz="1600" dirty="0" smtClean="0"/>
                        <a:t>(0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;90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II.</a:t>
                      </a:r>
                      <a:r>
                        <a:rPr lang="cs-CZ" sz="1600" baseline="0" dirty="0" smtClean="0"/>
                        <a:t>  </a:t>
                      </a:r>
                      <a:r>
                        <a:rPr lang="cs-CZ" sz="1600" dirty="0" smtClean="0"/>
                        <a:t>(90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;180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III. (180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;270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IV. (270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;360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cos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+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-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-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+</a:t>
                      </a:r>
                      <a:endParaRPr lang="cs-CZ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Ukázkový příklad č.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cs-CZ" sz="2000" i="1" dirty="0" smtClean="0">
                <a:cs typeface="Times New Roman"/>
              </a:rPr>
              <a:t>nyní vyznačíme úhly,které jsou řešením. Začneme v úhlu 0</a:t>
            </a:r>
            <a:r>
              <a:rPr lang="cs-CZ" sz="2000" i="1" baseline="30000" dirty="0" smtClean="0">
                <a:cs typeface="Times New Roman"/>
              </a:rPr>
              <a:t>o</a:t>
            </a:r>
            <a:r>
              <a:rPr lang="cs-CZ" sz="2000" i="1" dirty="0" smtClean="0">
                <a:cs typeface="Times New Roman"/>
              </a:rPr>
              <a:t> a pokračujeme k zelené čáře v těch kvadrantech, které jsme si  předem označili znaménkem minus.</a:t>
            </a: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sz="2000" i="1" dirty="0" smtClean="0">
              <a:cs typeface="Times New Roman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cs-CZ" sz="2000" i="1" dirty="0" smtClean="0"/>
              <a:t>napíšeme řešení:  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i="1" baseline="-25000" dirty="0" smtClean="0"/>
              <a:t>1</a:t>
            </a:r>
            <a:r>
              <a:rPr lang="cs-CZ" sz="2000" i="1" dirty="0" smtClean="0"/>
              <a:t> = 180</a:t>
            </a:r>
            <a:r>
              <a:rPr lang="cs-CZ" sz="2000" i="1" baseline="30000" dirty="0" smtClean="0"/>
              <a:t>o</a:t>
            </a:r>
            <a:r>
              <a:rPr lang="cs-CZ" sz="2000" i="1" dirty="0" smtClean="0"/>
              <a:t> –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i="1" dirty="0" smtClean="0"/>
              <a:t>´ = 120</a:t>
            </a:r>
            <a:r>
              <a:rPr lang="cs-CZ" sz="2000" i="1" baseline="30000" dirty="0" smtClean="0"/>
              <a:t>o</a:t>
            </a:r>
            <a:r>
              <a:rPr lang="cs-CZ" sz="2000" i="1" dirty="0" smtClean="0"/>
              <a:t> ;  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i="1" baseline="-25000" dirty="0" smtClean="0"/>
              <a:t>2</a:t>
            </a:r>
            <a:r>
              <a:rPr lang="cs-CZ" sz="2000" i="1" dirty="0" smtClean="0"/>
              <a:t> = 180</a:t>
            </a:r>
            <a:r>
              <a:rPr lang="cs-CZ" sz="2000" i="1" baseline="30000" dirty="0" smtClean="0"/>
              <a:t>o</a:t>
            </a:r>
            <a:r>
              <a:rPr lang="cs-CZ" sz="2000" i="1" dirty="0" smtClean="0"/>
              <a:t> +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i="1" dirty="0" smtClean="0"/>
              <a:t>´ = 240</a:t>
            </a:r>
            <a:r>
              <a:rPr lang="cs-CZ" sz="2000" i="1" baseline="30000" dirty="0" smtClean="0"/>
              <a:t>o    </a:t>
            </a:r>
            <a:r>
              <a:rPr lang="cs-CZ" sz="2000" i="1" dirty="0" smtClean="0"/>
              <a:t> , kde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i="1" dirty="0" smtClean="0"/>
              <a:t>´ = 60</a:t>
            </a:r>
            <a:r>
              <a:rPr lang="cs-CZ" sz="2000" i="1" baseline="30000" dirty="0" smtClean="0"/>
              <a:t>o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000" i="1" dirty="0" smtClean="0">
                <a:cs typeface="Times New Roman"/>
              </a:rPr>
              <a:t>musíme připsat ještě periodu a máme řešení:    </a:t>
            </a: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b="1" i="1" baseline="-25000" dirty="0" smtClean="0"/>
              <a:t>1</a:t>
            </a:r>
            <a:r>
              <a:rPr lang="cs-CZ" sz="2000" b="1" i="1" dirty="0" smtClean="0"/>
              <a:t> = 120</a:t>
            </a:r>
            <a:r>
              <a:rPr lang="cs-CZ" sz="2000" b="1" i="1" baseline="30000" dirty="0" smtClean="0"/>
              <a:t>o</a:t>
            </a:r>
            <a:r>
              <a:rPr lang="cs-CZ" sz="2000" b="1" i="1" dirty="0" smtClean="0"/>
              <a:t> + k.360</a:t>
            </a:r>
            <a:r>
              <a:rPr lang="cs-CZ" sz="2000" b="1" i="1" baseline="30000" dirty="0" smtClean="0"/>
              <a:t>o</a:t>
            </a:r>
            <a:r>
              <a:rPr lang="cs-CZ" sz="2000" b="1" i="1" dirty="0" smtClean="0">
                <a:cs typeface="Times New Roman"/>
              </a:rPr>
              <a:t> </a:t>
            </a:r>
          </a:p>
          <a:p>
            <a:pPr marL="457200" indent="-457200">
              <a:buNone/>
            </a:pPr>
            <a:r>
              <a:rPr lang="cs-CZ" sz="2000" i="1" dirty="0" smtClean="0">
                <a:cs typeface="Times New Roman"/>
              </a:rPr>
              <a:t>                                                                                             </a:t>
            </a: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b="1" i="1" baseline="-25000" dirty="0" smtClean="0"/>
              <a:t>2</a:t>
            </a:r>
            <a:r>
              <a:rPr lang="cs-CZ" sz="2000" b="1" i="1" dirty="0" smtClean="0"/>
              <a:t> = 240</a:t>
            </a:r>
            <a:r>
              <a:rPr lang="cs-CZ" sz="2000" b="1" i="1" baseline="30000" dirty="0" smtClean="0"/>
              <a:t>o</a:t>
            </a:r>
            <a:r>
              <a:rPr lang="cs-CZ" sz="2000" b="1" i="1" dirty="0" smtClean="0"/>
              <a:t> + k.360</a:t>
            </a:r>
            <a:r>
              <a:rPr lang="cs-CZ" sz="2000" b="1" i="1" baseline="30000" dirty="0" smtClean="0"/>
              <a:t>o</a:t>
            </a:r>
            <a:endParaRPr lang="cs-CZ" sz="2000" i="1" dirty="0" smtClean="0">
              <a:cs typeface="Times New Roman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" name="Obrázek 7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2737" y="2123943"/>
            <a:ext cx="3375447" cy="2889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Ukázkový příklad č.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i="1" dirty="0" smtClean="0"/>
              <a:t>Př. Vyřešte rovnici:   sin </a:t>
            </a:r>
            <a:r>
              <a:rPr lang="cs-CZ" sz="2600" i="1" dirty="0" smtClean="0">
                <a:latin typeface="Times New Roman"/>
                <a:cs typeface="Times New Roman"/>
              </a:rPr>
              <a:t>x = </a:t>
            </a:r>
          </a:p>
          <a:p>
            <a:pPr>
              <a:buNone/>
            </a:pPr>
            <a:endParaRPr lang="cs-CZ" sz="1000" i="1" dirty="0" smtClean="0">
              <a:latin typeface="Times New Roman"/>
              <a:cs typeface="Times New Roman"/>
            </a:endParaRPr>
          </a:p>
          <a:p>
            <a:pPr marL="457200" indent="-457200">
              <a:buAutoNum type="arabicPeriod"/>
            </a:pPr>
            <a:r>
              <a:rPr lang="cs-CZ" sz="2000" i="1" dirty="0" smtClean="0">
                <a:cs typeface="Times New Roman"/>
              </a:rPr>
              <a:t>nejprve si určíme pomocný úhel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i="1" dirty="0" smtClean="0">
                <a:cs typeface="Times New Roman"/>
              </a:rPr>
              <a:t>´  tak, že pravou stranu upravíme na tvar       a budeme hledat,pro jaký úhel se sinus rovna         (to určíme pomocí tabulky základních hodnot nebo pomocí kalkulačky).</a:t>
            </a:r>
          </a:p>
          <a:p>
            <a:pPr marL="457200" indent="-457200">
              <a:buNone/>
            </a:pPr>
            <a:r>
              <a:rPr lang="cs-CZ" sz="2400" i="1" dirty="0" smtClean="0">
                <a:latin typeface="Times New Roman"/>
                <a:cs typeface="Times New Roman"/>
              </a:rPr>
              <a:t>      x</a:t>
            </a:r>
            <a:r>
              <a:rPr lang="cs-CZ" sz="2400" dirty="0" smtClean="0">
                <a:latin typeface="Times New Roman"/>
                <a:cs typeface="Times New Roman"/>
              </a:rPr>
              <a:t>´ = 45</a:t>
            </a:r>
            <a:r>
              <a:rPr lang="cs-CZ" sz="2400" baseline="30000" dirty="0" smtClean="0">
                <a:latin typeface="Times New Roman"/>
                <a:cs typeface="Times New Roman"/>
              </a:rPr>
              <a:t>o</a:t>
            </a:r>
            <a:r>
              <a:rPr lang="cs-CZ" sz="2400" i="1" dirty="0" smtClean="0">
                <a:latin typeface="Times New Roman"/>
                <a:cs typeface="Times New Roman"/>
              </a:rPr>
              <a:t> 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sz="2000" i="1" dirty="0" smtClean="0"/>
              <a:t>nakreslíme tzv. jednotkovou kružnici (kružnice o poloměru jedna) do které tento pomocný úhel od ruky zakreslíme (zaneseme) </a:t>
            </a:r>
          </a:p>
          <a:p>
            <a:pPr marL="457200" indent="-457200">
              <a:buNone/>
            </a:pPr>
            <a:endParaRPr lang="cs-CZ" sz="2000" i="1" dirty="0" smtClean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1268760"/>
            <a:ext cx="288032" cy="640071"/>
          </a:xfrm>
          <a:prstGeom prst="rect">
            <a:avLst/>
          </a:prstGeom>
          <a:noFill/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49631" y="1916832"/>
            <a:ext cx="226825" cy="504056"/>
          </a:xfrm>
          <a:prstGeom prst="rect">
            <a:avLst/>
          </a:prstGeom>
          <a:noFill/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9311" y="2276872"/>
            <a:ext cx="226825" cy="504056"/>
          </a:xfrm>
          <a:prstGeom prst="rect">
            <a:avLst/>
          </a:prstGeom>
          <a:noFill/>
        </p:spPr>
      </p:pic>
      <p:pic>
        <p:nvPicPr>
          <p:cNvPr id="16" name="Obrázek 15" descr="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00363" y="4047333"/>
            <a:ext cx="3111798" cy="2766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Ukázkový příklad č.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cs-CZ" sz="2000" i="1" dirty="0" smtClean="0">
                <a:cs typeface="Times New Roman"/>
              </a:rPr>
              <a:t>nyní se podíváme na pravou stranu rovnice a zjistíme jaké je tam znaménko (v našem příkladě je tam plus). A tak v jednotkové kružnici dle určitých znalosti (grafu či tabulky znamének) označíme, který kvadrant je pro funkci sinus kladný. </a:t>
            </a:r>
          </a:p>
          <a:p>
            <a:pPr marL="457200" indent="-457200">
              <a:buNone/>
            </a:pPr>
            <a:endParaRPr lang="cs-CZ" sz="2000" i="1" dirty="0" smtClean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" name="Obrázek 7" descr="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3861048"/>
            <a:ext cx="3190898" cy="2736304"/>
          </a:xfrm>
          <a:prstGeom prst="rect">
            <a:avLst/>
          </a:prstGeom>
        </p:spPr>
      </p:pic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827584" y="2852936"/>
          <a:ext cx="640871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013048"/>
                <a:gridCol w="1296144"/>
                <a:gridCol w="1440160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kvadrant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I.</a:t>
                      </a:r>
                      <a:r>
                        <a:rPr lang="cs-CZ" sz="1600" baseline="0" dirty="0" smtClean="0"/>
                        <a:t>  </a:t>
                      </a:r>
                      <a:r>
                        <a:rPr lang="cs-CZ" sz="1600" dirty="0" smtClean="0"/>
                        <a:t>(0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;90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II.</a:t>
                      </a:r>
                      <a:r>
                        <a:rPr lang="cs-CZ" sz="1600" baseline="0" dirty="0" smtClean="0"/>
                        <a:t>  </a:t>
                      </a:r>
                      <a:r>
                        <a:rPr lang="cs-CZ" sz="1600" dirty="0" smtClean="0"/>
                        <a:t>(90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;180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III.</a:t>
                      </a:r>
                      <a:r>
                        <a:rPr lang="cs-CZ" sz="1600" baseline="0" dirty="0" smtClean="0"/>
                        <a:t>  </a:t>
                      </a:r>
                      <a:r>
                        <a:rPr lang="cs-CZ" sz="1600" dirty="0" smtClean="0"/>
                        <a:t>(180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;270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IV.</a:t>
                      </a:r>
                      <a:r>
                        <a:rPr lang="cs-CZ" sz="1600" baseline="0" dirty="0" smtClean="0"/>
                        <a:t>  </a:t>
                      </a:r>
                      <a:r>
                        <a:rPr lang="cs-CZ" sz="1600" dirty="0" smtClean="0"/>
                        <a:t>(270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;360</a:t>
                      </a:r>
                      <a:r>
                        <a:rPr lang="cs-CZ" sz="1600" baseline="30000" dirty="0" smtClean="0"/>
                        <a:t>o</a:t>
                      </a:r>
                      <a:r>
                        <a:rPr lang="cs-CZ" sz="1600" dirty="0" smtClean="0"/>
                        <a:t>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sin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+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+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-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-</a:t>
                      </a:r>
                      <a:endParaRPr lang="cs-CZ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8412</TotalTime>
  <Words>1564</Words>
  <Application>Microsoft Office PowerPoint</Application>
  <PresentationFormat>Předvádění na obrazovce (4:3)</PresentationFormat>
  <Paragraphs>294</Paragraphs>
  <Slides>24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Snímek 1</vt:lpstr>
      <vt:lpstr>Goniometrické  rovnice</vt:lpstr>
      <vt:lpstr>Osnova</vt:lpstr>
      <vt:lpstr>Goniometrické rovnice</vt:lpstr>
      <vt:lpstr>Ukázkový příklad č. 1</vt:lpstr>
      <vt:lpstr>Ukázkový příklad č. 1</vt:lpstr>
      <vt:lpstr>Ukázkový příklad č. 1</vt:lpstr>
      <vt:lpstr>Ukázkový příklad č. 2</vt:lpstr>
      <vt:lpstr>Ukázkový příklad č. 2</vt:lpstr>
      <vt:lpstr>Ukázkový příklad č. 2</vt:lpstr>
      <vt:lpstr>Ukázkový příklad č. 3</vt:lpstr>
      <vt:lpstr>Ukázkový příklad č. 3</vt:lpstr>
      <vt:lpstr>Ukázkový příklad č. 3</vt:lpstr>
      <vt:lpstr>Ukázkový příklad č. 4</vt:lpstr>
      <vt:lpstr>Ukázkový příklad č. 4</vt:lpstr>
      <vt:lpstr>Ukázkový příklad č. 4</vt:lpstr>
      <vt:lpstr>Příklady na procvičení</vt:lpstr>
      <vt:lpstr>Snímek 18</vt:lpstr>
      <vt:lpstr>Snímek 19</vt:lpstr>
      <vt:lpstr>Snímek 20</vt:lpstr>
      <vt:lpstr>Snímek 21</vt:lpstr>
      <vt:lpstr>Snímek 22</vt:lpstr>
      <vt:lpstr>Shrnutí</vt:lpstr>
      <vt:lpstr>Zdroje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Owner</dc:creator>
  <cp:lastModifiedBy>Owner</cp:lastModifiedBy>
  <cp:revision>224</cp:revision>
  <dcterms:created xsi:type="dcterms:W3CDTF">2013-05-12T09:01:16Z</dcterms:created>
  <dcterms:modified xsi:type="dcterms:W3CDTF">2014-05-07T11:16:36Z</dcterms:modified>
</cp:coreProperties>
</file>