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78" r:id="rId2"/>
    <p:sldId id="256" r:id="rId3"/>
    <p:sldId id="275" r:id="rId4"/>
    <p:sldId id="257" r:id="rId5"/>
    <p:sldId id="279" r:id="rId6"/>
    <p:sldId id="289" r:id="rId7"/>
    <p:sldId id="290" r:id="rId8"/>
    <p:sldId id="286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74" r:id="rId18"/>
    <p:sldId id="276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1B3EE-2785-43AD-86EB-E9D55F4CA326}" type="datetimeFigureOut">
              <a:rPr lang="cs-CZ" smtClean="0"/>
              <a:pPr/>
              <a:t>28.1.2014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6102B-8164-45E1-9322-0E493206A59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4E0D-90B7-4131-8EE7-B2C04C3B8272}" type="datetimeFigureOut">
              <a:rPr lang="cs-CZ" smtClean="0"/>
              <a:pPr/>
              <a:t>28.1.2014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4E0D-90B7-4131-8EE7-B2C04C3B8272}" type="datetimeFigureOut">
              <a:rPr lang="cs-CZ" smtClean="0"/>
              <a:pPr/>
              <a:t>28.1.2014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4E0D-90B7-4131-8EE7-B2C04C3B8272}" type="datetimeFigureOut">
              <a:rPr lang="cs-CZ" smtClean="0"/>
              <a:pPr/>
              <a:t>28.1.2014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4E0D-90B7-4131-8EE7-B2C04C3B8272}" type="datetimeFigureOut">
              <a:rPr lang="cs-CZ" smtClean="0"/>
              <a:pPr/>
              <a:t>28.1.2014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4E0D-90B7-4131-8EE7-B2C04C3B8272}" type="datetimeFigureOut">
              <a:rPr lang="cs-CZ" smtClean="0"/>
              <a:pPr/>
              <a:t>28.1.2014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4E0D-90B7-4131-8EE7-B2C04C3B8272}" type="datetimeFigureOut">
              <a:rPr lang="cs-CZ" smtClean="0"/>
              <a:pPr/>
              <a:t>28.1.2014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4E0D-90B7-4131-8EE7-B2C04C3B8272}" type="datetimeFigureOut">
              <a:rPr lang="cs-CZ" smtClean="0"/>
              <a:pPr/>
              <a:t>28.1.2014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4E0D-90B7-4131-8EE7-B2C04C3B8272}" type="datetimeFigureOut">
              <a:rPr lang="cs-CZ" smtClean="0"/>
              <a:pPr/>
              <a:t>28.1.2014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4E0D-90B7-4131-8EE7-B2C04C3B8272}" type="datetimeFigureOut">
              <a:rPr lang="cs-CZ" smtClean="0"/>
              <a:pPr/>
              <a:t>28.1.2014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4E0D-90B7-4131-8EE7-B2C04C3B8272}" type="datetimeFigureOut">
              <a:rPr lang="cs-CZ" smtClean="0"/>
              <a:pPr/>
              <a:t>28.1.2014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4E0D-90B7-4131-8EE7-B2C04C3B8272}" type="datetimeFigureOut">
              <a:rPr lang="cs-CZ" smtClean="0"/>
              <a:pPr/>
              <a:t>28.1.2014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24E0D-90B7-4131-8EE7-B2C04C3B8272}" type="datetimeFigureOut">
              <a:rPr lang="cs-CZ" smtClean="0"/>
              <a:pPr/>
              <a:t>28.1.2014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slide" Target="slide13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463" y="268288"/>
            <a:ext cx="4818062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2399867" y="1515269"/>
            <a:ext cx="450373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spc="60" dirty="0">
                <a:latin typeface="Times New Roman"/>
                <a:ea typeface="Calibri"/>
                <a:cs typeface="Times New Roman"/>
              </a:rPr>
              <a:t>Projekt OP VK č. CZ.1.07/1.5.00/34.0420</a:t>
            </a:r>
            <a:endParaRPr lang="cs-CZ" sz="105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014827" y="1885156"/>
            <a:ext cx="5310188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spc="60" dirty="0">
                <a:latin typeface="Times New Roman"/>
                <a:ea typeface="Calibri"/>
                <a:cs typeface="Times New Roman"/>
              </a:rPr>
              <a:t>Šablony Mendelova střední škola, Nový Jičín</a:t>
            </a:r>
            <a:endParaRPr lang="cs-CZ" sz="105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2054" name="Obdélník 6"/>
          <p:cNvSpPr>
            <a:spLocks noChangeArrowheads="1"/>
          </p:cNvSpPr>
          <p:nvPr/>
        </p:nvSpPr>
        <p:spPr bwMode="auto">
          <a:xfrm>
            <a:off x="1344613" y="5805488"/>
            <a:ext cx="64817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cs-CZ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Tento projekt je spolufinancován ESF a státním rozpočtem ČR.  Byl uskutečněn z prostředků projektu OP VK. Materiály jsou určeny pro bezplatné používání pro potřeby výuky a vzdělávání na všech typech škol a školských zařízení. Jakékoliv další využití podléhá Autorskému zákonu. Materiál je publikován pod licencí Creative Commons – Uveďte autora - Neužívejte komerčně - Nezasahujte do díla 3.0 Česko.</a:t>
            </a:r>
            <a:endParaRPr lang="cs-CZ"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475656" y="3861048"/>
            <a:ext cx="6264696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 dirty="0">
                <a:latin typeface="Times New Roman"/>
                <a:ea typeface="Times New Roman"/>
                <a:cs typeface="+mn-cs"/>
              </a:rPr>
              <a:t>název materiálu</a:t>
            </a:r>
            <a:r>
              <a:rPr lang="cs-CZ" b="1" dirty="0">
                <a:latin typeface="Times New Roman"/>
                <a:ea typeface="Times New Roman"/>
                <a:cs typeface="+mn-cs"/>
              </a:rPr>
              <a:t>: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00" dirty="0">
                <a:latin typeface="Times New Roman"/>
                <a:ea typeface="Times New Roman"/>
                <a:cs typeface="+mn-cs"/>
              </a:rPr>
              <a:t> 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1F497D"/>
                </a:solidFill>
                <a:latin typeface="Times New Roman"/>
                <a:ea typeface="Times New Roman"/>
              </a:rPr>
              <a:t>Aritmetická posloupnost 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Times New Roman"/>
                <a:ea typeface="Times New Roman"/>
                <a:cs typeface="+mn-cs"/>
              </a:rPr>
              <a:t>Autor:  </a:t>
            </a:r>
            <a:r>
              <a:rPr lang="cs-CZ" b="1" dirty="0" smtClean="0">
                <a:solidFill>
                  <a:srgbClr val="1F497D"/>
                </a:solidFill>
                <a:latin typeface="Times New Roman"/>
                <a:ea typeface="Times New Roman"/>
              </a:rPr>
              <a:t>Mgr. Břetislav Macek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Times New Roman"/>
                <a:ea typeface="Times New Roman"/>
                <a:cs typeface="+mn-cs"/>
              </a:rPr>
              <a:t>Rok vydání:</a:t>
            </a:r>
            <a:r>
              <a:rPr lang="cs-CZ" b="1" dirty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cs-CZ" b="1" dirty="0" smtClean="0">
                <a:solidFill>
                  <a:srgbClr val="1F497D"/>
                </a:solidFill>
                <a:latin typeface="Times New Roman"/>
                <a:ea typeface="Times New Roman"/>
              </a:rPr>
              <a:t>2013</a:t>
            </a:r>
            <a:endParaRPr lang="cs-CZ" dirty="0">
              <a:latin typeface="Times New Roman"/>
              <a:ea typeface="Times New Roman"/>
              <a:cs typeface="+mn-cs"/>
            </a:endParaRPr>
          </a:p>
        </p:txBody>
      </p:sp>
      <p:pic>
        <p:nvPicPr>
          <p:cNvPr id="1026" name="Picture 2" descr="C:\Users\User\Desktop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2" y="2507199"/>
            <a:ext cx="3000375" cy="1285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dirty="0" smtClean="0"/>
              <a:t>Řešení př. 2:</a:t>
            </a:r>
          </a:p>
          <a:p>
            <a:pPr>
              <a:buNone/>
            </a:pPr>
            <a:r>
              <a:rPr lang="cs-CZ" sz="2600" dirty="0" smtClean="0"/>
              <a:t> </a:t>
            </a:r>
            <a:r>
              <a:rPr lang="cs-CZ" sz="2600" i="1" dirty="0" smtClean="0"/>
              <a:t>a</a:t>
            </a:r>
            <a:r>
              <a:rPr lang="cs-CZ" sz="2600" i="1" baseline="-25000" dirty="0" smtClean="0"/>
              <a:t>1</a:t>
            </a:r>
            <a:r>
              <a:rPr lang="cs-CZ" sz="2600" i="1" dirty="0" smtClean="0"/>
              <a:t> = </a:t>
            </a:r>
            <a:r>
              <a:rPr lang="en-US" sz="2600" i="1" dirty="0" smtClean="0"/>
              <a:t>4</a:t>
            </a:r>
            <a:r>
              <a:rPr lang="cs-CZ" sz="2600" i="1" dirty="0" smtClean="0"/>
              <a:t> ; a</a:t>
            </a:r>
            <a:r>
              <a:rPr lang="en-US" sz="2600" i="1" baseline="-25000" dirty="0" smtClean="0"/>
              <a:t>16</a:t>
            </a:r>
            <a:r>
              <a:rPr lang="cs-CZ" sz="2600" i="1" dirty="0" smtClean="0"/>
              <a:t> = </a:t>
            </a:r>
            <a:r>
              <a:rPr lang="en-US" sz="2600" i="1" dirty="0" smtClean="0"/>
              <a:t>- 84 </a:t>
            </a:r>
            <a:r>
              <a:rPr lang="cs-CZ" sz="2600" i="1" dirty="0" smtClean="0"/>
              <a:t>; d = ?</a:t>
            </a: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r>
              <a:rPr lang="cs-CZ" sz="2600" i="1" dirty="0" smtClean="0"/>
              <a:t>           </a:t>
            </a:r>
            <a:r>
              <a:rPr lang="cs-CZ" sz="2600" i="1" dirty="0" err="1" smtClean="0"/>
              <a:t>a</a:t>
            </a:r>
            <a:r>
              <a:rPr lang="cs-CZ" sz="2600" i="1" baseline="-25000" dirty="0" err="1" smtClean="0"/>
              <a:t>n</a:t>
            </a:r>
            <a:r>
              <a:rPr lang="cs-CZ" sz="2600" i="1" dirty="0" smtClean="0"/>
              <a:t> = a</a:t>
            </a:r>
            <a:r>
              <a:rPr lang="cs-CZ" sz="2600" i="1" baseline="-25000" dirty="0" smtClean="0"/>
              <a:t>1</a:t>
            </a:r>
            <a:r>
              <a:rPr lang="cs-CZ" sz="2600" i="1" dirty="0" smtClean="0"/>
              <a:t> + (n – 1).d</a:t>
            </a:r>
          </a:p>
          <a:p>
            <a:pPr>
              <a:buNone/>
            </a:pPr>
            <a:r>
              <a:rPr lang="cs-CZ" sz="2600" i="1" dirty="0" smtClean="0"/>
              <a:t>          a</a:t>
            </a:r>
            <a:r>
              <a:rPr lang="cs-CZ" sz="2600" i="1" baseline="-25000" dirty="0" smtClean="0"/>
              <a:t>16</a:t>
            </a:r>
            <a:r>
              <a:rPr lang="cs-CZ" sz="2600" i="1" dirty="0" smtClean="0"/>
              <a:t> = a</a:t>
            </a:r>
            <a:r>
              <a:rPr lang="cs-CZ" sz="2600" i="1" baseline="-25000" dirty="0" smtClean="0"/>
              <a:t>1</a:t>
            </a:r>
            <a:r>
              <a:rPr lang="cs-CZ" sz="2600" i="1" dirty="0" smtClean="0"/>
              <a:t>  + (16 – 1).d</a:t>
            </a:r>
          </a:p>
          <a:p>
            <a:pPr>
              <a:buNone/>
            </a:pPr>
            <a:r>
              <a:rPr lang="cs-CZ" sz="2600" i="1" dirty="0" smtClean="0"/>
              <a:t>         - 84 = 4 + 15.d     / - 4</a:t>
            </a:r>
          </a:p>
          <a:p>
            <a:pPr>
              <a:buNone/>
            </a:pPr>
            <a:r>
              <a:rPr lang="cs-CZ" sz="2600" i="1" dirty="0" smtClean="0"/>
              <a:t>   - 84 - 4 = 15.d     </a:t>
            </a:r>
          </a:p>
          <a:p>
            <a:pPr>
              <a:buNone/>
            </a:pPr>
            <a:r>
              <a:rPr lang="cs-CZ" sz="2600" i="1" dirty="0" smtClean="0"/>
              <a:t>         - 88 = 15.d          / : 15</a:t>
            </a:r>
          </a:p>
          <a:p>
            <a:pPr>
              <a:buNone/>
            </a:pPr>
            <a:r>
              <a:rPr lang="cs-CZ" sz="2600" i="1" dirty="0" smtClean="0"/>
              <a:t>                 = d</a:t>
            </a: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 algn="r">
              <a:buNone/>
            </a:pPr>
            <a:r>
              <a:rPr lang="cs-CZ" sz="2600" dirty="0" smtClean="0">
                <a:hlinkClick r:id="rId2" action="ppaction://hlinksldjump"/>
              </a:rPr>
              <a:t>zpět</a:t>
            </a: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1151620" y="4149080"/>
            <a:ext cx="540060" cy="648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404664"/>
            <a:ext cx="8496944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dirty="0" smtClean="0"/>
              <a:t>Řešení př. 3:</a:t>
            </a:r>
          </a:p>
          <a:p>
            <a:pPr>
              <a:buNone/>
            </a:pPr>
            <a:r>
              <a:rPr lang="cs-CZ" sz="2600" dirty="0" smtClean="0"/>
              <a:t> </a:t>
            </a:r>
            <a:r>
              <a:rPr lang="cs-CZ" sz="2600" i="1" dirty="0" smtClean="0"/>
              <a:t>a</a:t>
            </a:r>
            <a:r>
              <a:rPr lang="cs-CZ" sz="2600" i="1" baseline="-25000" dirty="0" smtClean="0"/>
              <a:t>6</a:t>
            </a:r>
            <a:r>
              <a:rPr lang="cs-CZ" sz="2600" i="1" dirty="0" smtClean="0"/>
              <a:t> = 15 ; d = - ½ ; a</a:t>
            </a:r>
            <a:r>
              <a:rPr lang="cs-CZ" sz="2600" i="1" baseline="-25000" dirty="0" smtClean="0"/>
              <a:t>33</a:t>
            </a:r>
            <a:r>
              <a:rPr lang="cs-CZ" sz="2600" i="1" dirty="0" smtClean="0"/>
              <a:t> = ?</a:t>
            </a:r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r>
              <a:rPr lang="cs-CZ" sz="2600" i="1" dirty="0" smtClean="0"/>
              <a:t>           a</a:t>
            </a:r>
            <a:r>
              <a:rPr lang="cs-CZ" sz="2600" i="1" baseline="-25000" dirty="0" smtClean="0"/>
              <a:t>r</a:t>
            </a:r>
            <a:r>
              <a:rPr lang="cs-CZ" sz="2600" i="1" dirty="0" smtClean="0"/>
              <a:t> = a</a:t>
            </a:r>
            <a:r>
              <a:rPr lang="cs-CZ" sz="2600" i="1" baseline="-25000" dirty="0" smtClean="0"/>
              <a:t>s</a:t>
            </a:r>
            <a:r>
              <a:rPr lang="cs-CZ" sz="2600" i="1" dirty="0" smtClean="0"/>
              <a:t> + (r – s).d</a:t>
            </a:r>
          </a:p>
          <a:p>
            <a:pPr>
              <a:buNone/>
            </a:pPr>
            <a:r>
              <a:rPr lang="cs-CZ" sz="2600" i="1" dirty="0" smtClean="0"/>
              <a:t>         a</a:t>
            </a:r>
            <a:r>
              <a:rPr lang="cs-CZ" sz="2600" i="1" baseline="-25000" dirty="0" smtClean="0"/>
              <a:t>33</a:t>
            </a:r>
            <a:r>
              <a:rPr lang="cs-CZ" sz="2600" i="1" dirty="0" smtClean="0"/>
              <a:t> = a</a:t>
            </a:r>
            <a:r>
              <a:rPr lang="cs-CZ" sz="2600" i="1" baseline="-25000" dirty="0" smtClean="0"/>
              <a:t>6</a:t>
            </a:r>
            <a:r>
              <a:rPr lang="cs-CZ" sz="2600" i="1" dirty="0" smtClean="0"/>
              <a:t>  + (33 – 6).d</a:t>
            </a:r>
          </a:p>
          <a:p>
            <a:pPr>
              <a:buNone/>
            </a:pPr>
            <a:r>
              <a:rPr lang="cs-CZ" sz="2600" i="1" dirty="0" smtClean="0"/>
              <a:t>         a</a:t>
            </a:r>
            <a:r>
              <a:rPr lang="cs-CZ" sz="2600" i="1" baseline="-25000" dirty="0" smtClean="0"/>
              <a:t>33</a:t>
            </a:r>
            <a:r>
              <a:rPr lang="cs-CZ" sz="2600" i="1" dirty="0" smtClean="0"/>
              <a:t> = 15  + 27.(- ½)</a:t>
            </a:r>
          </a:p>
          <a:p>
            <a:pPr>
              <a:buNone/>
            </a:pPr>
            <a:r>
              <a:rPr lang="cs-CZ" sz="2600" i="1" dirty="0" smtClean="0"/>
              <a:t>         a</a:t>
            </a:r>
            <a:r>
              <a:rPr lang="cs-CZ" sz="2600" i="1" baseline="-25000" dirty="0" smtClean="0"/>
              <a:t>33</a:t>
            </a:r>
            <a:r>
              <a:rPr lang="cs-CZ" sz="2600" i="1" dirty="0" smtClean="0"/>
              <a:t> = 15  + (- 13,5)</a:t>
            </a:r>
          </a:p>
          <a:p>
            <a:pPr>
              <a:buNone/>
            </a:pPr>
            <a:r>
              <a:rPr lang="cs-CZ" sz="2600" i="1" dirty="0" smtClean="0"/>
              <a:t>         a</a:t>
            </a:r>
            <a:r>
              <a:rPr lang="cs-CZ" sz="2600" i="1" baseline="-25000" dirty="0" smtClean="0"/>
              <a:t>33</a:t>
            </a:r>
            <a:r>
              <a:rPr lang="cs-CZ" sz="2600" i="1" dirty="0" smtClean="0"/>
              <a:t> = 1,5</a:t>
            </a:r>
          </a:p>
          <a:p>
            <a:pPr>
              <a:buNone/>
            </a:pPr>
            <a:endParaRPr lang="cs-CZ" sz="2600" i="1" dirty="0" smtClean="0"/>
          </a:p>
          <a:p>
            <a:pPr>
              <a:buNone/>
            </a:pPr>
            <a:r>
              <a:rPr lang="cs-CZ" sz="2000" b="1" dirty="0" smtClean="0"/>
              <a:t>pozn.: </a:t>
            </a:r>
            <a:r>
              <a:rPr lang="cs-CZ" sz="2000" dirty="0" smtClean="0"/>
              <a:t>za </a:t>
            </a:r>
            <a:r>
              <a:rPr lang="cs-CZ" sz="2000" i="1" dirty="0" smtClean="0"/>
              <a:t>a</a:t>
            </a:r>
            <a:r>
              <a:rPr lang="cs-CZ" sz="2000" i="1" baseline="-25000" dirty="0" smtClean="0"/>
              <a:t>r</a:t>
            </a:r>
            <a:r>
              <a:rPr lang="cs-CZ" sz="2000" dirty="0" smtClean="0"/>
              <a:t> </a:t>
            </a:r>
            <a:r>
              <a:rPr lang="cs-CZ" sz="2000" dirty="0" smtClean="0"/>
              <a:t>dosazujeme </a:t>
            </a:r>
            <a:r>
              <a:rPr lang="cs-CZ" sz="2000" dirty="0" smtClean="0"/>
              <a:t>pořadově </a:t>
            </a:r>
            <a:r>
              <a:rPr lang="cs-CZ" sz="2000" dirty="0" smtClean="0"/>
              <a:t>vyšší </a:t>
            </a:r>
            <a:r>
              <a:rPr lang="cs-CZ" sz="2000" dirty="0" smtClean="0"/>
              <a:t>člen posloupnosti, konkrétně zde </a:t>
            </a:r>
            <a:r>
              <a:rPr lang="cs-CZ" sz="2000" i="1" dirty="0" smtClean="0"/>
              <a:t>a</a:t>
            </a:r>
            <a:r>
              <a:rPr lang="cs-CZ" sz="2000" i="1" baseline="-25000" dirty="0" smtClean="0"/>
              <a:t>r</a:t>
            </a:r>
            <a:r>
              <a:rPr lang="cs-CZ" sz="2000" i="1" dirty="0" smtClean="0"/>
              <a:t> </a:t>
            </a:r>
            <a:r>
              <a:rPr lang="cs-CZ" sz="2000" i="1" dirty="0" smtClean="0"/>
              <a:t>= a</a:t>
            </a:r>
            <a:r>
              <a:rPr lang="cs-CZ" sz="2000" i="1" baseline="-25000" dirty="0" smtClean="0"/>
              <a:t>33</a:t>
            </a:r>
            <a:endParaRPr lang="cs-CZ" sz="2000" b="1" i="1" baseline="-25000" dirty="0" smtClean="0"/>
          </a:p>
          <a:p>
            <a:pPr algn="r">
              <a:buNone/>
            </a:pPr>
            <a:endParaRPr lang="cs-CZ" sz="2600" dirty="0" smtClean="0">
              <a:hlinkClick r:id="rId2" action="ppaction://hlinksldjump"/>
            </a:endParaRPr>
          </a:p>
          <a:p>
            <a:pPr algn="r">
              <a:buNone/>
            </a:pPr>
            <a:r>
              <a:rPr lang="cs-CZ" sz="2600" dirty="0" smtClean="0">
                <a:hlinkClick r:id="rId2" action="ppaction://hlinksldjump"/>
              </a:rPr>
              <a:t>zpět</a:t>
            </a: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dirty="0" smtClean="0"/>
              <a:t>Řešení př. 4:</a:t>
            </a:r>
          </a:p>
          <a:p>
            <a:pPr>
              <a:buNone/>
            </a:pPr>
            <a:r>
              <a:rPr lang="cs-CZ" sz="2600" dirty="0" smtClean="0"/>
              <a:t> </a:t>
            </a:r>
            <a:r>
              <a:rPr lang="cs-CZ" sz="2600" i="1" dirty="0" smtClean="0"/>
              <a:t>a</a:t>
            </a:r>
            <a:r>
              <a:rPr lang="cs-CZ" sz="2600" i="1" baseline="-25000" dirty="0" smtClean="0"/>
              <a:t>8</a:t>
            </a:r>
            <a:r>
              <a:rPr lang="cs-CZ" sz="2600" i="1" dirty="0" smtClean="0"/>
              <a:t> = - 10 ; a</a:t>
            </a:r>
            <a:r>
              <a:rPr lang="cs-CZ" sz="2600" i="1" baseline="-25000" dirty="0" smtClean="0"/>
              <a:t>14</a:t>
            </a:r>
            <a:r>
              <a:rPr lang="cs-CZ" sz="2600" i="1" dirty="0" smtClean="0"/>
              <a:t> =  8 ; d = ? ; a</a:t>
            </a:r>
            <a:r>
              <a:rPr lang="cs-CZ" sz="2600" i="1" baseline="-25000" dirty="0" smtClean="0"/>
              <a:t>1</a:t>
            </a:r>
            <a:r>
              <a:rPr lang="cs-CZ" sz="2600" i="1" dirty="0" smtClean="0"/>
              <a:t> = ?</a:t>
            </a:r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r>
              <a:rPr lang="cs-CZ" sz="2600" i="1" dirty="0" smtClean="0"/>
              <a:t>            a</a:t>
            </a:r>
            <a:r>
              <a:rPr lang="cs-CZ" sz="2600" i="1" baseline="-25000" dirty="0" smtClean="0"/>
              <a:t>r</a:t>
            </a:r>
            <a:r>
              <a:rPr lang="cs-CZ" sz="2600" i="1" dirty="0" smtClean="0"/>
              <a:t> = a</a:t>
            </a:r>
            <a:r>
              <a:rPr lang="cs-CZ" sz="2600" i="1" baseline="-25000" dirty="0" smtClean="0"/>
              <a:t>s</a:t>
            </a:r>
            <a:r>
              <a:rPr lang="cs-CZ" sz="2600" i="1" dirty="0" smtClean="0"/>
              <a:t> + (r – s).</a:t>
            </a:r>
            <a:r>
              <a:rPr lang="cs-CZ" sz="2600" i="1" dirty="0" smtClean="0"/>
              <a:t>d </a:t>
            </a:r>
            <a:r>
              <a:rPr lang="cs-CZ" sz="2600" i="1" dirty="0" smtClean="0"/>
              <a:t>                    </a:t>
            </a:r>
            <a:r>
              <a:rPr lang="cs-CZ" sz="2600" i="1" dirty="0" err="1" smtClean="0"/>
              <a:t>a</a:t>
            </a:r>
            <a:r>
              <a:rPr lang="cs-CZ" sz="2600" i="1" baseline="-25000" dirty="0" err="1" smtClean="0"/>
              <a:t>n</a:t>
            </a:r>
            <a:r>
              <a:rPr lang="cs-CZ" sz="2600" i="1" dirty="0" smtClean="0"/>
              <a:t> </a:t>
            </a:r>
            <a:r>
              <a:rPr lang="cs-CZ" sz="2600" i="1" dirty="0" smtClean="0"/>
              <a:t>= a</a:t>
            </a:r>
            <a:r>
              <a:rPr lang="cs-CZ" sz="2600" i="1" baseline="-25000" dirty="0" smtClean="0"/>
              <a:t>1</a:t>
            </a:r>
            <a:r>
              <a:rPr lang="cs-CZ" sz="2600" i="1" dirty="0" smtClean="0"/>
              <a:t> + (n – 1).d</a:t>
            </a:r>
            <a:endParaRPr lang="cs-CZ" sz="2600" i="1" dirty="0" smtClean="0"/>
          </a:p>
          <a:p>
            <a:pPr>
              <a:buNone/>
            </a:pPr>
            <a:r>
              <a:rPr lang="cs-CZ" sz="2600" i="1" dirty="0" smtClean="0"/>
              <a:t>          a</a:t>
            </a:r>
            <a:r>
              <a:rPr lang="cs-CZ" sz="2600" i="1" baseline="-25000" dirty="0" smtClean="0"/>
              <a:t>14</a:t>
            </a:r>
            <a:r>
              <a:rPr lang="cs-CZ" sz="2600" i="1" dirty="0" smtClean="0"/>
              <a:t> = a</a:t>
            </a:r>
            <a:r>
              <a:rPr lang="cs-CZ" sz="2600" i="1" baseline="-25000" dirty="0" smtClean="0"/>
              <a:t>8</a:t>
            </a:r>
            <a:r>
              <a:rPr lang="cs-CZ" sz="2600" i="1" dirty="0" smtClean="0"/>
              <a:t>  + (14 – 8).</a:t>
            </a:r>
            <a:r>
              <a:rPr lang="cs-CZ" sz="2600" i="1" dirty="0" smtClean="0"/>
              <a:t>d </a:t>
            </a:r>
            <a:r>
              <a:rPr lang="cs-CZ" sz="2600" i="1" dirty="0" smtClean="0"/>
              <a:t>              a</a:t>
            </a:r>
            <a:r>
              <a:rPr lang="cs-CZ" sz="2600" i="1" baseline="-25000" dirty="0" smtClean="0"/>
              <a:t>14</a:t>
            </a:r>
            <a:r>
              <a:rPr lang="cs-CZ" sz="2600" i="1" dirty="0" smtClean="0"/>
              <a:t> </a:t>
            </a:r>
            <a:r>
              <a:rPr lang="cs-CZ" sz="2600" i="1" dirty="0" smtClean="0"/>
              <a:t>= a</a:t>
            </a:r>
            <a:r>
              <a:rPr lang="cs-CZ" sz="2600" i="1" baseline="-25000" dirty="0" smtClean="0"/>
              <a:t>1</a:t>
            </a:r>
            <a:r>
              <a:rPr lang="cs-CZ" sz="2600" i="1" dirty="0" smtClean="0"/>
              <a:t>  + (</a:t>
            </a:r>
            <a:r>
              <a:rPr lang="cs-CZ" sz="2600" i="1" dirty="0" smtClean="0"/>
              <a:t>14 </a:t>
            </a:r>
            <a:r>
              <a:rPr lang="cs-CZ" sz="2600" i="1" dirty="0" smtClean="0"/>
              <a:t>– 1).d</a:t>
            </a:r>
            <a:endParaRPr lang="cs-CZ" sz="2600" i="1" dirty="0" smtClean="0"/>
          </a:p>
          <a:p>
            <a:pPr>
              <a:buNone/>
            </a:pPr>
            <a:r>
              <a:rPr lang="cs-CZ" sz="2600" i="1" dirty="0" smtClean="0"/>
              <a:t>             8 = - 10 + 6.d     / + </a:t>
            </a:r>
            <a:r>
              <a:rPr lang="cs-CZ" sz="2600" i="1" dirty="0" smtClean="0"/>
              <a:t>10 </a:t>
            </a:r>
            <a:r>
              <a:rPr lang="cs-CZ" sz="2600" i="1" dirty="0" smtClean="0"/>
              <a:t>           8 </a:t>
            </a:r>
            <a:r>
              <a:rPr lang="cs-CZ" sz="2600" i="1" dirty="0" smtClean="0"/>
              <a:t>= </a:t>
            </a:r>
            <a:r>
              <a:rPr lang="cs-CZ" sz="2600" i="1" dirty="0" smtClean="0"/>
              <a:t>a</a:t>
            </a:r>
            <a:r>
              <a:rPr lang="cs-CZ" sz="2600" i="1" baseline="-25000" dirty="0" smtClean="0"/>
              <a:t>1</a:t>
            </a:r>
            <a:r>
              <a:rPr lang="cs-CZ" sz="2600" i="1" dirty="0" smtClean="0"/>
              <a:t> </a:t>
            </a:r>
            <a:r>
              <a:rPr lang="cs-CZ" sz="2600" i="1" dirty="0" smtClean="0"/>
              <a:t>+ </a:t>
            </a:r>
            <a:r>
              <a:rPr lang="cs-CZ" sz="2600" i="1" dirty="0" smtClean="0"/>
              <a:t>13.3     </a:t>
            </a:r>
            <a:endParaRPr lang="cs-CZ" sz="2600" i="1" dirty="0" smtClean="0"/>
          </a:p>
          <a:p>
            <a:pPr>
              <a:buNone/>
            </a:pPr>
            <a:r>
              <a:rPr lang="cs-CZ" sz="2600" i="1" dirty="0" smtClean="0"/>
              <a:t>    8 + 10 = 6.d </a:t>
            </a:r>
            <a:r>
              <a:rPr lang="cs-CZ" sz="2600" i="1" dirty="0" smtClean="0"/>
              <a:t>                                      </a:t>
            </a:r>
            <a:r>
              <a:rPr lang="cs-CZ" sz="2600" i="1" dirty="0" smtClean="0"/>
              <a:t>8 </a:t>
            </a:r>
            <a:r>
              <a:rPr lang="cs-CZ" sz="2600" i="1" dirty="0" smtClean="0"/>
              <a:t>= a</a:t>
            </a:r>
            <a:r>
              <a:rPr lang="cs-CZ" sz="2600" i="1" baseline="-25000" dirty="0" smtClean="0"/>
              <a:t>1</a:t>
            </a:r>
            <a:r>
              <a:rPr lang="cs-CZ" sz="2600" i="1" dirty="0" smtClean="0"/>
              <a:t> + </a:t>
            </a:r>
            <a:r>
              <a:rPr lang="cs-CZ" sz="2600" i="1" dirty="0" smtClean="0"/>
              <a:t>39  / - </a:t>
            </a:r>
            <a:r>
              <a:rPr lang="cs-CZ" sz="2600" i="1" dirty="0" err="1" smtClean="0"/>
              <a:t>39</a:t>
            </a:r>
            <a:endParaRPr lang="cs-CZ" sz="2600" i="1" dirty="0" smtClean="0"/>
          </a:p>
          <a:p>
            <a:pPr>
              <a:buNone/>
            </a:pPr>
            <a:r>
              <a:rPr lang="cs-CZ" sz="2600" i="1" dirty="0" smtClean="0"/>
              <a:t>          18 = 6.d          / : </a:t>
            </a:r>
            <a:r>
              <a:rPr lang="cs-CZ" sz="2600" i="1" dirty="0" smtClean="0"/>
              <a:t>6 </a:t>
            </a:r>
            <a:r>
              <a:rPr lang="cs-CZ" sz="2600" i="1" dirty="0" smtClean="0"/>
              <a:t>             8 - 39 </a:t>
            </a:r>
            <a:r>
              <a:rPr lang="cs-CZ" sz="2600" i="1" dirty="0" smtClean="0"/>
              <a:t>= </a:t>
            </a:r>
            <a:r>
              <a:rPr lang="cs-CZ" sz="2600" i="1" dirty="0" smtClean="0"/>
              <a:t>a</a:t>
            </a:r>
            <a:r>
              <a:rPr lang="cs-CZ" sz="2600" i="1" baseline="-25000" dirty="0" smtClean="0"/>
              <a:t>1</a:t>
            </a:r>
            <a:r>
              <a:rPr lang="cs-CZ" sz="2600" i="1" dirty="0" smtClean="0"/>
              <a:t> </a:t>
            </a:r>
            <a:endParaRPr lang="cs-CZ" sz="2600" i="1" dirty="0" smtClean="0"/>
          </a:p>
          <a:p>
            <a:pPr>
              <a:buNone/>
            </a:pPr>
            <a:r>
              <a:rPr lang="cs-CZ" sz="2600" i="1" dirty="0" smtClean="0"/>
              <a:t>            3 </a:t>
            </a:r>
            <a:r>
              <a:rPr lang="cs-CZ" sz="2600" i="1" smtClean="0"/>
              <a:t>= </a:t>
            </a:r>
            <a:r>
              <a:rPr lang="cs-CZ" sz="2600" i="1" smtClean="0"/>
              <a:t>d </a:t>
            </a:r>
            <a:r>
              <a:rPr lang="cs-CZ" sz="2600" i="1" smtClean="0"/>
              <a:t>                                     </a:t>
            </a:r>
            <a:r>
              <a:rPr lang="cs-CZ" sz="2600" i="1" smtClean="0"/>
              <a:t>- </a:t>
            </a:r>
            <a:r>
              <a:rPr lang="cs-CZ" sz="2600" i="1" smtClean="0"/>
              <a:t>31 </a:t>
            </a:r>
            <a:r>
              <a:rPr lang="cs-CZ" sz="2600" i="1" smtClean="0"/>
              <a:t>= a</a:t>
            </a:r>
            <a:r>
              <a:rPr lang="cs-CZ" sz="2600" i="1" baseline="-25000" smtClean="0"/>
              <a:t>1</a:t>
            </a:r>
            <a:r>
              <a:rPr lang="cs-CZ" sz="2600" i="1" smtClean="0"/>
              <a:t> </a:t>
            </a: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 algn="r">
              <a:buNone/>
            </a:pPr>
            <a:r>
              <a:rPr lang="cs-CZ" sz="2600" dirty="0" smtClean="0">
                <a:hlinkClick r:id="rId2" action="ppaction://hlinksldjump"/>
              </a:rPr>
              <a:t>zpět</a:t>
            </a: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dirty="0" smtClean="0"/>
              <a:t>Řešení př. 5:</a:t>
            </a:r>
          </a:p>
          <a:p>
            <a:pPr>
              <a:buNone/>
            </a:pPr>
            <a:r>
              <a:rPr lang="cs-CZ" sz="2600" i="1" dirty="0" smtClean="0"/>
              <a:t>a</a:t>
            </a:r>
            <a:r>
              <a:rPr lang="cs-CZ" sz="2600" i="1" baseline="-25000" dirty="0" smtClean="0"/>
              <a:t>1</a:t>
            </a:r>
            <a:r>
              <a:rPr lang="cs-CZ" sz="2600" i="1" dirty="0" smtClean="0"/>
              <a:t> = 15 ; d = 3 ; S</a:t>
            </a:r>
            <a:r>
              <a:rPr lang="cs-CZ" sz="2600" i="1" baseline="-25000" dirty="0" smtClean="0"/>
              <a:t>11</a:t>
            </a:r>
            <a:r>
              <a:rPr lang="cs-CZ" sz="2600" i="1" dirty="0" smtClean="0"/>
              <a:t> = ?</a:t>
            </a:r>
          </a:p>
          <a:p>
            <a:pPr>
              <a:buNone/>
            </a:pPr>
            <a:endParaRPr lang="cs-CZ" sz="1200" i="1" dirty="0" smtClean="0"/>
          </a:p>
          <a:p>
            <a:pPr algn="r">
              <a:buNone/>
            </a:pPr>
            <a:r>
              <a:rPr lang="cs-CZ" sz="2600" i="1" dirty="0" err="1" smtClean="0"/>
              <a:t>a</a:t>
            </a:r>
            <a:r>
              <a:rPr lang="cs-CZ" sz="2600" i="1" baseline="-25000" dirty="0" err="1" smtClean="0"/>
              <a:t>n</a:t>
            </a:r>
            <a:r>
              <a:rPr lang="cs-CZ" sz="2600" i="1" dirty="0" smtClean="0"/>
              <a:t> = a</a:t>
            </a:r>
            <a:r>
              <a:rPr lang="cs-CZ" sz="2600" i="1" baseline="-25000" dirty="0" smtClean="0"/>
              <a:t>1</a:t>
            </a:r>
            <a:r>
              <a:rPr lang="cs-CZ" sz="2600" i="1" dirty="0" smtClean="0"/>
              <a:t> + (n – 1).d                       </a:t>
            </a:r>
            <a:r>
              <a:rPr lang="cs-CZ" sz="2000" dirty="0" smtClean="0"/>
              <a:t>nejprve musíme vyřešit člen </a:t>
            </a:r>
            <a:r>
              <a:rPr lang="cs-CZ" sz="2000" i="1" dirty="0" smtClean="0"/>
              <a:t>a</a:t>
            </a:r>
            <a:r>
              <a:rPr lang="cs-CZ" sz="2000" i="1" baseline="-25000" dirty="0" smtClean="0"/>
              <a:t>11</a:t>
            </a:r>
          </a:p>
          <a:p>
            <a:pPr>
              <a:buNone/>
            </a:pPr>
            <a:r>
              <a:rPr lang="cs-CZ" sz="2600" i="1" dirty="0" smtClean="0"/>
              <a:t>          a</a:t>
            </a:r>
            <a:r>
              <a:rPr lang="cs-CZ" sz="2600" i="1" baseline="-25000" dirty="0" smtClean="0"/>
              <a:t>11</a:t>
            </a:r>
            <a:r>
              <a:rPr lang="cs-CZ" sz="2600" i="1" dirty="0" smtClean="0"/>
              <a:t> = 15  + (11 – 1).3</a:t>
            </a:r>
          </a:p>
          <a:p>
            <a:pPr>
              <a:buNone/>
            </a:pPr>
            <a:r>
              <a:rPr lang="cs-CZ" sz="2600" i="1" dirty="0" smtClean="0"/>
              <a:t>          a</a:t>
            </a:r>
            <a:r>
              <a:rPr lang="cs-CZ" sz="2600" i="1" baseline="-25000" dirty="0" smtClean="0"/>
              <a:t>11</a:t>
            </a:r>
            <a:r>
              <a:rPr lang="cs-CZ" sz="2600" i="1" dirty="0" smtClean="0"/>
              <a:t> = 15  + 10.3</a:t>
            </a:r>
          </a:p>
          <a:p>
            <a:pPr>
              <a:buNone/>
            </a:pPr>
            <a:r>
              <a:rPr lang="cs-CZ" sz="2600" i="1" dirty="0" smtClean="0"/>
              <a:t>          a</a:t>
            </a:r>
            <a:r>
              <a:rPr lang="cs-CZ" sz="2600" i="1" baseline="-25000" dirty="0" smtClean="0"/>
              <a:t>11</a:t>
            </a:r>
            <a:r>
              <a:rPr lang="cs-CZ" sz="2600" i="1" dirty="0" smtClean="0"/>
              <a:t> = 15  + 30</a:t>
            </a:r>
            <a:endParaRPr lang="cs-CZ" sz="2600" dirty="0" smtClean="0"/>
          </a:p>
          <a:p>
            <a:pPr>
              <a:buNone/>
            </a:pPr>
            <a:r>
              <a:rPr lang="cs-CZ" sz="2600" i="1" dirty="0" smtClean="0"/>
              <a:t>          a</a:t>
            </a:r>
            <a:r>
              <a:rPr lang="cs-CZ" sz="2600" i="1" baseline="-25000" dirty="0" smtClean="0"/>
              <a:t>11</a:t>
            </a:r>
            <a:r>
              <a:rPr lang="cs-CZ" sz="2600" i="1" dirty="0" smtClean="0"/>
              <a:t> = 45</a:t>
            </a:r>
            <a:endParaRPr lang="cs-CZ" sz="2600" dirty="0" smtClean="0"/>
          </a:p>
          <a:p>
            <a:pPr>
              <a:buNone/>
            </a:pPr>
            <a:endParaRPr lang="cs-CZ" sz="1200" i="1" dirty="0" smtClean="0"/>
          </a:p>
          <a:p>
            <a:pPr algn="r">
              <a:buNone/>
            </a:pPr>
            <a:r>
              <a:rPr lang="cs-CZ" sz="2600" i="1" dirty="0" err="1" smtClean="0"/>
              <a:t>S</a:t>
            </a:r>
            <a:r>
              <a:rPr lang="cs-CZ" sz="2600" i="1" baseline="-25000" dirty="0" err="1" smtClean="0"/>
              <a:t>n</a:t>
            </a:r>
            <a:r>
              <a:rPr lang="cs-CZ" sz="2600" i="1" dirty="0" smtClean="0"/>
              <a:t> = n/2 . (a</a:t>
            </a:r>
            <a:r>
              <a:rPr lang="cs-CZ" sz="2600" i="1" baseline="-25000" dirty="0" smtClean="0"/>
              <a:t>1</a:t>
            </a:r>
            <a:r>
              <a:rPr lang="cs-CZ" sz="2600" i="1" dirty="0" smtClean="0"/>
              <a:t> + </a:t>
            </a:r>
            <a:r>
              <a:rPr lang="cs-CZ" sz="2600" i="1" dirty="0" err="1" smtClean="0"/>
              <a:t>a</a:t>
            </a:r>
            <a:r>
              <a:rPr lang="cs-CZ" sz="2600" i="1" baseline="-25000" dirty="0" err="1" smtClean="0"/>
              <a:t>n</a:t>
            </a:r>
            <a:r>
              <a:rPr lang="cs-CZ" sz="2600" i="1" dirty="0" smtClean="0"/>
              <a:t>)                                               </a:t>
            </a:r>
            <a:r>
              <a:rPr lang="cs-CZ" sz="2000" dirty="0" smtClean="0"/>
              <a:t>a nyní součet</a:t>
            </a:r>
          </a:p>
          <a:p>
            <a:pPr>
              <a:buNone/>
            </a:pPr>
            <a:r>
              <a:rPr lang="cs-CZ" sz="2600" i="1" dirty="0" smtClean="0"/>
              <a:t>          S</a:t>
            </a:r>
            <a:r>
              <a:rPr lang="cs-CZ" sz="2600" i="1" baseline="-25000" dirty="0" smtClean="0"/>
              <a:t>11</a:t>
            </a:r>
            <a:r>
              <a:rPr lang="cs-CZ" sz="2600" i="1" dirty="0" smtClean="0"/>
              <a:t> = 11/2 . (a</a:t>
            </a:r>
            <a:r>
              <a:rPr lang="cs-CZ" sz="2600" i="1" baseline="-25000" dirty="0" smtClean="0"/>
              <a:t>1</a:t>
            </a:r>
            <a:r>
              <a:rPr lang="cs-CZ" sz="2600" i="1" dirty="0" smtClean="0"/>
              <a:t> + a</a:t>
            </a:r>
            <a:r>
              <a:rPr lang="cs-CZ" sz="2600" i="1" baseline="-25000" dirty="0" smtClean="0"/>
              <a:t>11</a:t>
            </a:r>
            <a:r>
              <a:rPr lang="cs-CZ" sz="2600" i="1" dirty="0" smtClean="0"/>
              <a:t>)</a:t>
            </a:r>
            <a:endParaRPr lang="cs-CZ" sz="2600" dirty="0" smtClean="0">
              <a:hlinkClick r:id="rId2" action="ppaction://hlinksldjump"/>
            </a:endParaRPr>
          </a:p>
          <a:p>
            <a:pPr>
              <a:buNone/>
            </a:pPr>
            <a:r>
              <a:rPr lang="cs-CZ" sz="2600" i="1" dirty="0" smtClean="0"/>
              <a:t>          S</a:t>
            </a:r>
            <a:r>
              <a:rPr lang="cs-CZ" sz="2600" i="1" baseline="-25000" dirty="0" smtClean="0"/>
              <a:t>11</a:t>
            </a:r>
            <a:r>
              <a:rPr lang="cs-CZ" sz="2600" i="1" dirty="0" smtClean="0"/>
              <a:t> = 5,5 . (15 + 45) </a:t>
            </a:r>
          </a:p>
          <a:p>
            <a:pPr algn="r">
              <a:buNone/>
            </a:pPr>
            <a:r>
              <a:rPr lang="cs-CZ" sz="2600" i="1" dirty="0" smtClean="0"/>
              <a:t>S</a:t>
            </a:r>
            <a:r>
              <a:rPr lang="cs-CZ" sz="2600" i="1" baseline="-25000" dirty="0" smtClean="0"/>
              <a:t>11</a:t>
            </a:r>
            <a:r>
              <a:rPr lang="cs-CZ" sz="2600" i="1" dirty="0" smtClean="0"/>
              <a:t> = 330                                                                           </a:t>
            </a:r>
            <a:r>
              <a:rPr lang="cs-CZ" sz="2600" dirty="0" smtClean="0">
                <a:hlinkClick r:id="rId2" action="ppaction://hlinksldjump"/>
              </a:rPr>
              <a:t>zpět</a:t>
            </a: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Slovní úlohy včetně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dirty="0" smtClean="0"/>
              <a:t>př. 1:</a:t>
            </a:r>
            <a:r>
              <a:rPr lang="en-US" sz="2600" dirty="0" smtClean="0"/>
              <a:t> </a:t>
            </a:r>
            <a:r>
              <a:rPr lang="en-US" sz="2600" i="1" dirty="0" smtClean="0"/>
              <a:t>  </a:t>
            </a:r>
            <a:r>
              <a:rPr lang="cs-CZ" sz="2600" dirty="0" smtClean="0"/>
              <a:t>Vyřešte součet prvních sto kladných sudých čísel?</a:t>
            </a:r>
            <a:endParaRPr lang="cs-CZ" sz="2600" dirty="0" smtClean="0">
              <a:hlinkClick r:id="rId2" action="ppaction://hlinksldjump"/>
            </a:endParaRPr>
          </a:p>
          <a:p>
            <a:pPr>
              <a:buNone/>
            </a:pPr>
            <a:r>
              <a:rPr lang="cs-CZ" sz="2600" dirty="0" smtClean="0">
                <a:hlinkClick r:id="rId3" action="ppaction://hlinksldjump"/>
              </a:rPr>
              <a:t>Řešení</a:t>
            </a:r>
            <a:endParaRPr lang="cs-CZ" sz="2600" dirty="0" smtClean="0"/>
          </a:p>
          <a:p>
            <a:pPr>
              <a:buNone/>
            </a:pPr>
            <a:r>
              <a:rPr lang="cs-CZ" sz="2600" dirty="0" smtClean="0"/>
              <a:t>př. 2: Dělník vyrobí za směnu 40 součástek. Kolik součástek</a:t>
            </a:r>
          </a:p>
          <a:p>
            <a:pPr>
              <a:buNone/>
            </a:pPr>
            <a:r>
              <a:rPr lang="cs-CZ" sz="2600" dirty="0" smtClean="0"/>
              <a:t>          by vyrobil za 12 směn, kdyby svůj výkon postupně </a:t>
            </a:r>
          </a:p>
          <a:p>
            <a:pPr>
              <a:buNone/>
            </a:pPr>
            <a:r>
              <a:rPr lang="cs-CZ" sz="2600" dirty="0" smtClean="0"/>
              <a:t>          zvyšoval každou směnu o 3 součástky?</a:t>
            </a:r>
          </a:p>
          <a:p>
            <a:pPr>
              <a:buNone/>
            </a:pPr>
            <a:r>
              <a:rPr lang="cs-CZ" sz="2600" dirty="0" smtClean="0">
                <a:hlinkClick r:id="rId4" action="ppaction://hlinksldjump"/>
              </a:rPr>
              <a:t>Řešení</a:t>
            </a:r>
            <a:endParaRPr lang="cs-CZ" sz="2600" dirty="0" smtClean="0"/>
          </a:p>
          <a:p>
            <a:pPr algn="r">
              <a:buNone/>
            </a:pPr>
            <a:r>
              <a:rPr lang="cs-CZ" sz="2600" dirty="0" smtClean="0">
                <a:hlinkClick r:id="rId2" action="ppaction://hlinksldjump"/>
              </a:rPr>
              <a:t>přeskočit</a:t>
            </a:r>
            <a:endParaRPr lang="cs-CZ" sz="2600" dirty="0" smtClean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404664"/>
            <a:ext cx="8496944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dirty="0" smtClean="0"/>
              <a:t>Řešení př. 1:</a:t>
            </a:r>
          </a:p>
          <a:p>
            <a:pPr>
              <a:buNone/>
            </a:pPr>
            <a:r>
              <a:rPr lang="cs-CZ" sz="2600" dirty="0" smtClean="0"/>
              <a:t>Vyřešte součet prvních sto kladných sudých čísel?</a:t>
            </a:r>
            <a:endParaRPr lang="cs-CZ" sz="1200" i="1" dirty="0" smtClean="0"/>
          </a:p>
          <a:p>
            <a:pPr algn="r">
              <a:buNone/>
            </a:pPr>
            <a:r>
              <a:rPr lang="cs-CZ" sz="2600" i="1" dirty="0" smtClean="0"/>
              <a:t>a</a:t>
            </a:r>
            <a:r>
              <a:rPr lang="cs-CZ" sz="2600" i="1" baseline="-25000" dirty="0" smtClean="0"/>
              <a:t>1 </a:t>
            </a:r>
            <a:r>
              <a:rPr lang="cs-CZ" sz="2600" i="1" dirty="0" smtClean="0"/>
              <a:t> = 2 ; a</a:t>
            </a:r>
            <a:r>
              <a:rPr lang="cs-CZ" sz="2600" i="1" baseline="-25000" dirty="0" smtClean="0"/>
              <a:t>2 </a:t>
            </a:r>
            <a:r>
              <a:rPr lang="cs-CZ" sz="2600" i="1" dirty="0" smtClean="0"/>
              <a:t> = 4; a</a:t>
            </a:r>
            <a:r>
              <a:rPr lang="cs-CZ" sz="2600" i="1" baseline="-25000" dirty="0" smtClean="0"/>
              <a:t>3 </a:t>
            </a:r>
            <a:r>
              <a:rPr lang="cs-CZ" sz="2600" i="1" dirty="0" smtClean="0"/>
              <a:t> = 6 ; ...</a:t>
            </a:r>
            <a:r>
              <a:rPr lang="cs-CZ" sz="2000" i="1" dirty="0" smtClean="0"/>
              <a:t>      </a:t>
            </a:r>
            <a:r>
              <a:rPr lang="cs-CZ" sz="2000" dirty="0" smtClean="0"/>
              <a:t>příklad si rozebereme a napíšeme co víme</a:t>
            </a:r>
            <a:endParaRPr lang="cs-CZ" sz="2000" i="1" baseline="-25000" dirty="0" smtClean="0"/>
          </a:p>
          <a:p>
            <a:pPr algn="r">
              <a:buNone/>
            </a:pPr>
            <a:r>
              <a:rPr lang="cs-CZ" sz="2600" i="1" dirty="0" smtClean="0"/>
              <a:t>      </a:t>
            </a:r>
            <a:r>
              <a:rPr lang="cs-CZ" sz="2400" i="1" dirty="0" err="1" smtClean="0"/>
              <a:t>a</a:t>
            </a:r>
            <a:r>
              <a:rPr lang="cs-CZ" sz="2400" i="1" baseline="-25000" dirty="0" err="1" smtClean="0"/>
              <a:t>n</a:t>
            </a:r>
            <a:r>
              <a:rPr lang="cs-CZ" sz="2400" i="1" baseline="-25000" dirty="0" smtClean="0"/>
              <a:t> + 1</a:t>
            </a:r>
            <a:r>
              <a:rPr lang="cs-CZ" sz="2400" i="1" dirty="0" smtClean="0"/>
              <a:t> = </a:t>
            </a:r>
            <a:r>
              <a:rPr lang="cs-CZ" sz="2400" i="1" dirty="0" err="1" smtClean="0"/>
              <a:t>a</a:t>
            </a:r>
            <a:r>
              <a:rPr lang="cs-CZ" sz="2400" i="1" baseline="-25000" dirty="0" err="1" smtClean="0"/>
              <a:t>n</a:t>
            </a:r>
            <a:r>
              <a:rPr lang="cs-CZ" sz="2400" i="1" baseline="-25000" dirty="0" smtClean="0"/>
              <a:t> </a:t>
            </a:r>
            <a:r>
              <a:rPr lang="cs-CZ" sz="2400" i="1" dirty="0" smtClean="0"/>
              <a:t> + d                                              </a:t>
            </a:r>
            <a:r>
              <a:rPr lang="cs-CZ" sz="2000" dirty="0" smtClean="0"/>
              <a:t>zjistíme kolik je diference</a:t>
            </a:r>
          </a:p>
          <a:p>
            <a:pPr>
              <a:buNone/>
            </a:pPr>
            <a:r>
              <a:rPr lang="cs-CZ" sz="2600" i="1" dirty="0" smtClean="0"/>
              <a:t>             </a:t>
            </a:r>
            <a:r>
              <a:rPr lang="cs-CZ" sz="2400" i="1" dirty="0" smtClean="0"/>
              <a:t>a</a:t>
            </a:r>
            <a:r>
              <a:rPr lang="cs-CZ" sz="2400" i="1" baseline="-25000" dirty="0" smtClean="0"/>
              <a:t>2</a:t>
            </a:r>
            <a:r>
              <a:rPr lang="cs-CZ" sz="2400" i="1" dirty="0" smtClean="0"/>
              <a:t> = a</a:t>
            </a:r>
            <a:r>
              <a:rPr lang="cs-CZ" sz="2400" i="1" baseline="-25000" dirty="0" smtClean="0"/>
              <a:t>1 </a:t>
            </a:r>
            <a:r>
              <a:rPr lang="cs-CZ" sz="2400" i="1" dirty="0" smtClean="0"/>
              <a:t> + d</a:t>
            </a:r>
            <a:endParaRPr lang="cs-CZ" sz="2400" dirty="0" smtClean="0"/>
          </a:p>
          <a:p>
            <a:pPr>
              <a:buNone/>
            </a:pPr>
            <a:r>
              <a:rPr lang="cs-CZ" sz="2400" i="1" dirty="0" smtClean="0"/>
              <a:t>                2 = d</a:t>
            </a:r>
            <a:endParaRPr lang="cs-CZ" sz="2400" dirty="0" smtClean="0"/>
          </a:p>
          <a:p>
            <a:pPr>
              <a:buNone/>
            </a:pPr>
            <a:endParaRPr lang="cs-CZ" sz="1200" i="1" dirty="0" smtClean="0"/>
          </a:p>
          <a:p>
            <a:pPr algn="r">
              <a:buNone/>
            </a:pPr>
            <a:r>
              <a:rPr lang="cs-CZ" sz="2400" i="1" dirty="0" err="1" smtClean="0"/>
              <a:t>a</a:t>
            </a:r>
            <a:r>
              <a:rPr lang="cs-CZ" sz="2400" i="1" baseline="-25000" dirty="0" err="1" smtClean="0"/>
              <a:t>n</a:t>
            </a:r>
            <a:r>
              <a:rPr lang="cs-CZ" sz="2400" i="1" dirty="0" smtClean="0"/>
              <a:t> = a</a:t>
            </a:r>
            <a:r>
              <a:rPr lang="cs-CZ" sz="2400" i="1" baseline="-25000" dirty="0" smtClean="0"/>
              <a:t>1</a:t>
            </a:r>
            <a:r>
              <a:rPr lang="cs-CZ" sz="2400" i="1" dirty="0" smtClean="0"/>
              <a:t> + (n – 1).d                               </a:t>
            </a:r>
            <a:r>
              <a:rPr lang="cs-CZ" sz="2000" dirty="0" smtClean="0"/>
              <a:t>musíme zjistit stý člen – </a:t>
            </a:r>
            <a:r>
              <a:rPr lang="cs-CZ" sz="2000" i="1" dirty="0" smtClean="0"/>
              <a:t>a</a:t>
            </a:r>
            <a:r>
              <a:rPr lang="cs-CZ" sz="2000" i="1" baseline="-25000" dirty="0" smtClean="0"/>
              <a:t>100</a:t>
            </a:r>
          </a:p>
          <a:p>
            <a:pPr>
              <a:buNone/>
            </a:pPr>
            <a:r>
              <a:rPr lang="cs-CZ" sz="2400" i="1" dirty="0" smtClean="0"/>
              <a:t>           a</a:t>
            </a:r>
            <a:r>
              <a:rPr lang="cs-CZ" sz="2400" i="1" baseline="-25000" dirty="0" smtClean="0"/>
              <a:t>100</a:t>
            </a:r>
            <a:r>
              <a:rPr lang="cs-CZ" sz="2400" i="1" dirty="0" smtClean="0"/>
              <a:t> = 2 + (100 – 1).2</a:t>
            </a:r>
          </a:p>
          <a:p>
            <a:pPr>
              <a:buNone/>
            </a:pPr>
            <a:r>
              <a:rPr lang="cs-CZ" sz="2400" i="1" dirty="0" smtClean="0"/>
              <a:t>           a</a:t>
            </a:r>
            <a:r>
              <a:rPr lang="cs-CZ" sz="2400" i="1" baseline="-25000" dirty="0" smtClean="0"/>
              <a:t>100</a:t>
            </a:r>
            <a:r>
              <a:rPr lang="cs-CZ" sz="2400" i="1" dirty="0" smtClean="0"/>
              <a:t> = 200</a:t>
            </a:r>
          </a:p>
          <a:p>
            <a:pPr>
              <a:buNone/>
            </a:pPr>
            <a:endParaRPr lang="cs-CZ" sz="1200" dirty="0" smtClean="0">
              <a:hlinkClick r:id="rId2" action="ppaction://hlinksldjump"/>
            </a:endParaRPr>
          </a:p>
          <a:p>
            <a:pPr algn="r">
              <a:buNone/>
            </a:pPr>
            <a:r>
              <a:rPr lang="cs-CZ" sz="2400" i="1" dirty="0" err="1" smtClean="0"/>
              <a:t>S</a:t>
            </a:r>
            <a:r>
              <a:rPr lang="cs-CZ" sz="2400" i="1" baseline="-25000" dirty="0" err="1" smtClean="0"/>
              <a:t>n</a:t>
            </a:r>
            <a:r>
              <a:rPr lang="cs-CZ" sz="2400" i="1" dirty="0" smtClean="0"/>
              <a:t> = n/2 . (a</a:t>
            </a:r>
            <a:r>
              <a:rPr lang="cs-CZ" sz="2400" i="1" baseline="-25000" dirty="0" smtClean="0"/>
              <a:t>1</a:t>
            </a:r>
            <a:r>
              <a:rPr lang="cs-CZ" sz="2400" i="1" dirty="0" smtClean="0"/>
              <a:t> + </a:t>
            </a:r>
            <a:r>
              <a:rPr lang="cs-CZ" sz="2400" i="1" dirty="0" err="1" smtClean="0"/>
              <a:t>a</a:t>
            </a:r>
            <a:r>
              <a:rPr lang="cs-CZ" sz="2400" i="1" baseline="-25000" dirty="0" err="1" smtClean="0"/>
              <a:t>n</a:t>
            </a:r>
            <a:r>
              <a:rPr lang="cs-CZ" sz="2400" i="1" dirty="0" smtClean="0"/>
              <a:t>)     </a:t>
            </a:r>
            <a:r>
              <a:rPr lang="cs-CZ" sz="2000" dirty="0" smtClean="0"/>
              <a:t>dopočítáme součet sto kladných sudých čísel</a:t>
            </a:r>
            <a:endParaRPr lang="cs-CZ" sz="2000" dirty="0" smtClean="0">
              <a:hlinkClick r:id="rId2" action="ppaction://hlinksldjump"/>
            </a:endParaRPr>
          </a:p>
          <a:p>
            <a:pPr>
              <a:buNone/>
            </a:pPr>
            <a:r>
              <a:rPr lang="cs-CZ" sz="2400" i="1" dirty="0" smtClean="0"/>
              <a:t>           S</a:t>
            </a:r>
            <a:r>
              <a:rPr lang="cs-CZ" sz="2400" i="1" baseline="-25000" dirty="0" smtClean="0"/>
              <a:t>100</a:t>
            </a:r>
            <a:r>
              <a:rPr lang="cs-CZ" sz="2400" i="1" dirty="0" smtClean="0"/>
              <a:t> = 100/2 . (2 + 200)</a:t>
            </a:r>
            <a:endParaRPr lang="cs-CZ" sz="2400" dirty="0" smtClean="0">
              <a:hlinkClick r:id="rId2" action="ppaction://hlinksldjump"/>
            </a:endParaRPr>
          </a:p>
          <a:p>
            <a:pPr algn="r">
              <a:buNone/>
            </a:pPr>
            <a:r>
              <a:rPr lang="cs-CZ" sz="2400" i="1" dirty="0" smtClean="0"/>
              <a:t>S</a:t>
            </a:r>
            <a:r>
              <a:rPr lang="cs-CZ" sz="2400" i="1" baseline="-25000" dirty="0" smtClean="0"/>
              <a:t>100</a:t>
            </a:r>
            <a:r>
              <a:rPr lang="cs-CZ" sz="2400" i="1" dirty="0" smtClean="0"/>
              <a:t> = 10100  </a:t>
            </a:r>
            <a:r>
              <a:rPr lang="cs-CZ" sz="2400" i="1" dirty="0" smtClean="0">
                <a:sym typeface="Wingdings" pitchFamily="2" charset="2"/>
              </a:rPr>
              <a:t></a:t>
            </a:r>
            <a:r>
              <a:rPr lang="en-US" sz="2400" i="1" dirty="0" smtClean="0">
                <a:sym typeface="Wingdings" pitchFamily="2" charset="2"/>
              </a:rPr>
              <a:t>  </a:t>
            </a:r>
            <a:r>
              <a:rPr lang="cs-CZ" sz="2000" b="1" dirty="0" smtClean="0">
                <a:sym typeface="Wingdings" pitchFamily="2" charset="2"/>
              </a:rPr>
              <a:t>Součet je 10100.</a:t>
            </a:r>
            <a:r>
              <a:rPr lang="cs-CZ" sz="2400" i="1" dirty="0" smtClean="0">
                <a:sym typeface="Wingdings" pitchFamily="2" charset="2"/>
              </a:rPr>
              <a:t>                                            </a:t>
            </a:r>
            <a:r>
              <a:rPr lang="cs-CZ" sz="2600" dirty="0" smtClean="0">
                <a:hlinkClick r:id="rId3" action="ppaction://hlinksldjump"/>
              </a:rPr>
              <a:t>zpět</a:t>
            </a: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404664"/>
            <a:ext cx="8496944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dirty="0" smtClean="0"/>
              <a:t>Řešení př. 2:</a:t>
            </a:r>
          </a:p>
          <a:p>
            <a:pPr indent="0">
              <a:buNone/>
            </a:pPr>
            <a:r>
              <a:rPr lang="cs-CZ" sz="2600" dirty="0" smtClean="0"/>
              <a:t>Dělník vyrobí za směnu 40 součástek. Kolik součástek by vyrobil za 12 směn, kdyby svůj výkon postupně zvyšoval každou směnu o 3 součástky?</a:t>
            </a:r>
          </a:p>
          <a:p>
            <a:pPr algn="r">
              <a:buNone/>
            </a:pPr>
            <a:r>
              <a:rPr lang="cs-CZ" sz="2600" i="1" dirty="0" smtClean="0"/>
              <a:t>a</a:t>
            </a:r>
            <a:r>
              <a:rPr lang="cs-CZ" sz="2600" i="1" baseline="-25000" dirty="0" smtClean="0"/>
              <a:t>1 </a:t>
            </a:r>
            <a:r>
              <a:rPr lang="cs-CZ" sz="2600" i="1" dirty="0" smtClean="0"/>
              <a:t> = 40 ; d</a:t>
            </a:r>
            <a:r>
              <a:rPr lang="cs-CZ" sz="2600" i="1" baseline="-25000" dirty="0" smtClean="0"/>
              <a:t> </a:t>
            </a:r>
            <a:r>
              <a:rPr lang="cs-CZ" sz="2600" i="1" dirty="0" smtClean="0"/>
              <a:t> = 3; n</a:t>
            </a:r>
            <a:r>
              <a:rPr lang="cs-CZ" sz="2600" i="1" baseline="-25000" dirty="0" smtClean="0"/>
              <a:t> </a:t>
            </a:r>
            <a:r>
              <a:rPr lang="cs-CZ" sz="2600" i="1" dirty="0" smtClean="0"/>
              <a:t> = 12 ; ...       </a:t>
            </a:r>
            <a:r>
              <a:rPr lang="cs-CZ" sz="2000" dirty="0" smtClean="0"/>
              <a:t>příklad si rozebereme a napíšeme co víme</a:t>
            </a:r>
            <a:endParaRPr lang="cs-CZ" sz="2000" i="1" baseline="-25000" dirty="0" smtClean="0"/>
          </a:p>
          <a:p>
            <a:pPr algn="r">
              <a:buNone/>
            </a:pPr>
            <a:r>
              <a:rPr lang="cs-CZ" sz="2400" i="1" dirty="0" smtClean="0"/>
              <a:t>  </a:t>
            </a:r>
            <a:r>
              <a:rPr lang="cs-CZ" sz="2400" i="1" dirty="0" err="1" smtClean="0"/>
              <a:t>a</a:t>
            </a:r>
            <a:r>
              <a:rPr lang="cs-CZ" sz="2400" i="1" baseline="-25000" dirty="0" err="1" smtClean="0"/>
              <a:t>n</a:t>
            </a:r>
            <a:r>
              <a:rPr lang="cs-CZ" sz="2400" i="1" dirty="0" smtClean="0"/>
              <a:t> = a</a:t>
            </a:r>
            <a:r>
              <a:rPr lang="cs-CZ" sz="2400" i="1" baseline="-25000" dirty="0" smtClean="0"/>
              <a:t>1</a:t>
            </a:r>
            <a:r>
              <a:rPr lang="cs-CZ" sz="2400" i="1" dirty="0" smtClean="0"/>
              <a:t> + (n – 1).d                               </a:t>
            </a:r>
            <a:r>
              <a:rPr lang="cs-CZ" sz="2000" dirty="0" smtClean="0"/>
              <a:t>musíme zjistit dvanáctý člen – </a:t>
            </a:r>
            <a:r>
              <a:rPr lang="cs-CZ" sz="2000" i="1" dirty="0" smtClean="0"/>
              <a:t>a</a:t>
            </a:r>
            <a:r>
              <a:rPr lang="cs-CZ" sz="2000" i="1" baseline="-25000" dirty="0" smtClean="0"/>
              <a:t>12 </a:t>
            </a:r>
          </a:p>
          <a:p>
            <a:pPr>
              <a:buNone/>
            </a:pPr>
            <a:r>
              <a:rPr lang="cs-CZ" sz="2400" i="1" dirty="0" smtClean="0"/>
              <a:t>        a</a:t>
            </a:r>
            <a:r>
              <a:rPr lang="cs-CZ" sz="2400" i="1" baseline="-25000" dirty="0" smtClean="0"/>
              <a:t>12</a:t>
            </a:r>
            <a:r>
              <a:rPr lang="cs-CZ" sz="2400" i="1" dirty="0" smtClean="0"/>
              <a:t> = a</a:t>
            </a:r>
            <a:r>
              <a:rPr lang="cs-CZ" sz="2400" i="1" baseline="-25000" dirty="0" smtClean="0"/>
              <a:t>1</a:t>
            </a:r>
            <a:r>
              <a:rPr lang="cs-CZ" sz="2400" i="1" dirty="0" smtClean="0"/>
              <a:t> + (12 – 1).d</a:t>
            </a:r>
          </a:p>
          <a:p>
            <a:pPr>
              <a:buNone/>
            </a:pPr>
            <a:r>
              <a:rPr lang="cs-CZ" sz="2400" i="1" dirty="0" smtClean="0"/>
              <a:t>        a</a:t>
            </a:r>
            <a:r>
              <a:rPr lang="cs-CZ" sz="2400" i="1" baseline="-25000" dirty="0" smtClean="0"/>
              <a:t>12</a:t>
            </a:r>
            <a:r>
              <a:rPr lang="cs-CZ" sz="2400" i="1" dirty="0" smtClean="0"/>
              <a:t> = 40 + (12 – 1).3</a:t>
            </a:r>
          </a:p>
          <a:p>
            <a:pPr>
              <a:buNone/>
            </a:pPr>
            <a:r>
              <a:rPr lang="cs-CZ" sz="2400" i="1" dirty="0" smtClean="0"/>
              <a:t>        a</a:t>
            </a:r>
            <a:r>
              <a:rPr lang="cs-CZ" sz="2400" i="1" baseline="-25000" dirty="0" smtClean="0"/>
              <a:t>12</a:t>
            </a:r>
            <a:r>
              <a:rPr lang="cs-CZ" sz="2400" i="1" dirty="0" smtClean="0"/>
              <a:t> = 73</a:t>
            </a:r>
          </a:p>
          <a:p>
            <a:pPr>
              <a:buNone/>
            </a:pPr>
            <a:endParaRPr lang="cs-CZ" sz="1200" i="1" dirty="0" smtClean="0">
              <a:hlinkClick r:id="rId2" action="ppaction://hlinksldjump"/>
            </a:endParaRPr>
          </a:p>
          <a:p>
            <a:pPr algn="r">
              <a:buNone/>
            </a:pPr>
            <a:r>
              <a:rPr lang="cs-CZ" sz="2400" i="1" dirty="0" err="1" smtClean="0"/>
              <a:t>S</a:t>
            </a:r>
            <a:r>
              <a:rPr lang="cs-CZ" sz="2400" i="1" baseline="-25000" dirty="0" err="1" smtClean="0"/>
              <a:t>n</a:t>
            </a:r>
            <a:r>
              <a:rPr lang="cs-CZ" sz="2400" i="1" dirty="0" smtClean="0"/>
              <a:t> = n/2 . (a</a:t>
            </a:r>
            <a:r>
              <a:rPr lang="cs-CZ" sz="2400" i="1" baseline="-25000" dirty="0" smtClean="0"/>
              <a:t>1</a:t>
            </a:r>
            <a:r>
              <a:rPr lang="cs-CZ" sz="2400" i="1" dirty="0" smtClean="0"/>
              <a:t> + </a:t>
            </a:r>
            <a:r>
              <a:rPr lang="cs-CZ" sz="2400" i="1" dirty="0" err="1" smtClean="0"/>
              <a:t>a</a:t>
            </a:r>
            <a:r>
              <a:rPr lang="cs-CZ" sz="2400" i="1" baseline="-25000" dirty="0" err="1" smtClean="0"/>
              <a:t>n</a:t>
            </a:r>
            <a:r>
              <a:rPr lang="cs-CZ" sz="2400" i="1" dirty="0" smtClean="0"/>
              <a:t>)</a:t>
            </a:r>
            <a:r>
              <a:rPr lang="cs-CZ" sz="2800" i="1" dirty="0" smtClean="0"/>
              <a:t>                 </a:t>
            </a:r>
            <a:r>
              <a:rPr lang="cs-CZ" sz="2000" dirty="0" smtClean="0"/>
              <a:t>dopočítáme počet součástek za 12 směn</a:t>
            </a:r>
            <a:endParaRPr lang="cs-CZ" sz="2000" dirty="0" smtClean="0">
              <a:hlinkClick r:id="rId2" action="ppaction://hlinksldjump"/>
            </a:endParaRPr>
          </a:p>
          <a:p>
            <a:pPr>
              <a:buNone/>
            </a:pPr>
            <a:r>
              <a:rPr lang="cs-CZ" sz="2400" i="1" dirty="0" smtClean="0"/>
              <a:t>        S</a:t>
            </a:r>
            <a:r>
              <a:rPr lang="cs-CZ" sz="2400" i="1" baseline="-25000" dirty="0" smtClean="0"/>
              <a:t>12</a:t>
            </a:r>
            <a:r>
              <a:rPr lang="cs-CZ" sz="2400" i="1" dirty="0" smtClean="0"/>
              <a:t> = 12/2 . (40 + 73)</a:t>
            </a:r>
            <a:endParaRPr lang="cs-CZ" sz="2400" dirty="0" smtClean="0">
              <a:hlinkClick r:id="rId2" action="ppaction://hlinksldjump"/>
            </a:endParaRPr>
          </a:p>
          <a:p>
            <a:pPr algn="r">
              <a:buNone/>
            </a:pPr>
            <a:r>
              <a:rPr lang="cs-CZ" sz="2400" i="1" dirty="0" smtClean="0"/>
              <a:t>  S</a:t>
            </a:r>
            <a:r>
              <a:rPr lang="cs-CZ" sz="2400" i="1" baseline="-25000" dirty="0" smtClean="0"/>
              <a:t>12</a:t>
            </a:r>
            <a:r>
              <a:rPr lang="cs-CZ" sz="2400" i="1" dirty="0" smtClean="0"/>
              <a:t> = 678                              </a:t>
            </a:r>
            <a:r>
              <a:rPr lang="cs-CZ" sz="2000" b="1" dirty="0" smtClean="0"/>
              <a:t>Dělník by vyrobil za 12 směn 678 součástek.</a:t>
            </a:r>
            <a:endParaRPr lang="cs-CZ" sz="2000" b="1" dirty="0" smtClean="0">
              <a:hlinkClick r:id="rId2" action="ppaction://hlinksldjump"/>
            </a:endParaRPr>
          </a:p>
          <a:p>
            <a:pPr algn="r">
              <a:buNone/>
            </a:pPr>
            <a:r>
              <a:rPr lang="cs-CZ" sz="2600" dirty="0" smtClean="0">
                <a:hlinkClick r:id="rId2" action="ppaction://hlinksldjump"/>
              </a:rPr>
              <a:t>zpět</a:t>
            </a: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0912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aritmetická posloupnost</a:t>
            </a:r>
          </a:p>
          <a:p>
            <a:pPr>
              <a:buFontTx/>
              <a:buChar char="-"/>
            </a:pPr>
            <a:r>
              <a:rPr lang="cs-CZ" sz="2400" dirty="0" smtClean="0"/>
              <a:t>zvětšuje či zmenšuje se neustálé </a:t>
            </a:r>
            <a:r>
              <a:rPr lang="cs-CZ" sz="2400" u="sng" dirty="0" smtClean="0"/>
              <a:t>o</a:t>
            </a:r>
            <a:r>
              <a:rPr lang="cs-CZ" sz="2400" dirty="0" smtClean="0"/>
              <a:t> stejnou hodnotu - diference</a:t>
            </a:r>
          </a:p>
          <a:p>
            <a:pPr>
              <a:buNone/>
            </a:pPr>
            <a:endParaRPr lang="cs-CZ" sz="2200" i="1" dirty="0" smtClean="0"/>
          </a:p>
          <a:p>
            <a:r>
              <a:rPr lang="cs-CZ" sz="2800" dirty="0" smtClean="0"/>
              <a:t>vzorce</a:t>
            </a:r>
          </a:p>
          <a:p>
            <a:pPr marL="514350" indent="-514350">
              <a:buNone/>
            </a:pPr>
            <a:r>
              <a:rPr lang="cs-CZ" sz="2400" i="1" dirty="0" err="1" smtClean="0"/>
              <a:t>a</a:t>
            </a:r>
            <a:r>
              <a:rPr lang="cs-CZ" sz="2400" i="1" baseline="-25000" dirty="0" err="1" smtClean="0"/>
              <a:t>n</a:t>
            </a:r>
            <a:r>
              <a:rPr lang="cs-CZ" sz="2400" i="1" baseline="-25000" dirty="0" smtClean="0"/>
              <a:t>+1</a:t>
            </a:r>
            <a:r>
              <a:rPr lang="cs-CZ" sz="2400" i="1" dirty="0" smtClean="0"/>
              <a:t> = </a:t>
            </a:r>
            <a:r>
              <a:rPr lang="cs-CZ" sz="2400" i="1" dirty="0" err="1" smtClean="0"/>
              <a:t>a</a:t>
            </a:r>
            <a:r>
              <a:rPr lang="cs-CZ" sz="2400" i="1" baseline="-25000" dirty="0" err="1" smtClean="0"/>
              <a:t>n</a:t>
            </a:r>
            <a:r>
              <a:rPr lang="cs-CZ" sz="2400" i="1" dirty="0" smtClean="0"/>
              <a:t> + d</a:t>
            </a:r>
          </a:p>
          <a:p>
            <a:pPr marL="514350" indent="-514350">
              <a:buNone/>
            </a:pPr>
            <a:r>
              <a:rPr lang="cs-CZ" sz="2400" i="1" dirty="0" err="1" smtClean="0"/>
              <a:t>a</a:t>
            </a:r>
            <a:r>
              <a:rPr lang="cs-CZ" sz="2400" i="1" baseline="-25000" dirty="0" err="1" smtClean="0"/>
              <a:t>n</a:t>
            </a:r>
            <a:r>
              <a:rPr lang="cs-CZ" sz="2400" i="1" dirty="0" smtClean="0"/>
              <a:t> = (</a:t>
            </a:r>
            <a:r>
              <a:rPr lang="cs-CZ" sz="2400" i="1" dirty="0" err="1" smtClean="0"/>
              <a:t>a</a:t>
            </a:r>
            <a:r>
              <a:rPr lang="cs-CZ" sz="2400" i="1" baseline="-25000" dirty="0" err="1" smtClean="0"/>
              <a:t>n</a:t>
            </a:r>
            <a:r>
              <a:rPr lang="cs-CZ" sz="2400" i="1" baseline="-25000" dirty="0" smtClean="0"/>
              <a:t>+1</a:t>
            </a:r>
            <a:r>
              <a:rPr lang="cs-CZ" sz="2400" i="1" dirty="0" smtClean="0"/>
              <a:t> + </a:t>
            </a:r>
            <a:r>
              <a:rPr lang="cs-CZ" sz="2400" i="1" dirty="0" err="1" smtClean="0"/>
              <a:t>a</a:t>
            </a:r>
            <a:r>
              <a:rPr lang="cs-CZ" sz="2400" i="1" baseline="-25000" dirty="0" err="1" smtClean="0"/>
              <a:t>n</a:t>
            </a:r>
            <a:r>
              <a:rPr lang="cs-CZ" sz="2400" i="1" baseline="-25000" dirty="0" smtClean="0"/>
              <a:t>-1</a:t>
            </a:r>
            <a:r>
              <a:rPr lang="cs-CZ" sz="2400" i="1" dirty="0" smtClean="0"/>
              <a:t> )/ 2</a:t>
            </a:r>
          </a:p>
          <a:p>
            <a:pPr marL="514350" indent="-514350">
              <a:buNone/>
            </a:pPr>
            <a:r>
              <a:rPr lang="cs-CZ" sz="2400" i="1" dirty="0" err="1" smtClean="0"/>
              <a:t>a</a:t>
            </a:r>
            <a:r>
              <a:rPr lang="cs-CZ" sz="2400" i="1" baseline="-25000" dirty="0" err="1" smtClean="0"/>
              <a:t>n</a:t>
            </a:r>
            <a:r>
              <a:rPr lang="cs-CZ" sz="2400" i="1" dirty="0" smtClean="0"/>
              <a:t> = a</a:t>
            </a:r>
            <a:r>
              <a:rPr lang="cs-CZ" sz="2400" i="1" baseline="-25000" dirty="0" smtClean="0"/>
              <a:t>1</a:t>
            </a:r>
            <a:r>
              <a:rPr lang="cs-CZ" sz="2400" i="1" dirty="0" smtClean="0"/>
              <a:t> + (n – 1).d</a:t>
            </a:r>
          </a:p>
          <a:p>
            <a:pPr marL="514350" indent="-514350">
              <a:buNone/>
            </a:pPr>
            <a:r>
              <a:rPr lang="cs-CZ" sz="2400" i="1" dirty="0" smtClean="0"/>
              <a:t>a</a:t>
            </a:r>
            <a:r>
              <a:rPr lang="cs-CZ" sz="2400" i="1" baseline="-25000" dirty="0" smtClean="0"/>
              <a:t>r</a:t>
            </a:r>
            <a:r>
              <a:rPr lang="cs-CZ" sz="2400" i="1" dirty="0" smtClean="0"/>
              <a:t> = a</a:t>
            </a:r>
            <a:r>
              <a:rPr lang="cs-CZ" sz="2400" i="1" baseline="-25000" dirty="0" smtClean="0"/>
              <a:t>s</a:t>
            </a:r>
            <a:r>
              <a:rPr lang="cs-CZ" sz="2400" i="1" dirty="0" smtClean="0"/>
              <a:t> + (r – s).d</a:t>
            </a:r>
          </a:p>
          <a:p>
            <a:pPr marL="514350" indent="-514350">
              <a:buNone/>
            </a:pPr>
            <a:r>
              <a:rPr lang="cs-CZ" sz="2400" i="1" dirty="0" err="1" smtClean="0"/>
              <a:t>S</a:t>
            </a:r>
            <a:r>
              <a:rPr lang="cs-CZ" sz="2400" i="1" baseline="-25000" dirty="0" err="1" smtClean="0"/>
              <a:t>n</a:t>
            </a:r>
            <a:r>
              <a:rPr lang="cs-CZ" sz="2400" i="1" dirty="0" smtClean="0"/>
              <a:t> = n/2 . (a</a:t>
            </a:r>
            <a:r>
              <a:rPr lang="cs-CZ" sz="2400" i="1" baseline="-25000" dirty="0" smtClean="0"/>
              <a:t>1</a:t>
            </a:r>
            <a:r>
              <a:rPr lang="cs-CZ" sz="2400" i="1" dirty="0" smtClean="0"/>
              <a:t> + </a:t>
            </a:r>
            <a:r>
              <a:rPr lang="cs-CZ" sz="2400" i="1" dirty="0" err="1" smtClean="0"/>
              <a:t>a</a:t>
            </a:r>
            <a:r>
              <a:rPr lang="cs-CZ" sz="2400" i="1" baseline="-25000" dirty="0" err="1" smtClean="0"/>
              <a:t>n</a:t>
            </a:r>
            <a:r>
              <a:rPr lang="cs-CZ" sz="2400" i="1" dirty="0" smtClean="0"/>
              <a:t>)</a:t>
            </a:r>
            <a:endParaRPr lang="cs-CZ" sz="2400" dirty="0" smtClean="0"/>
          </a:p>
          <a:p>
            <a:pPr marL="514350" indent="-514350">
              <a:buNone/>
            </a:pPr>
            <a:endParaRPr lang="cs-CZ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HUDCOVÁ, Milada a Libuše KUBIČÍKOVÁ. </a:t>
            </a:r>
            <a:r>
              <a:rPr lang="cs-CZ" sz="2400" i="1" dirty="0" smtClean="0"/>
              <a:t>Sbírka úloh z matematiky pro SOŠ, SOU a nástavbové studium</a:t>
            </a:r>
            <a:r>
              <a:rPr lang="cs-CZ" sz="2400" dirty="0" smtClean="0"/>
              <a:t>. 2. vydání. Havlíčkův Brod: </a:t>
            </a:r>
            <a:r>
              <a:rPr lang="cs-CZ" sz="2400" dirty="0" err="1" smtClean="0"/>
              <a:t>Prometheus</a:t>
            </a:r>
            <a:r>
              <a:rPr lang="cs-CZ" sz="2400" dirty="0" smtClean="0"/>
              <a:t>, spol. s r.o., 2005. Učebnice pro střední školy. ISBN 80-7196-318-6</a:t>
            </a: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3024336"/>
          </a:xfrm>
        </p:spPr>
        <p:txBody>
          <a:bodyPr>
            <a:normAutofit/>
          </a:bodyPr>
          <a:lstStyle/>
          <a:p>
            <a:r>
              <a:rPr lang="cs-CZ" sz="7200" dirty="0" smtClean="0"/>
              <a:t>Aritmetická posloupnost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sz="2800" dirty="0" smtClean="0"/>
              <a:t>pojem aritmetická posloupnost</a:t>
            </a:r>
          </a:p>
          <a:p>
            <a:pPr marL="514350" indent="-514350">
              <a:buAutoNum type="alphaLcParenR"/>
            </a:pPr>
            <a:r>
              <a:rPr lang="cs-CZ" sz="2800" dirty="0" smtClean="0"/>
              <a:t>vzorce + ukázkové příklady</a:t>
            </a:r>
          </a:p>
          <a:p>
            <a:pPr marL="514350" indent="-514350">
              <a:buAutoNum type="alphaLcParenR"/>
            </a:pPr>
            <a:r>
              <a:rPr lang="cs-CZ" sz="2800" dirty="0" smtClean="0"/>
              <a:t>příklady na procvičení včetně řešení</a:t>
            </a:r>
          </a:p>
          <a:p>
            <a:pPr marL="514350" indent="-514350">
              <a:buAutoNum type="alphaLcParenR"/>
            </a:pPr>
            <a:r>
              <a:rPr lang="cs-CZ" sz="2800" dirty="0" smtClean="0"/>
              <a:t>slovní úlohy řešené aritmetickou posloupnosti včetně řešení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Aritmetická posloupnost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posloupnost se nazývá aritmetická, právě když existuje takové reálné číslo </a:t>
            </a:r>
            <a:r>
              <a:rPr lang="cs-CZ" sz="2800" i="1" dirty="0" smtClean="0"/>
              <a:t>d</a:t>
            </a:r>
            <a:r>
              <a:rPr lang="cs-CZ" sz="2800" dirty="0" smtClean="0"/>
              <a:t>, že pro každé přirozené číslo </a:t>
            </a:r>
            <a:r>
              <a:rPr lang="cs-CZ" sz="2800" i="1" dirty="0" smtClean="0"/>
              <a:t>n</a:t>
            </a:r>
            <a:r>
              <a:rPr lang="cs-CZ" sz="2800" dirty="0" smtClean="0"/>
              <a:t> je         </a:t>
            </a:r>
            <a:r>
              <a:rPr lang="cs-CZ" sz="2800" i="1" dirty="0" err="1" smtClean="0"/>
              <a:t>a</a:t>
            </a:r>
            <a:r>
              <a:rPr lang="cs-CZ" sz="2800" i="1" baseline="-25000" dirty="0" err="1" smtClean="0"/>
              <a:t>n</a:t>
            </a:r>
            <a:r>
              <a:rPr lang="cs-CZ" sz="2800" i="1" baseline="-25000" dirty="0" smtClean="0"/>
              <a:t>+1</a:t>
            </a:r>
            <a:r>
              <a:rPr lang="cs-CZ" sz="2800" i="1" dirty="0" smtClean="0"/>
              <a:t> = </a:t>
            </a:r>
            <a:r>
              <a:rPr lang="cs-CZ" sz="2800" i="1" dirty="0" err="1" smtClean="0"/>
              <a:t>a</a:t>
            </a:r>
            <a:r>
              <a:rPr lang="cs-CZ" sz="2800" i="1" baseline="-25000" dirty="0" err="1" smtClean="0"/>
              <a:t>n</a:t>
            </a:r>
            <a:r>
              <a:rPr lang="cs-CZ" sz="2800" i="1" dirty="0" smtClean="0"/>
              <a:t> + d</a:t>
            </a:r>
            <a:r>
              <a:rPr lang="cs-CZ" sz="2800" b="1" dirty="0" smtClean="0"/>
              <a:t> </a:t>
            </a:r>
          </a:p>
          <a:p>
            <a:r>
              <a:rPr lang="cs-CZ" sz="2800" dirty="0" smtClean="0"/>
              <a:t>reálnému číslu </a:t>
            </a:r>
            <a:r>
              <a:rPr lang="cs-CZ" sz="2800" i="1" dirty="0" smtClean="0"/>
              <a:t>d</a:t>
            </a:r>
            <a:r>
              <a:rPr lang="cs-CZ" sz="2800" dirty="0" smtClean="0"/>
              <a:t> se říká diference; značí se - </a:t>
            </a:r>
            <a:r>
              <a:rPr lang="cs-CZ" sz="2800" i="1" dirty="0" smtClean="0"/>
              <a:t>d</a:t>
            </a:r>
          </a:p>
          <a:p>
            <a:pPr>
              <a:buNone/>
            </a:pPr>
            <a:r>
              <a:rPr lang="cs-CZ" sz="2600" i="1" dirty="0" smtClean="0"/>
              <a:t>např. d = 2 </a:t>
            </a:r>
          </a:p>
          <a:p>
            <a:pPr>
              <a:buNone/>
            </a:pPr>
            <a:endParaRPr lang="cs-CZ" sz="2800" i="1" dirty="0" smtClean="0"/>
          </a:p>
          <a:p>
            <a:pPr>
              <a:buNone/>
            </a:pPr>
            <a:r>
              <a:rPr lang="cs-CZ" sz="2600" i="1" dirty="0" smtClean="0"/>
              <a:t>posloupnost </a:t>
            </a:r>
            <a:r>
              <a:rPr lang="cs-CZ" i="1" dirty="0" smtClean="0"/>
              <a:t>    1 ,  3 ,  5 ,  7 ,  9 ,  ...   </a:t>
            </a:r>
          </a:p>
          <a:p>
            <a:pPr>
              <a:buNone/>
            </a:pPr>
            <a:r>
              <a:rPr lang="cs-CZ" sz="1500" i="1" dirty="0" smtClean="0"/>
              <a:t>                                                       +            +           +           +</a:t>
            </a:r>
          </a:p>
          <a:p>
            <a:pPr>
              <a:buNone/>
            </a:pPr>
            <a:r>
              <a:rPr lang="cs-CZ" i="1" dirty="0" smtClean="0"/>
              <a:t>                         </a:t>
            </a:r>
            <a:r>
              <a:rPr lang="cs-CZ" sz="2600" i="1" dirty="0" smtClean="0"/>
              <a:t>2      </a:t>
            </a:r>
            <a:r>
              <a:rPr lang="cs-CZ" sz="2600" i="1" dirty="0" err="1" smtClean="0"/>
              <a:t>2</a:t>
            </a:r>
            <a:r>
              <a:rPr lang="cs-CZ" sz="2600" i="1" dirty="0" smtClean="0"/>
              <a:t>     </a:t>
            </a:r>
            <a:r>
              <a:rPr lang="cs-CZ" sz="2600" i="1" dirty="0" err="1" smtClean="0"/>
              <a:t>2</a:t>
            </a:r>
            <a:r>
              <a:rPr lang="cs-CZ" sz="2600" i="1" dirty="0" smtClean="0"/>
              <a:t>      </a:t>
            </a:r>
            <a:r>
              <a:rPr lang="cs-CZ" sz="2600" i="1" dirty="0" err="1" smtClean="0"/>
              <a:t>2</a:t>
            </a:r>
            <a:r>
              <a:rPr lang="cs-CZ" sz="2600" i="1" dirty="0" smtClean="0"/>
              <a:t>     </a:t>
            </a:r>
            <a:r>
              <a:rPr lang="en-US" sz="2600" i="1" dirty="0" smtClean="0"/>
              <a:t>       </a:t>
            </a:r>
            <a:r>
              <a:rPr lang="cs-CZ" sz="2600" i="1" dirty="0" smtClean="0"/>
              <a:t>stejná hodnota </a:t>
            </a:r>
            <a:r>
              <a:rPr lang="cs-CZ" sz="2600" i="1" dirty="0" smtClean="0">
                <a:sym typeface="Wingdings" pitchFamily="2" charset="2"/>
              </a:rPr>
              <a:t></a:t>
            </a:r>
            <a:r>
              <a:rPr lang="en-US" sz="2600" i="1" dirty="0" smtClean="0">
                <a:sym typeface="Wingdings" pitchFamily="2" charset="2"/>
              </a:rPr>
              <a:t> </a:t>
            </a:r>
            <a:r>
              <a:rPr lang="cs-CZ" sz="2600" i="1" dirty="0" smtClean="0"/>
              <a:t> 2</a:t>
            </a:r>
          </a:p>
          <a:p>
            <a:pPr>
              <a:buNone/>
            </a:pPr>
            <a:endParaRPr lang="cs-CZ" sz="2600" i="1" dirty="0" smtClean="0"/>
          </a:p>
          <a:p>
            <a:pPr>
              <a:buNone/>
            </a:pPr>
            <a:endParaRPr lang="cs-CZ" sz="1500" i="1" dirty="0" smtClean="0"/>
          </a:p>
          <a:p>
            <a:pPr>
              <a:buNone/>
            </a:pPr>
            <a:endParaRPr lang="cs-CZ" sz="1500" i="1" dirty="0" smtClean="0"/>
          </a:p>
          <a:p>
            <a:pPr algn="ctr">
              <a:buNone/>
            </a:pPr>
            <a:endParaRPr lang="cs-CZ" i="1" dirty="0" smtClean="0"/>
          </a:p>
          <a:p>
            <a:pPr algn="ctr">
              <a:buNone/>
            </a:pPr>
            <a:endParaRPr lang="cs-CZ" sz="2200" i="1" dirty="0" smtClean="0"/>
          </a:p>
          <a:p>
            <a:pPr>
              <a:buNone/>
            </a:pPr>
            <a:endParaRPr lang="cs-CZ" i="1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9" name="Levá složená závorka 18"/>
          <p:cNvSpPr/>
          <p:nvPr/>
        </p:nvSpPr>
        <p:spPr>
          <a:xfrm rot="16200000">
            <a:off x="2766084" y="5018892"/>
            <a:ext cx="371472" cy="5040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Levá složená závorka 19"/>
          <p:cNvSpPr/>
          <p:nvPr/>
        </p:nvSpPr>
        <p:spPr>
          <a:xfrm rot="16200000">
            <a:off x="3918212" y="5007460"/>
            <a:ext cx="371472" cy="5040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Levá složená závorka 20"/>
          <p:cNvSpPr/>
          <p:nvPr/>
        </p:nvSpPr>
        <p:spPr>
          <a:xfrm rot="16200000">
            <a:off x="4494276" y="5007460"/>
            <a:ext cx="371472" cy="5040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Levá složená závorka 21"/>
          <p:cNvSpPr/>
          <p:nvPr/>
        </p:nvSpPr>
        <p:spPr>
          <a:xfrm rot="16200000">
            <a:off x="3342148" y="5018893"/>
            <a:ext cx="371472" cy="5040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Vzorce + ukázkové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cs-CZ" sz="2600" dirty="0" smtClean="0"/>
              <a:t>vzorec pro výpočet dalšího členu pomocí předcházejícího a diference                       </a:t>
            </a:r>
            <a:r>
              <a:rPr lang="cs-CZ" sz="2600" b="1" i="1" dirty="0" err="1" smtClean="0"/>
              <a:t>a</a:t>
            </a:r>
            <a:r>
              <a:rPr lang="cs-CZ" sz="2600" b="1" i="1" baseline="-25000" dirty="0" err="1" smtClean="0"/>
              <a:t>n</a:t>
            </a:r>
            <a:r>
              <a:rPr lang="cs-CZ" sz="2600" b="1" i="1" baseline="-25000" dirty="0" smtClean="0"/>
              <a:t>+1</a:t>
            </a:r>
            <a:r>
              <a:rPr lang="cs-CZ" sz="2600" b="1" i="1" dirty="0" smtClean="0"/>
              <a:t> = </a:t>
            </a:r>
            <a:r>
              <a:rPr lang="cs-CZ" sz="2600" b="1" i="1" dirty="0" err="1" smtClean="0"/>
              <a:t>a</a:t>
            </a:r>
            <a:r>
              <a:rPr lang="cs-CZ" sz="2600" b="1" i="1" baseline="-25000" dirty="0" err="1" smtClean="0"/>
              <a:t>n</a:t>
            </a:r>
            <a:r>
              <a:rPr lang="cs-CZ" sz="2600" b="1" i="1" dirty="0" smtClean="0"/>
              <a:t> + d</a:t>
            </a:r>
            <a:r>
              <a:rPr lang="cs-CZ" sz="2600" b="1" dirty="0" smtClean="0"/>
              <a:t> </a:t>
            </a:r>
          </a:p>
          <a:p>
            <a:pPr>
              <a:spcBef>
                <a:spcPts val="600"/>
              </a:spcBef>
              <a:buNone/>
            </a:pPr>
            <a:r>
              <a:rPr lang="cs-CZ" sz="2000" i="1" dirty="0" smtClean="0">
                <a:solidFill>
                  <a:srgbClr val="FF0000"/>
                </a:solidFill>
              </a:rPr>
              <a:t>Př. a</a:t>
            </a:r>
            <a:r>
              <a:rPr lang="cs-CZ" sz="2000" i="1" baseline="-25000" dirty="0" smtClean="0">
                <a:solidFill>
                  <a:srgbClr val="FF0000"/>
                </a:solidFill>
              </a:rPr>
              <a:t>1</a:t>
            </a:r>
            <a:r>
              <a:rPr lang="cs-CZ" sz="2000" i="1" dirty="0" smtClean="0">
                <a:solidFill>
                  <a:srgbClr val="FF0000"/>
                </a:solidFill>
              </a:rPr>
              <a:t> = 3 ; d = 4 ; a</a:t>
            </a:r>
            <a:r>
              <a:rPr lang="cs-CZ" sz="2000" i="1" baseline="-25000" dirty="0" smtClean="0">
                <a:solidFill>
                  <a:srgbClr val="FF0000"/>
                </a:solidFill>
              </a:rPr>
              <a:t>2</a:t>
            </a:r>
            <a:r>
              <a:rPr lang="cs-CZ" sz="2000" i="1" dirty="0" smtClean="0">
                <a:solidFill>
                  <a:srgbClr val="FF0000"/>
                </a:solidFill>
              </a:rPr>
              <a:t> = ? ; a</a:t>
            </a:r>
            <a:r>
              <a:rPr lang="cs-CZ" sz="2000" i="1" baseline="-25000" dirty="0" smtClean="0">
                <a:solidFill>
                  <a:srgbClr val="FF0000"/>
                </a:solidFill>
              </a:rPr>
              <a:t>3</a:t>
            </a:r>
            <a:r>
              <a:rPr lang="cs-CZ" sz="2000" i="1" dirty="0" smtClean="0">
                <a:solidFill>
                  <a:srgbClr val="FF0000"/>
                </a:solidFill>
              </a:rPr>
              <a:t> = ?</a:t>
            </a:r>
          </a:p>
          <a:p>
            <a:pPr>
              <a:spcBef>
                <a:spcPts val="1200"/>
              </a:spcBef>
              <a:buNone/>
            </a:pPr>
            <a:r>
              <a:rPr lang="cs-CZ" sz="2000" i="1" dirty="0" smtClean="0">
                <a:solidFill>
                  <a:srgbClr val="FF0000"/>
                </a:solidFill>
              </a:rPr>
              <a:t>       a</a:t>
            </a:r>
            <a:r>
              <a:rPr lang="cs-CZ" sz="2000" i="1" baseline="-25000" dirty="0" smtClean="0">
                <a:solidFill>
                  <a:srgbClr val="FF0000"/>
                </a:solidFill>
              </a:rPr>
              <a:t>2</a:t>
            </a:r>
            <a:r>
              <a:rPr lang="cs-CZ" sz="2000" i="1" dirty="0" smtClean="0">
                <a:solidFill>
                  <a:srgbClr val="FF0000"/>
                </a:solidFill>
              </a:rPr>
              <a:t> = a</a:t>
            </a:r>
            <a:r>
              <a:rPr lang="cs-CZ" sz="2000" i="1" baseline="-25000" dirty="0" smtClean="0">
                <a:solidFill>
                  <a:srgbClr val="FF0000"/>
                </a:solidFill>
              </a:rPr>
              <a:t>1</a:t>
            </a:r>
            <a:r>
              <a:rPr lang="cs-CZ" sz="2000" i="1" dirty="0" smtClean="0">
                <a:solidFill>
                  <a:srgbClr val="FF0000"/>
                </a:solidFill>
              </a:rPr>
              <a:t> + 4               a</a:t>
            </a:r>
            <a:r>
              <a:rPr lang="cs-CZ" sz="2000" i="1" baseline="-25000" dirty="0" smtClean="0">
                <a:solidFill>
                  <a:srgbClr val="FF0000"/>
                </a:solidFill>
              </a:rPr>
              <a:t>3</a:t>
            </a:r>
            <a:r>
              <a:rPr lang="cs-CZ" sz="2000" i="1" dirty="0" smtClean="0">
                <a:solidFill>
                  <a:srgbClr val="FF0000"/>
                </a:solidFill>
              </a:rPr>
              <a:t> = a</a:t>
            </a:r>
            <a:r>
              <a:rPr lang="cs-CZ" sz="2000" i="1" baseline="-25000" dirty="0" smtClean="0">
                <a:solidFill>
                  <a:srgbClr val="FF0000"/>
                </a:solidFill>
              </a:rPr>
              <a:t>2</a:t>
            </a:r>
            <a:r>
              <a:rPr lang="cs-CZ" sz="2000" i="1" dirty="0" smtClean="0">
                <a:solidFill>
                  <a:srgbClr val="FF0000"/>
                </a:solidFill>
              </a:rPr>
              <a:t> + 4</a:t>
            </a:r>
          </a:p>
          <a:p>
            <a:pPr>
              <a:buNone/>
            </a:pPr>
            <a:r>
              <a:rPr lang="cs-CZ" sz="2000" i="1" dirty="0" smtClean="0">
                <a:solidFill>
                  <a:srgbClr val="FF0000"/>
                </a:solidFill>
              </a:rPr>
              <a:t>       a</a:t>
            </a:r>
            <a:r>
              <a:rPr lang="cs-CZ" sz="2000" i="1" baseline="-25000" dirty="0" smtClean="0">
                <a:solidFill>
                  <a:srgbClr val="FF0000"/>
                </a:solidFill>
              </a:rPr>
              <a:t>2</a:t>
            </a:r>
            <a:r>
              <a:rPr lang="cs-CZ" sz="2000" i="1" dirty="0" smtClean="0">
                <a:solidFill>
                  <a:srgbClr val="FF0000"/>
                </a:solidFill>
              </a:rPr>
              <a:t> = 3 + 4                a</a:t>
            </a:r>
            <a:r>
              <a:rPr lang="cs-CZ" sz="2000" i="1" baseline="-25000" dirty="0" smtClean="0">
                <a:solidFill>
                  <a:srgbClr val="FF0000"/>
                </a:solidFill>
              </a:rPr>
              <a:t>3</a:t>
            </a:r>
            <a:r>
              <a:rPr lang="cs-CZ" sz="2000" i="1" dirty="0" smtClean="0">
                <a:solidFill>
                  <a:srgbClr val="FF0000"/>
                </a:solidFill>
              </a:rPr>
              <a:t> = 7 + 4</a:t>
            </a:r>
          </a:p>
          <a:p>
            <a:pPr>
              <a:buNone/>
            </a:pPr>
            <a:r>
              <a:rPr lang="cs-CZ" sz="2000" i="1" dirty="0" smtClean="0">
                <a:solidFill>
                  <a:srgbClr val="FF0000"/>
                </a:solidFill>
              </a:rPr>
              <a:t>       a</a:t>
            </a:r>
            <a:r>
              <a:rPr lang="cs-CZ" sz="2000" i="1" baseline="-25000" dirty="0" smtClean="0">
                <a:solidFill>
                  <a:srgbClr val="FF0000"/>
                </a:solidFill>
              </a:rPr>
              <a:t>2</a:t>
            </a:r>
            <a:r>
              <a:rPr lang="cs-CZ" sz="2000" i="1" dirty="0" smtClean="0">
                <a:solidFill>
                  <a:srgbClr val="FF0000"/>
                </a:solidFill>
              </a:rPr>
              <a:t> = 7                       a</a:t>
            </a:r>
            <a:r>
              <a:rPr lang="cs-CZ" sz="2000" i="1" baseline="-25000" dirty="0" smtClean="0">
                <a:solidFill>
                  <a:srgbClr val="FF0000"/>
                </a:solidFill>
              </a:rPr>
              <a:t>3</a:t>
            </a:r>
            <a:r>
              <a:rPr lang="cs-CZ" sz="2000" i="1" dirty="0" smtClean="0">
                <a:solidFill>
                  <a:srgbClr val="FF0000"/>
                </a:solidFill>
              </a:rPr>
              <a:t> = 11</a:t>
            </a:r>
          </a:p>
          <a:p>
            <a:pPr>
              <a:buNone/>
            </a:pPr>
            <a:endParaRPr lang="cs-CZ" sz="1000" i="1" dirty="0" smtClean="0"/>
          </a:p>
          <a:p>
            <a:pPr>
              <a:spcBef>
                <a:spcPts val="0"/>
              </a:spcBef>
            </a:pPr>
            <a:r>
              <a:rPr lang="cs-CZ" sz="2600" dirty="0" smtClean="0"/>
              <a:t>vzorec pro výpočet členu pomocí předcházejícího a následujícího členu           </a:t>
            </a:r>
            <a:r>
              <a:rPr lang="cs-CZ" sz="2600" b="1" i="1" dirty="0" err="1" smtClean="0"/>
              <a:t>a</a:t>
            </a:r>
            <a:r>
              <a:rPr lang="cs-CZ" sz="2600" b="1" i="1" baseline="-25000" dirty="0" err="1" smtClean="0"/>
              <a:t>n</a:t>
            </a:r>
            <a:r>
              <a:rPr lang="cs-CZ" sz="2600" b="1" i="1" dirty="0" smtClean="0"/>
              <a:t> = (</a:t>
            </a:r>
            <a:r>
              <a:rPr lang="cs-CZ" sz="2600" b="1" i="1" dirty="0" err="1" smtClean="0"/>
              <a:t>a</a:t>
            </a:r>
            <a:r>
              <a:rPr lang="cs-CZ" sz="2600" b="1" i="1" baseline="-25000" dirty="0" err="1" smtClean="0"/>
              <a:t>n</a:t>
            </a:r>
            <a:r>
              <a:rPr lang="cs-CZ" sz="2600" b="1" i="1" baseline="-25000" dirty="0" smtClean="0"/>
              <a:t>+1</a:t>
            </a:r>
            <a:r>
              <a:rPr lang="cs-CZ" sz="2600" b="1" i="1" dirty="0" smtClean="0"/>
              <a:t> + </a:t>
            </a:r>
            <a:r>
              <a:rPr lang="cs-CZ" sz="2600" b="1" i="1" dirty="0" err="1" smtClean="0"/>
              <a:t>a</a:t>
            </a:r>
            <a:r>
              <a:rPr lang="cs-CZ" sz="2600" b="1" i="1" baseline="-25000" dirty="0" err="1" smtClean="0"/>
              <a:t>n</a:t>
            </a:r>
            <a:r>
              <a:rPr lang="cs-CZ" sz="2600" b="1" i="1" baseline="-25000" dirty="0" smtClean="0"/>
              <a:t>-1</a:t>
            </a:r>
            <a:r>
              <a:rPr lang="cs-CZ" sz="2600" b="1" i="1" dirty="0" smtClean="0"/>
              <a:t> )/ 2</a:t>
            </a:r>
            <a:r>
              <a:rPr lang="cs-CZ" sz="2600" b="1" dirty="0" smtClean="0"/>
              <a:t> </a:t>
            </a:r>
          </a:p>
          <a:p>
            <a:pPr>
              <a:spcBef>
                <a:spcPts val="600"/>
              </a:spcBef>
              <a:buNone/>
            </a:pPr>
            <a:r>
              <a:rPr lang="cs-CZ" sz="2000" i="1" dirty="0" smtClean="0">
                <a:solidFill>
                  <a:srgbClr val="FF0000"/>
                </a:solidFill>
              </a:rPr>
              <a:t>Př. a</a:t>
            </a:r>
            <a:r>
              <a:rPr lang="cs-CZ" sz="2000" i="1" baseline="-25000" dirty="0" smtClean="0">
                <a:solidFill>
                  <a:srgbClr val="FF0000"/>
                </a:solidFill>
              </a:rPr>
              <a:t>2</a:t>
            </a:r>
            <a:r>
              <a:rPr lang="cs-CZ" sz="2000" i="1" dirty="0" smtClean="0">
                <a:solidFill>
                  <a:srgbClr val="FF0000"/>
                </a:solidFill>
              </a:rPr>
              <a:t> = -7 ; a</a:t>
            </a:r>
            <a:r>
              <a:rPr lang="cs-CZ" sz="2000" i="1" baseline="-25000" dirty="0" smtClean="0">
                <a:solidFill>
                  <a:srgbClr val="FF0000"/>
                </a:solidFill>
              </a:rPr>
              <a:t>4</a:t>
            </a:r>
            <a:r>
              <a:rPr lang="cs-CZ" sz="2000" i="1" dirty="0" smtClean="0">
                <a:solidFill>
                  <a:srgbClr val="FF0000"/>
                </a:solidFill>
              </a:rPr>
              <a:t> = 1 ; a</a:t>
            </a:r>
            <a:r>
              <a:rPr lang="cs-CZ" sz="2000" i="1" baseline="-25000" dirty="0" smtClean="0">
                <a:solidFill>
                  <a:srgbClr val="FF0000"/>
                </a:solidFill>
              </a:rPr>
              <a:t>3</a:t>
            </a:r>
            <a:r>
              <a:rPr lang="cs-CZ" sz="2000" i="1" dirty="0" smtClean="0">
                <a:solidFill>
                  <a:srgbClr val="FF0000"/>
                </a:solidFill>
              </a:rPr>
              <a:t> = ?</a:t>
            </a:r>
          </a:p>
          <a:p>
            <a:pPr>
              <a:spcBef>
                <a:spcPts val="1200"/>
              </a:spcBef>
              <a:buNone/>
            </a:pPr>
            <a:r>
              <a:rPr lang="cs-CZ" sz="2000" i="1" dirty="0" smtClean="0">
                <a:solidFill>
                  <a:srgbClr val="FF0000"/>
                </a:solidFill>
              </a:rPr>
              <a:t>       </a:t>
            </a:r>
            <a:r>
              <a:rPr lang="cs-CZ" sz="2000" i="1" dirty="0" err="1" smtClean="0">
                <a:solidFill>
                  <a:srgbClr val="FF0000"/>
                </a:solidFill>
              </a:rPr>
              <a:t>a</a:t>
            </a:r>
            <a:r>
              <a:rPr lang="cs-CZ" sz="2000" i="1" baseline="-25000" dirty="0" err="1" smtClean="0">
                <a:solidFill>
                  <a:srgbClr val="FF0000"/>
                </a:solidFill>
              </a:rPr>
              <a:t>n</a:t>
            </a:r>
            <a:r>
              <a:rPr lang="cs-CZ" sz="2000" i="1" dirty="0" smtClean="0">
                <a:solidFill>
                  <a:srgbClr val="FF0000"/>
                </a:solidFill>
              </a:rPr>
              <a:t> = (</a:t>
            </a:r>
            <a:r>
              <a:rPr lang="cs-CZ" sz="2000" i="1" dirty="0" err="1" smtClean="0">
                <a:solidFill>
                  <a:srgbClr val="FF0000"/>
                </a:solidFill>
              </a:rPr>
              <a:t>a</a:t>
            </a:r>
            <a:r>
              <a:rPr lang="cs-CZ" sz="2000" i="1" baseline="-25000" dirty="0" err="1" smtClean="0">
                <a:solidFill>
                  <a:srgbClr val="FF0000"/>
                </a:solidFill>
              </a:rPr>
              <a:t>n</a:t>
            </a:r>
            <a:r>
              <a:rPr lang="cs-CZ" sz="2000" i="1" baseline="-25000" dirty="0" smtClean="0">
                <a:solidFill>
                  <a:srgbClr val="FF0000"/>
                </a:solidFill>
              </a:rPr>
              <a:t>+1</a:t>
            </a:r>
            <a:r>
              <a:rPr lang="cs-CZ" sz="2000" i="1" dirty="0" smtClean="0">
                <a:solidFill>
                  <a:srgbClr val="FF0000"/>
                </a:solidFill>
              </a:rPr>
              <a:t> + </a:t>
            </a:r>
            <a:r>
              <a:rPr lang="cs-CZ" sz="2000" i="1" dirty="0" err="1" smtClean="0">
                <a:solidFill>
                  <a:srgbClr val="FF0000"/>
                </a:solidFill>
              </a:rPr>
              <a:t>a</a:t>
            </a:r>
            <a:r>
              <a:rPr lang="cs-CZ" sz="2000" i="1" baseline="-25000" dirty="0" err="1" smtClean="0">
                <a:solidFill>
                  <a:srgbClr val="FF0000"/>
                </a:solidFill>
              </a:rPr>
              <a:t>n</a:t>
            </a:r>
            <a:r>
              <a:rPr lang="cs-CZ" sz="2000" i="1" baseline="-25000" dirty="0" smtClean="0">
                <a:solidFill>
                  <a:srgbClr val="FF0000"/>
                </a:solidFill>
              </a:rPr>
              <a:t>-1</a:t>
            </a:r>
            <a:r>
              <a:rPr lang="cs-CZ" sz="2000" i="1" dirty="0" smtClean="0">
                <a:solidFill>
                  <a:srgbClr val="FF0000"/>
                </a:solidFill>
              </a:rPr>
              <a:t> ) / 2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cs-CZ" sz="2000" i="1" dirty="0" smtClean="0">
                <a:solidFill>
                  <a:srgbClr val="FF0000"/>
                </a:solidFill>
              </a:rPr>
              <a:t>       a</a:t>
            </a:r>
            <a:r>
              <a:rPr lang="cs-CZ" sz="2000" i="1" baseline="-25000" dirty="0" smtClean="0">
                <a:solidFill>
                  <a:srgbClr val="FF0000"/>
                </a:solidFill>
              </a:rPr>
              <a:t>3</a:t>
            </a:r>
            <a:r>
              <a:rPr lang="cs-CZ" sz="2000" i="1" dirty="0" smtClean="0">
                <a:solidFill>
                  <a:srgbClr val="FF0000"/>
                </a:solidFill>
              </a:rPr>
              <a:t> = (a</a:t>
            </a:r>
            <a:r>
              <a:rPr lang="cs-CZ" sz="2000" i="1" baseline="-25000" dirty="0" smtClean="0">
                <a:solidFill>
                  <a:srgbClr val="FF0000"/>
                </a:solidFill>
              </a:rPr>
              <a:t>4</a:t>
            </a:r>
            <a:r>
              <a:rPr lang="cs-CZ" sz="2000" i="1" dirty="0" smtClean="0">
                <a:solidFill>
                  <a:srgbClr val="FF0000"/>
                </a:solidFill>
              </a:rPr>
              <a:t> + a</a:t>
            </a:r>
            <a:r>
              <a:rPr lang="cs-CZ" sz="2000" i="1" baseline="-25000" dirty="0" smtClean="0">
                <a:solidFill>
                  <a:srgbClr val="FF0000"/>
                </a:solidFill>
              </a:rPr>
              <a:t>2</a:t>
            </a:r>
            <a:r>
              <a:rPr lang="cs-CZ" sz="2000" i="1" dirty="0" smtClean="0">
                <a:solidFill>
                  <a:srgbClr val="FF0000"/>
                </a:solidFill>
              </a:rPr>
              <a:t> ) / 2</a:t>
            </a:r>
          </a:p>
          <a:p>
            <a:pPr>
              <a:buNone/>
            </a:pPr>
            <a:r>
              <a:rPr lang="cs-CZ" sz="2000" i="1" dirty="0" smtClean="0">
                <a:solidFill>
                  <a:srgbClr val="FF0000"/>
                </a:solidFill>
              </a:rPr>
              <a:t>       a</a:t>
            </a:r>
            <a:r>
              <a:rPr lang="cs-CZ" sz="2000" i="1" baseline="-25000" dirty="0" smtClean="0">
                <a:solidFill>
                  <a:srgbClr val="FF0000"/>
                </a:solidFill>
              </a:rPr>
              <a:t>3</a:t>
            </a:r>
            <a:r>
              <a:rPr lang="cs-CZ" sz="2000" i="1" dirty="0" smtClean="0">
                <a:solidFill>
                  <a:srgbClr val="FF0000"/>
                </a:solidFill>
              </a:rPr>
              <a:t> = (1 + (-7) ) / 2  </a:t>
            </a:r>
          </a:p>
          <a:p>
            <a:pPr>
              <a:buNone/>
            </a:pPr>
            <a:r>
              <a:rPr lang="cs-CZ" sz="2000" i="1" dirty="0" smtClean="0">
                <a:solidFill>
                  <a:srgbClr val="FF0000"/>
                </a:solidFill>
              </a:rPr>
              <a:t>       a</a:t>
            </a:r>
            <a:r>
              <a:rPr lang="cs-CZ" sz="2000" i="1" baseline="-25000" dirty="0" smtClean="0">
                <a:solidFill>
                  <a:srgbClr val="FF0000"/>
                </a:solidFill>
              </a:rPr>
              <a:t>3</a:t>
            </a:r>
            <a:r>
              <a:rPr lang="cs-CZ" sz="2000" i="1" dirty="0" smtClean="0">
                <a:solidFill>
                  <a:srgbClr val="FF0000"/>
                </a:solidFill>
              </a:rPr>
              <a:t> = - 3</a:t>
            </a:r>
            <a:endParaRPr lang="cs-CZ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sz="2000" i="1" dirty="0" smtClean="0"/>
          </a:p>
          <a:p>
            <a:pPr>
              <a:buNone/>
            </a:pPr>
            <a:endParaRPr lang="cs-CZ" sz="2000" dirty="0" smtClean="0"/>
          </a:p>
          <a:p>
            <a:pPr algn="ctr">
              <a:buNone/>
            </a:pPr>
            <a:endParaRPr lang="cs-CZ" i="1" dirty="0" smtClean="0"/>
          </a:p>
          <a:p>
            <a:pPr algn="ctr">
              <a:buNone/>
            </a:pPr>
            <a:endParaRPr lang="cs-CZ" sz="2200" i="1" dirty="0" smtClean="0"/>
          </a:p>
          <a:p>
            <a:pPr>
              <a:buNone/>
            </a:pPr>
            <a:endParaRPr lang="cs-CZ" i="1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Vzorce + ukázkové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vzorec pro výpočet libovolného členu pomocí prvního členu a diference              </a:t>
            </a:r>
            <a:r>
              <a:rPr lang="cs-CZ" sz="2800" b="1" i="1" dirty="0" err="1" smtClean="0"/>
              <a:t>a</a:t>
            </a:r>
            <a:r>
              <a:rPr lang="cs-CZ" sz="2800" b="1" i="1" baseline="-25000" dirty="0" err="1" smtClean="0"/>
              <a:t>n</a:t>
            </a:r>
            <a:r>
              <a:rPr lang="cs-CZ" sz="2800" b="1" i="1" dirty="0" smtClean="0"/>
              <a:t> = a</a:t>
            </a:r>
            <a:r>
              <a:rPr lang="cs-CZ" sz="2800" b="1" i="1" baseline="-25000" dirty="0" smtClean="0"/>
              <a:t>1</a:t>
            </a:r>
            <a:r>
              <a:rPr lang="cs-CZ" sz="2800" b="1" i="1" dirty="0" smtClean="0"/>
              <a:t> + (n – 1).d</a:t>
            </a:r>
            <a:r>
              <a:rPr lang="cs-CZ" sz="2800" b="1" dirty="0" smtClean="0"/>
              <a:t> </a:t>
            </a:r>
          </a:p>
          <a:p>
            <a:pPr>
              <a:spcBef>
                <a:spcPts val="600"/>
              </a:spcBef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Př. a</a:t>
            </a:r>
            <a:r>
              <a:rPr lang="cs-CZ" sz="2200" i="1" baseline="-25000" dirty="0" smtClean="0">
                <a:solidFill>
                  <a:srgbClr val="FF0000"/>
                </a:solidFill>
              </a:rPr>
              <a:t>1</a:t>
            </a:r>
            <a:r>
              <a:rPr lang="cs-CZ" sz="2200" i="1" dirty="0" smtClean="0">
                <a:solidFill>
                  <a:srgbClr val="FF0000"/>
                </a:solidFill>
              </a:rPr>
              <a:t> = 3 ; d = 4 ; a</a:t>
            </a:r>
            <a:r>
              <a:rPr lang="cs-CZ" sz="2200" i="1" baseline="-25000" dirty="0" smtClean="0">
                <a:solidFill>
                  <a:srgbClr val="FF0000"/>
                </a:solidFill>
              </a:rPr>
              <a:t>20</a:t>
            </a:r>
            <a:r>
              <a:rPr lang="cs-CZ" sz="2200" i="1" dirty="0" smtClean="0">
                <a:solidFill>
                  <a:srgbClr val="FF0000"/>
                </a:solidFill>
              </a:rPr>
              <a:t> = ?  </a:t>
            </a:r>
          </a:p>
          <a:p>
            <a:pPr>
              <a:spcBef>
                <a:spcPts val="1200"/>
              </a:spcBef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       a</a:t>
            </a:r>
            <a:r>
              <a:rPr lang="cs-CZ" sz="2200" i="1" baseline="-25000" dirty="0" smtClean="0">
                <a:solidFill>
                  <a:srgbClr val="FF0000"/>
                </a:solidFill>
              </a:rPr>
              <a:t>20</a:t>
            </a:r>
            <a:r>
              <a:rPr lang="cs-CZ" sz="2200" i="1" dirty="0" smtClean="0">
                <a:solidFill>
                  <a:srgbClr val="FF0000"/>
                </a:solidFill>
              </a:rPr>
              <a:t> = a</a:t>
            </a:r>
            <a:r>
              <a:rPr lang="cs-CZ" sz="2200" i="1" baseline="-25000" dirty="0" smtClean="0">
                <a:solidFill>
                  <a:srgbClr val="FF0000"/>
                </a:solidFill>
              </a:rPr>
              <a:t>1</a:t>
            </a:r>
            <a:r>
              <a:rPr lang="cs-CZ" sz="2200" i="1" dirty="0" smtClean="0">
                <a:solidFill>
                  <a:srgbClr val="FF0000"/>
                </a:solidFill>
              </a:rPr>
              <a:t> + (20 – 1).d</a:t>
            </a:r>
          </a:p>
          <a:p>
            <a:pPr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       a</a:t>
            </a:r>
            <a:r>
              <a:rPr lang="cs-CZ" sz="2200" i="1" baseline="-25000" dirty="0" smtClean="0">
                <a:solidFill>
                  <a:srgbClr val="FF0000"/>
                </a:solidFill>
              </a:rPr>
              <a:t>20</a:t>
            </a:r>
            <a:r>
              <a:rPr lang="cs-CZ" sz="2200" i="1" dirty="0" smtClean="0">
                <a:solidFill>
                  <a:srgbClr val="FF0000"/>
                </a:solidFill>
              </a:rPr>
              <a:t> = 3 + 19 .4</a:t>
            </a:r>
          </a:p>
          <a:p>
            <a:pPr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       a</a:t>
            </a:r>
            <a:r>
              <a:rPr lang="cs-CZ" sz="2200" i="1" baseline="-25000" dirty="0" smtClean="0">
                <a:solidFill>
                  <a:srgbClr val="FF0000"/>
                </a:solidFill>
              </a:rPr>
              <a:t>20</a:t>
            </a:r>
            <a:r>
              <a:rPr lang="cs-CZ" sz="2200" i="1" dirty="0" smtClean="0">
                <a:solidFill>
                  <a:srgbClr val="FF0000"/>
                </a:solidFill>
              </a:rPr>
              <a:t> = 3 + 76</a:t>
            </a:r>
          </a:p>
          <a:p>
            <a:pPr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       a</a:t>
            </a:r>
            <a:r>
              <a:rPr lang="cs-CZ" sz="2200" i="1" baseline="-25000" dirty="0" smtClean="0">
                <a:solidFill>
                  <a:srgbClr val="FF0000"/>
                </a:solidFill>
              </a:rPr>
              <a:t>20</a:t>
            </a:r>
            <a:r>
              <a:rPr lang="cs-CZ" sz="2200" i="1" dirty="0" smtClean="0">
                <a:solidFill>
                  <a:srgbClr val="FF0000"/>
                </a:solidFill>
              </a:rPr>
              <a:t> = 79</a:t>
            </a:r>
          </a:p>
          <a:p>
            <a:pPr>
              <a:buNone/>
            </a:pPr>
            <a:r>
              <a:rPr lang="cs-CZ" sz="1000" i="1" dirty="0" smtClean="0"/>
              <a:t>      </a:t>
            </a:r>
          </a:p>
          <a:p>
            <a:pPr>
              <a:spcBef>
                <a:spcPts val="0"/>
              </a:spcBef>
            </a:pPr>
            <a:r>
              <a:rPr lang="cs-CZ" sz="2800" dirty="0" smtClean="0"/>
              <a:t>vzorec pro výpočet libovolného členu pomocí nějaké členu a diference              </a:t>
            </a:r>
            <a:r>
              <a:rPr lang="cs-CZ" sz="2800" b="1" i="1" dirty="0" smtClean="0"/>
              <a:t>a</a:t>
            </a:r>
            <a:r>
              <a:rPr lang="cs-CZ" sz="2800" b="1" i="1" baseline="-25000" dirty="0" smtClean="0"/>
              <a:t>r</a:t>
            </a:r>
            <a:r>
              <a:rPr lang="cs-CZ" sz="2800" b="1" i="1" dirty="0" smtClean="0"/>
              <a:t> = a</a:t>
            </a:r>
            <a:r>
              <a:rPr lang="cs-CZ" sz="2800" b="1" i="1" baseline="-25000" dirty="0" smtClean="0"/>
              <a:t>s</a:t>
            </a:r>
            <a:r>
              <a:rPr lang="cs-CZ" sz="2800" b="1" i="1" dirty="0" smtClean="0"/>
              <a:t> + (r – s).d</a:t>
            </a:r>
            <a:r>
              <a:rPr lang="cs-CZ" sz="2800" b="1" dirty="0" smtClean="0"/>
              <a:t> </a:t>
            </a:r>
          </a:p>
          <a:p>
            <a:pPr>
              <a:spcBef>
                <a:spcPts val="600"/>
              </a:spcBef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Př. a</a:t>
            </a:r>
            <a:r>
              <a:rPr lang="cs-CZ" sz="2200" i="1" baseline="-25000" dirty="0" smtClean="0">
                <a:solidFill>
                  <a:srgbClr val="FF0000"/>
                </a:solidFill>
              </a:rPr>
              <a:t>5 </a:t>
            </a:r>
            <a:r>
              <a:rPr lang="cs-CZ" sz="2200" i="1" dirty="0" smtClean="0">
                <a:solidFill>
                  <a:srgbClr val="FF0000"/>
                </a:solidFill>
              </a:rPr>
              <a:t>= -2 ; d = 2 ; a</a:t>
            </a:r>
            <a:r>
              <a:rPr lang="cs-CZ" sz="2200" i="1" baseline="-25000" dirty="0" smtClean="0">
                <a:solidFill>
                  <a:srgbClr val="FF0000"/>
                </a:solidFill>
              </a:rPr>
              <a:t>18</a:t>
            </a:r>
            <a:r>
              <a:rPr lang="cs-CZ" sz="2200" i="1" dirty="0" smtClean="0">
                <a:solidFill>
                  <a:srgbClr val="FF0000"/>
                </a:solidFill>
              </a:rPr>
              <a:t> = ?  </a:t>
            </a:r>
          </a:p>
          <a:p>
            <a:pPr>
              <a:spcBef>
                <a:spcPts val="1200"/>
              </a:spcBef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       a</a:t>
            </a:r>
            <a:r>
              <a:rPr lang="cs-CZ" sz="2200" i="1" baseline="-25000" dirty="0" smtClean="0">
                <a:solidFill>
                  <a:srgbClr val="FF0000"/>
                </a:solidFill>
              </a:rPr>
              <a:t>18</a:t>
            </a:r>
            <a:r>
              <a:rPr lang="cs-CZ" sz="2200" i="1" dirty="0" smtClean="0">
                <a:solidFill>
                  <a:srgbClr val="FF0000"/>
                </a:solidFill>
              </a:rPr>
              <a:t> = a</a:t>
            </a:r>
            <a:r>
              <a:rPr lang="cs-CZ" sz="2200" i="1" baseline="-25000" dirty="0" smtClean="0">
                <a:solidFill>
                  <a:srgbClr val="FF0000"/>
                </a:solidFill>
              </a:rPr>
              <a:t>5</a:t>
            </a:r>
            <a:r>
              <a:rPr lang="cs-CZ" sz="2200" i="1" dirty="0" smtClean="0">
                <a:solidFill>
                  <a:srgbClr val="FF0000"/>
                </a:solidFill>
              </a:rPr>
              <a:t> + (18 – 5).d</a:t>
            </a:r>
          </a:p>
          <a:p>
            <a:pPr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       a</a:t>
            </a:r>
            <a:r>
              <a:rPr lang="cs-CZ" sz="2200" i="1" baseline="-25000" dirty="0" smtClean="0">
                <a:solidFill>
                  <a:srgbClr val="FF0000"/>
                </a:solidFill>
              </a:rPr>
              <a:t>18</a:t>
            </a:r>
            <a:r>
              <a:rPr lang="cs-CZ" sz="2200" i="1" dirty="0" smtClean="0">
                <a:solidFill>
                  <a:srgbClr val="FF0000"/>
                </a:solidFill>
              </a:rPr>
              <a:t> = - 2 + 13 .2</a:t>
            </a:r>
          </a:p>
          <a:p>
            <a:pPr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       a</a:t>
            </a:r>
            <a:r>
              <a:rPr lang="cs-CZ" sz="2200" i="1" baseline="-25000" dirty="0" smtClean="0">
                <a:solidFill>
                  <a:srgbClr val="FF0000"/>
                </a:solidFill>
              </a:rPr>
              <a:t>18</a:t>
            </a:r>
            <a:r>
              <a:rPr lang="cs-CZ" sz="2200" i="1" dirty="0" smtClean="0">
                <a:solidFill>
                  <a:srgbClr val="FF0000"/>
                </a:solidFill>
              </a:rPr>
              <a:t> = - 2 + 26</a:t>
            </a:r>
          </a:p>
          <a:p>
            <a:pPr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       a</a:t>
            </a:r>
            <a:r>
              <a:rPr lang="cs-CZ" sz="2200" i="1" baseline="-25000" dirty="0" smtClean="0">
                <a:solidFill>
                  <a:srgbClr val="FF0000"/>
                </a:solidFill>
              </a:rPr>
              <a:t>18</a:t>
            </a:r>
            <a:r>
              <a:rPr lang="cs-CZ" sz="2200" i="1" dirty="0" smtClean="0">
                <a:solidFill>
                  <a:srgbClr val="FF0000"/>
                </a:solidFill>
              </a:rPr>
              <a:t> = 24</a:t>
            </a:r>
            <a:endParaRPr lang="cs-CZ" sz="22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sz="2000" i="1" dirty="0" smtClean="0"/>
          </a:p>
          <a:p>
            <a:pPr>
              <a:buNone/>
            </a:pPr>
            <a:endParaRPr lang="cs-CZ" sz="2000" i="1" dirty="0" smtClean="0"/>
          </a:p>
          <a:p>
            <a:pPr>
              <a:buNone/>
            </a:pPr>
            <a:endParaRPr lang="cs-CZ" sz="2000" dirty="0" smtClean="0"/>
          </a:p>
          <a:p>
            <a:pPr algn="ctr">
              <a:buNone/>
            </a:pPr>
            <a:endParaRPr lang="cs-CZ" i="1" dirty="0" smtClean="0"/>
          </a:p>
          <a:p>
            <a:pPr algn="ctr">
              <a:buNone/>
            </a:pPr>
            <a:endParaRPr lang="cs-CZ" sz="2200" i="1" dirty="0" smtClean="0"/>
          </a:p>
          <a:p>
            <a:pPr>
              <a:buNone/>
            </a:pPr>
            <a:endParaRPr lang="cs-CZ" i="1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Vzorce + ukázkové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/>
          </a:bodyPr>
          <a:lstStyle/>
          <a:p>
            <a:r>
              <a:rPr lang="cs-CZ" sz="2600" dirty="0" smtClean="0"/>
              <a:t>vzorec pro součet konečného počtu členů aritmetické posloupnosti              </a:t>
            </a:r>
            <a:r>
              <a:rPr lang="cs-CZ" sz="2600" b="1" i="1" dirty="0" err="1" smtClean="0"/>
              <a:t>S</a:t>
            </a:r>
            <a:r>
              <a:rPr lang="cs-CZ" sz="2600" b="1" i="1" baseline="-25000" dirty="0" err="1" smtClean="0"/>
              <a:t>n</a:t>
            </a:r>
            <a:r>
              <a:rPr lang="cs-CZ" sz="2600" b="1" i="1" dirty="0" smtClean="0"/>
              <a:t> = n/2 . (a</a:t>
            </a:r>
            <a:r>
              <a:rPr lang="cs-CZ" sz="2600" b="1" i="1" baseline="-25000" dirty="0" smtClean="0"/>
              <a:t>1</a:t>
            </a:r>
            <a:r>
              <a:rPr lang="cs-CZ" sz="2600" b="1" i="1" dirty="0" smtClean="0"/>
              <a:t> + </a:t>
            </a:r>
            <a:r>
              <a:rPr lang="cs-CZ" sz="2600" b="1" i="1" dirty="0" err="1" smtClean="0"/>
              <a:t>a</a:t>
            </a:r>
            <a:r>
              <a:rPr lang="cs-CZ" sz="2600" b="1" i="1" baseline="-25000" dirty="0" err="1" smtClean="0"/>
              <a:t>n</a:t>
            </a:r>
            <a:r>
              <a:rPr lang="cs-CZ" sz="2600" b="1" i="1" dirty="0" smtClean="0"/>
              <a:t>)</a:t>
            </a:r>
            <a:r>
              <a:rPr lang="cs-CZ" sz="2600" b="1" dirty="0" smtClean="0"/>
              <a:t> </a:t>
            </a:r>
          </a:p>
          <a:p>
            <a:pPr>
              <a:buNone/>
            </a:pPr>
            <a:r>
              <a:rPr lang="cs-CZ" sz="1000" i="1" dirty="0" smtClean="0"/>
              <a:t>      </a:t>
            </a:r>
          </a:p>
          <a:p>
            <a:pPr>
              <a:spcBef>
                <a:spcPts val="600"/>
              </a:spcBef>
              <a:buNone/>
            </a:pPr>
            <a:r>
              <a:rPr lang="cs-CZ" sz="2000" i="1" dirty="0" smtClean="0">
                <a:solidFill>
                  <a:srgbClr val="FF0000"/>
                </a:solidFill>
              </a:rPr>
              <a:t>Př. a</a:t>
            </a:r>
            <a:r>
              <a:rPr lang="cs-CZ" sz="2000" i="1" baseline="-25000" dirty="0" smtClean="0">
                <a:solidFill>
                  <a:srgbClr val="FF0000"/>
                </a:solidFill>
              </a:rPr>
              <a:t>1</a:t>
            </a:r>
            <a:r>
              <a:rPr lang="cs-CZ" sz="2000" i="1" dirty="0" smtClean="0">
                <a:solidFill>
                  <a:srgbClr val="FF0000"/>
                </a:solidFill>
              </a:rPr>
              <a:t> = 3 ; a</a:t>
            </a:r>
            <a:r>
              <a:rPr lang="cs-CZ" sz="2000" i="1" baseline="-25000" dirty="0" smtClean="0">
                <a:solidFill>
                  <a:srgbClr val="FF0000"/>
                </a:solidFill>
              </a:rPr>
              <a:t>20</a:t>
            </a:r>
            <a:r>
              <a:rPr lang="cs-CZ" sz="2000" i="1" dirty="0" smtClean="0">
                <a:solidFill>
                  <a:srgbClr val="FF0000"/>
                </a:solidFill>
              </a:rPr>
              <a:t> = 142 ; n = 20 ; </a:t>
            </a:r>
            <a:r>
              <a:rPr lang="cs-CZ" sz="2000" i="1" dirty="0" err="1" smtClean="0">
                <a:solidFill>
                  <a:srgbClr val="FF0000"/>
                </a:solidFill>
              </a:rPr>
              <a:t>S</a:t>
            </a:r>
            <a:r>
              <a:rPr lang="cs-CZ" sz="2000" i="1" baseline="-25000" dirty="0" err="1" smtClean="0">
                <a:solidFill>
                  <a:srgbClr val="FF0000"/>
                </a:solidFill>
              </a:rPr>
              <a:t>n</a:t>
            </a:r>
            <a:r>
              <a:rPr lang="cs-CZ" sz="2000" i="1" dirty="0" smtClean="0">
                <a:solidFill>
                  <a:srgbClr val="FF0000"/>
                </a:solidFill>
              </a:rPr>
              <a:t> = ?   </a:t>
            </a:r>
          </a:p>
          <a:p>
            <a:pPr>
              <a:spcBef>
                <a:spcPts val="1200"/>
              </a:spcBef>
              <a:buNone/>
            </a:pPr>
            <a:r>
              <a:rPr lang="cs-CZ" sz="2000" i="1" dirty="0" smtClean="0">
                <a:solidFill>
                  <a:srgbClr val="FF0000"/>
                </a:solidFill>
              </a:rPr>
              <a:t>       S</a:t>
            </a:r>
            <a:r>
              <a:rPr lang="cs-CZ" sz="2000" i="1" baseline="-25000" dirty="0" smtClean="0">
                <a:solidFill>
                  <a:srgbClr val="FF0000"/>
                </a:solidFill>
              </a:rPr>
              <a:t>20</a:t>
            </a:r>
            <a:r>
              <a:rPr lang="cs-CZ" sz="2000" i="1" dirty="0" smtClean="0">
                <a:solidFill>
                  <a:srgbClr val="FF0000"/>
                </a:solidFill>
              </a:rPr>
              <a:t> = 20/2 . (a</a:t>
            </a:r>
            <a:r>
              <a:rPr lang="cs-CZ" sz="2000" i="1" baseline="-25000" dirty="0" smtClean="0">
                <a:solidFill>
                  <a:srgbClr val="FF0000"/>
                </a:solidFill>
              </a:rPr>
              <a:t>1</a:t>
            </a:r>
            <a:r>
              <a:rPr lang="cs-CZ" sz="2000" i="1" dirty="0" smtClean="0">
                <a:solidFill>
                  <a:srgbClr val="FF0000"/>
                </a:solidFill>
              </a:rPr>
              <a:t> + a</a:t>
            </a:r>
            <a:r>
              <a:rPr lang="cs-CZ" sz="2000" i="1" baseline="-25000" dirty="0" smtClean="0">
                <a:solidFill>
                  <a:srgbClr val="FF0000"/>
                </a:solidFill>
              </a:rPr>
              <a:t>20</a:t>
            </a:r>
            <a:r>
              <a:rPr lang="cs-CZ" sz="2000" i="1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cs-CZ" sz="2000" i="1" dirty="0" smtClean="0">
                <a:solidFill>
                  <a:srgbClr val="FF0000"/>
                </a:solidFill>
              </a:rPr>
              <a:t>       S</a:t>
            </a:r>
            <a:r>
              <a:rPr lang="cs-CZ" sz="2000" i="1" baseline="-25000" dirty="0" smtClean="0">
                <a:solidFill>
                  <a:srgbClr val="FF0000"/>
                </a:solidFill>
              </a:rPr>
              <a:t>20</a:t>
            </a:r>
            <a:r>
              <a:rPr lang="cs-CZ" sz="2000" i="1" dirty="0" smtClean="0">
                <a:solidFill>
                  <a:srgbClr val="FF0000"/>
                </a:solidFill>
              </a:rPr>
              <a:t> = 10 . (3 + 142)</a:t>
            </a:r>
          </a:p>
          <a:p>
            <a:pPr>
              <a:buNone/>
            </a:pPr>
            <a:r>
              <a:rPr lang="cs-CZ" sz="2000" i="1" dirty="0" smtClean="0">
                <a:solidFill>
                  <a:srgbClr val="FF0000"/>
                </a:solidFill>
              </a:rPr>
              <a:t>       S</a:t>
            </a:r>
            <a:r>
              <a:rPr lang="cs-CZ" sz="2000" i="1" baseline="-25000" dirty="0" smtClean="0">
                <a:solidFill>
                  <a:srgbClr val="FF0000"/>
                </a:solidFill>
              </a:rPr>
              <a:t>20</a:t>
            </a:r>
            <a:r>
              <a:rPr lang="cs-CZ" sz="2000" i="1" dirty="0" smtClean="0">
                <a:solidFill>
                  <a:srgbClr val="FF0000"/>
                </a:solidFill>
              </a:rPr>
              <a:t> = 10 . 145</a:t>
            </a:r>
          </a:p>
          <a:p>
            <a:pPr>
              <a:buNone/>
            </a:pPr>
            <a:r>
              <a:rPr lang="cs-CZ" sz="2000" i="1" dirty="0" smtClean="0">
                <a:solidFill>
                  <a:srgbClr val="FF0000"/>
                </a:solidFill>
              </a:rPr>
              <a:t>       S</a:t>
            </a:r>
            <a:r>
              <a:rPr lang="cs-CZ" sz="2000" i="1" baseline="-25000" dirty="0" smtClean="0">
                <a:solidFill>
                  <a:srgbClr val="FF0000"/>
                </a:solidFill>
              </a:rPr>
              <a:t>20</a:t>
            </a:r>
            <a:r>
              <a:rPr lang="cs-CZ" sz="2000" i="1" dirty="0" smtClean="0">
                <a:solidFill>
                  <a:srgbClr val="FF0000"/>
                </a:solidFill>
              </a:rPr>
              <a:t> = 1450</a:t>
            </a:r>
          </a:p>
          <a:p>
            <a:pPr>
              <a:buNone/>
            </a:pPr>
            <a:endParaRPr lang="cs-CZ" sz="2000" i="1" dirty="0" smtClean="0"/>
          </a:p>
          <a:p>
            <a:pPr>
              <a:buNone/>
            </a:pPr>
            <a:endParaRPr lang="cs-CZ" sz="2000" i="1" dirty="0" smtClean="0"/>
          </a:p>
          <a:p>
            <a:pPr>
              <a:buNone/>
            </a:pPr>
            <a:endParaRPr lang="cs-CZ" sz="2000" dirty="0" smtClean="0"/>
          </a:p>
          <a:p>
            <a:pPr algn="ctr">
              <a:buNone/>
            </a:pPr>
            <a:endParaRPr lang="cs-CZ" i="1" dirty="0" smtClean="0"/>
          </a:p>
          <a:p>
            <a:pPr algn="ctr">
              <a:buNone/>
            </a:pPr>
            <a:endParaRPr lang="cs-CZ" sz="2200" i="1" dirty="0" smtClean="0"/>
          </a:p>
          <a:p>
            <a:pPr>
              <a:buNone/>
            </a:pPr>
            <a:endParaRPr lang="cs-CZ" i="1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na procvičení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/>
              <a:t>př. 1:</a:t>
            </a:r>
            <a:r>
              <a:rPr lang="en-US" sz="2400" dirty="0" smtClean="0"/>
              <a:t> </a:t>
            </a:r>
            <a:r>
              <a:rPr lang="en-US" sz="2400" i="1" dirty="0" smtClean="0"/>
              <a:t>  </a:t>
            </a:r>
            <a:r>
              <a:rPr lang="cs-CZ" sz="2400" i="1" dirty="0" smtClean="0"/>
              <a:t>a</a:t>
            </a:r>
            <a:r>
              <a:rPr lang="cs-CZ" sz="2400" i="1" baseline="-25000" dirty="0" smtClean="0"/>
              <a:t>1</a:t>
            </a:r>
            <a:r>
              <a:rPr lang="cs-CZ" sz="2400" i="1" dirty="0" smtClean="0"/>
              <a:t> = </a:t>
            </a:r>
            <a:r>
              <a:rPr lang="en-US" sz="2400" i="1" dirty="0" smtClean="0"/>
              <a:t>- 2</a:t>
            </a:r>
            <a:r>
              <a:rPr lang="cs-CZ" sz="2400" i="1" dirty="0" smtClean="0"/>
              <a:t> ; d = </a:t>
            </a:r>
            <a:r>
              <a:rPr lang="en-US" sz="2400" i="1" dirty="0" smtClean="0"/>
              <a:t>- 3</a:t>
            </a:r>
            <a:r>
              <a:rPr lang="cs-CZ" sz="2400" i="1" dirty="0" smtClean="0"/>
              <a:t> ; a</a:t>
            </a:r>
            <a:r>
              <a:rPr lang="en-US" sz="2400" i="1" baseline="-25000" dirty="0" smtClean="0"/>
              <a:t>124</a:t>
            </a:r>
            <a:r>
              <a:rPr lang="cs-CZ" sz="2400" i="1" dirty="0" smtClean="0"/>
              <a:t> = ?</a:t>
            </a:r>
            <a:endParaRPr lang="cs-CZ" sz="2400" dirty="0" smtClean="0">
              <a:hlinkClick r:id="rId2" action="ppaction://hlinksldjump"/>
            </a:endParaRPr>
          </a:p>
          <a:p>
            <a:pPr>
              <a:buNone/>
            </a:pPr>
            <a:r>
              <a:rPr lang="cs-CZ" sz="2400" dirty="0" smtClean="0">
                <a:hlinkClick r:id="rId3" action="ppaction://hlinksldjump"/>
              </a:rPr>
              <a:t>Řešení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př. 2:  </a:t>
            </a:r>
            <a:r>
              <a:rPr lang="en-US" sz="2400" dirty="0" smtClean="0"/>
              <a:t> </a:t>
            </a:r>
            <a:r>
              <a:rPr lang="cs-CZ" sz="2400" i="1" dirty="0" smtClean="0"/>
              <a:t>a</a:t>
            </a:r>
            <a:r>
              <a:rPr lang="cs-CZ" sz="2400" i="1" baseline="-25000" dirty="0" smtClean="0"/>
              <a:t>1</a:t>
            </a:r>
            <a:r>
              <a:rPr lang="cs-CZ" sz="2400" i="1" dirty="0" smtClean="0"/>
              <a:t> = </a:t>
            </a:r>
            <a:r>
              <a:rPr lang="en-US" sz="2400" i="1" dirty="0" smtClean="0"/>
              <a:t>4</a:t>
            </a:r>
            <a:r>
              <a:rPr lang="cs-CZ" sz="2400" i="1" dirty="0" smtClean="0"/>
              <a:t> ; a</a:t>
            </a:r>
            <a:r>
              <a:rPr lang="en-US" sz="2400" i="1" baseline="-25000" dirty="0" smtClean="0"/>
              <a:t>16</a:t>
            </a:r>
            <a:r>
              <a:rPr lang="cs-CZ" sz="2400" i="1" dirty="0" smtClean="0"/>
              <a:t> = </a:t>
            </a:r>
            <a:r>
              <a:rPr lang="en-US" sz="2400" i="1" dirty="0" smtClean="0"/>
              <a:t>- 84 </a:t>
            </a:r>
            <a:r>
              <a:rPr lang="cs-CZ" sz="2400" i="1" dirty="0" smtClean="0"/>
              <a:t>; d = ?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>
                <a:hlinkClick r:id="rId4" action="ppaction://hlinksldjump"/>
              </a:rPr>
              <a:t>Řešení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př. 3:</a:t>
            </a:r>
            <a:r>
              <a:rPr lang="cs-CZ" sz="2400" i="1" dirty="0" smtClean="0"/>
              <a:t>   a</a:t>
            </a:r>
            <a:r>
              <a:rPr lang="cs-CZ" sz="2400" i="1" baseline="-25000" dirty="0" smtClean="0"/>
              <a:t>6</a:t>
            </a:r>
            <a:r>
              <a:rPr lang="cs-CZ" sz="2400" i="1" dirty="0" smtClean="0"/>
              <a:t> = 15 ; d = - ½ ; a</a:t>
            </a:r>
            <a:r>
              <a:rPr lang="cs-CZ" sz="2400" i="1" baseline="-25000" dirty="0" smtClean="0"/>
              <a:t>33</a:t>
            </a:r>
            <a:r>
              <a:rPr lang="cs-CZ" sz="2400" i="1" dirty="0" smtClean="0"/>
              <a:t> = ?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>
                <a:hlinkClick r:id="rId5" action="ppaction://hlinksldjump"/>
              </a:rPr>
              <a:t>Řešení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př. 4:</a:t>
            </a:r>
            <a:r>
              <a:rPr lang="cs-CZ" sz="2400" i="1" dirty="0" smtClean="0"/>
              <a:t>   a</a:t>
            </a:r>
            <a:r>
              <a:rPr lang="cs-CZ" sz="2400" i="1" baseline="-25000" dirty="0" smtClean="0"/>
              <a:t>8</a:t>
            </a:r>
            <a:r>
              <a:rPr lang="cs-CZ" sz="2400" i="1" dirty="0" smtClean="0"/>
              <a:t> = - 10 ; a</a:t>
            </a:r>
            <a:r>
              <a:rPr lang="cs-CZ" sz="2400" i="1" baseline="-25000" dirty="0" smtClean="0"/>
              <a:t>14</a:t>
            </a:r>
            <a:r>
              <a:rPr lang="cs-CZ" sz="2400" i="1" dirty="0" smtClean="0"/>
              <a:t> =  8 ; d = ? ; a</a:t>
            </a:r>
            <a:r>
              <a:rPr lang="cs-CZ" sz="2400" i="1" baseline="-25000" dirty="0" smtClean="0"/>
              <a:t>1</a:t>
            </a:r>
            <a:r>
              <a:rPr lang="cs-CZ" sz="2400" i="1" dirty="0" smtClean="0"/>
              <a:t> = ?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>
                <a:hlinkClick r:id="rId6" action="ppaction://hlinksldjump"/>
              </a:rPr>
              <a:t>Řešení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př. 5:</a:t>
            </a:r>
            <a:r>
              <a:rPr lang="cs-CZ" sz="2400" i="1" dirty="0" smtClean="0"/>
              <a:t>   a</a:t>
            </a:r>
            <a:r>
              <a:rPr lang="cs-CZ" sz="2400" i="1" baseline="-25000" dirty="0" smtClean="0"/>
              <a:t>1</a:t>
            </a:r>
            <a:r>
              <a:rPr lang="cs-CZ" sz="2400" i="1" dirty="0" smtClean="0"/>
              <a:t> = 15 ; d = 3 ; S</a:t>
            </a:r>
            <a:r>
              <a:rPr lang="cs-CZ" sz="2400" i="1" baseline="-25000" dirty="0" smtClean="0"/>
              <a:t>11</a:t>
            </a:r>
            <a:r>
              <a:rPr lang="cs-CZ" sz="2400" i="1" dirty="0" smtClean="0"/>
              <a:t> = ?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>
                <a:hlinkClick r:id="rId7" action="ppaction://hlinksldjump"/>
              </a:rPr>
              <a:t>Řešení</a:t>
            </a:r>
            <a:endParaRPr lang="cs-CZ" sz="2400" dirty="0" smtClean="0"/>
          </a:p>
          <a:p>
            <a:pPr algn="r">
              <a:buNone/>
            </a:pPr>
            <a:r>
              <a:rPr lang="cs-CZ" sz="2600" dirty="0" smtClean="0">
                <a:hlinkClick r:id="rId2" action="ppaction://hlinksldjump"/>
              </a:rPr>
              <a:t>přeskočit</a:t>
            </a:r>
            <a:endParaRPr lang="cs-CZ" sz="2600" dirty="0" smtClean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dirty="0" smtClean="0"/>
              <a:t>Řešení př. 1:</a:t>
            </a:r>
          </a:p>
          <a:p>
            <a:pPr>
              <a:buNone/>
            </a:pPr>
            <a:r>
              <a:rPr lang="cs-CZ" sz="2600" dirty="0" smtClean="0"/>
              <a:t> </a:t>
            </a:r>
            <a:r>
              <a:rPr lang="cs-CZ" sz="2600" i="1" dirty="0" smtClean="0"/>
              <a:t>a</a:t>
            </a:r>
            <a:r>
              <a:rPr lang="cs-CZ" sz="2600" i="1" baseline="-25000" dirty="0" smtClean="0"/>
              <a:t>1</a:t>
            </a:r>
            <a:r>
              <a:rPr lang="cs-CZ" sz="2600" i="1" dirty="0" smtClean="0"/>
              <a:t> = </a:t>
            </a:r>
            <a:r>
              <a:rPr lang="en-US" sz="2600" i="1" dirty="0" smtClean="0"/>
              <a:t>- 2</a:t>
            </a:r>
            <a:r>
              <a:rPr lang="cs-CZ" sz="2600" i="1" dirty="0" smtClean="0"/>
              <a:t> ; d = </a:t>
            </a:r>
            <a:r>
              <a:rPr lang="en-US" sz="2600" i="1" dirty="0" smtClean="0"/>
              <a:t>- 3</a:t>
            </a:r>
            <a:r>
              <a:rPr lang="cs-CZ" sz="2600" i="1" dirty="0" smtClean="0"/>
              <a:t> ; a</a:t>
            </a:r>
            <a:r>
              <a:rPr lang="en-US" sz="2600" i="1" baseline="-25000" dirty="0" smtClean="0"/>
              <a:t>124</a:t>
            </a:r>
            <a:r>
              <a:rPr lang="cs-CZ" sz="2600" i="1" dirty="0" smtClean="0"/>
              <a:t> = ?</a:t>
            </a: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r>
              <a:rPr lang="cs-CZ" sz="2600" i="1" dirty="0" smtClean="0"/>
              <a:t>      </a:t>
            </a:r>
            <a:r>
              <a:rPr lang="cs-CZ" sz="2600" i="1" dirty="0" err="1" smtClean="0"/>
              <a:t>a</a:t>
            </a:r>
            <a:r>
              <a:rPr lang="cs-CZ" sz="2600" i="1" baseline="-25000" dirty="0" err="1" smtClean="0"/>
              <a:t>n</a:t>
            </a:r>
            <a:r>
              <a:rPr lang="cs-CZ" sz="2600" i="1" dirty="0" smtClean="0"/>
              <a:t> = a</a:t>
            </a:r>
            <a:r>
              <a:rPr lang="cs-CZ" sz="2600" i="1" baseline="-25000" dirty="0" smtClean="0"/>
              <a:t>1</a:t>
            </a:r>
            <a:r>
              <a:rPr lang="cs-CZ" sz="2600" i="1" dirty="0" smtClean="0"/>
              <a:t> + (n – 1).d</a:t>
            </a:r>
          </a:p>
          <a:p>
            <a:pPr>
              <a:buNone/>
            </a:pPr>
            <a:r>
              <a:rPr lang="cs-CZ" sz="2600" i="1" dirty="0" smtClean="0"/>
              <a:t>   a</a:t>
            </a:r>
            <a:r>
              <a:rPr lang="cs-CZ" sz="2600" i="1" baseline="-25000" dirty="0" smtClean="0"/>
              <a:t>124</a:t>
            </a:r>
            <a:r>
              <a:rPr lang="cs-CZ" sz="2600" i="1" dirty="0" smtClean="0"/>
              <a:t> = - 2 + (124 – 1).(- 3)</a:t>
            </a:r>
          </a:p>
          <a:p>
            <a:pPr>
              <a:buNone/>
            </a:pPr>
            <a:r>
              <a:rPr lang="cs-CZ" sz="2600" i="1" dirty="0" smtClean="0"/>
              <a:t>   a</a:t>
            </a:r>
            <a:r>
              <a:rPr lang="cs-CZ" sz="2600" i="1" baseline="-25000" dirty="0" smtClean="0"/>
              <a:t>124</a:t>
            </a:r>
            <a:r>
              <a:rPr lang="cs-CZ" sz="2600" i="1" dirty="0" smtClean="0"/>
              <a:t> = - 2 + 123.(- 3)</a:t>
            </a:r>
          </a:p>
          <a:p>
            <a:pPr>
              <a:buNone/>
            </a:pPr>
            <a:r>
              <a:rPr lang="cs-CZ" sz="2600" i="1" dirty="0" smtClean="0"/>
              <a:t>   a</a:t>
            </a:r>
            <a:r>
              <a:rPr lang="cs-CZ" sz="2600" i="1" baseline="-25000" dirty="0" smtClean="0"/>
              <a:t>124</a:t>
            </a:r>
            <a:r>
              <a:rPr lang="cs-CZ" sz="2600" i="1" dirty="0" smtClean="0"/>
              <a:t> = - 2 + (- 369)</a:t>
            </a:r>
          </a:p>
          <a:p>
            <a:pPr>
              <a:buNone/>
            </a:pPr>
            <a:r>
              <a:rPr lang="cs-CZ" sz="2600" i="1" dirty="0" smtClean="0"/>
              <a:t>   a</a:t>
            </a:r>
            <a:r>
              <a:rPr lang="cs-CZ" sz="2600" i="1" baseline="-25000" dirty="0" smtClean="0"/>
              <a:t>124</a:t>
            </a:r>
            <a:r>
              <a:rPr lang="cs-CZ" sz="2600" i="1" dirty="0" smtClean="0"/>
              <a:t> = - 371</a:t>
            </a: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 algn="r">
              <a:buNone/>
            </a:pPr>
            <a:r>
              <a:rPr lang="cs-CZ" sz="2600" dirty="0" smtClean="0">
                <a:hlinkClick r:id="rId2" action="ppaction://hlinksldjump"/>
              </a:rPr>
              <a:t>zpět</a:t>
            </a: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4103</TotalTime>
  <Words>1421</Words>
  <Application>Microsoft Office PowerPoint</Application>
  <PresentationFormat>Předvádění na obrazovce (4:3)</PresentationFormat>
  <Paragraphs>190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Snímek 1</vt:lpstr>
      <vt:lpstr>Aritmetická posloupnost</vt:lpstr>
      <vt:lpstr>Osnova</vt:lpstr>
      <vt:lpstr>Aritmetická posloupnost</vt:lpstr>
      <vt:lpstr>Vzorce + ukázkové příklady</vt:lpstr>
      <vt:lpstr>Vzorce + ukázkové příklady</vt:lpstr>
      <vt:lpstr>Vzorce + ukázkové příklady</vt:lpstr>
      <vt:lpstr>Příklady na procvičení</vt:lpstr>
      <vt:lpstr>Snímek 9</vt:lpstr>
      <vt:lpstr>Snímek 10</vt:lpstr>
      <vt:lpstr>Snímek 11</vt:lpstr>
      <vt:lpstr>Snímek 12</vt:lpstr>
      <vt:lpstr>Snímek 13</vt:lpstr>
      <vt:lpstr>Slovní úlohy včetně řešení</vt:lpstr>
      <vt:lpstr>Snímek 15</vt:lpstr>
      <vt:lpstr>Snímek 16</vt:lpstr>
      <vt:lpstr>Shrnutí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Kvadratické  rovnice a nerovnice</dc:title>
  <dc:creator>Owner</dc:creator>
  <cp:lastModifiedBy>Owner</cp:lastModifiedBy>
  <cp:revision>176</cp:revision>
  <dcterms:created xsi:type="dcterms:W3CDTF">2013-04-29T06:56:03Z</dcterms:created>
  <dcterms:modified xsi:type="dcterms:W3CDTF">2014-01-28T09:50:11Z</dcterms:modified>
</cp:coreProperties>
</file>