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8" r:id="rId2"/>
    <p:sldId id="256" r:id="rId3"/>
    <p:sldId id="275" r:id="rId4"/>
    <p:sldId id="257" r:id="rId5"/>
    <p:sldId id="279" r:id="rId6"/>
    <p:sldId id="289" r:id="rId7"/>
    <p:sldId id="290" r:id="rId8"/>
    <p:sldId id="286" r:id="rId9"/>
    <p:sldId id="292" r:id="rId10"/>
    <p:sldId id="293" r:id="rId11"/>
    <p:sldId id="294" r:id="rId12"/>
    <p:sldId id="295" r:id="rId13"/>
    <p:sldId id="274" r:id="rId14"/>
    <p:sldId id="27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B3EE-2785-43AD-86EB-E9D55F4CA326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102B-8164-45E1-9322-0E493206A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24E0D-90B7-4131-8EE7-B2C04C3B8272}" type="datetimeFigureOut">
              <a:rPr lang="cs-CZ" smtClean="0"/>
              <a:pPr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75656" y="3861048"/>
            <a:ext cx="626469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Geometrická posloupnost 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= </a:t>
            </a:r>
            <a:r>
              <a:rPr lang="en-US" sz="2200" i="1" dirty="0" smtClean="0"/>
              <a:t> </a:t>
            </a:r>
            <a:r>
              <a:rPr lang="cs-CZ" sz="2200" i="1" dirty="0" smtClean="0"/>
              <a:t>8 ;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128</a:t>
            </a:r>
            <a:r>
              <a:rPr lang="cs-CZ" sz="2200" dirty="0" smtClean="0"/>
              <a:t> ;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= ? ; q = ?</a:t>
            </a:r>
          </a:p>
          <a:p>
            <a:pPr>
              <a:buNone/>
            </a:pPr>
            <a:endParaRPr lang="cs-CZ" sz="1000" i="1" dirty="0" smtClean="0"/>
          </a:p>
          <a:p>
            <a:pPr>
              <a:spcBef>
                <a:spcPts val="1200"/>
              </a:spcBef>
              <a:buNone/>
            </a:pPr>
            <a:r>
              <a:rPr lang="cs-CZ" sz="2600" i="1" dirty="0" smtClean="0"/>
              <a:t>       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r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s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r-s                          </a:t>
            </a:r>
            <a:r>
              <a:rPr lang="cs-CZ" sz="2200" i="1" u="dotted" dirty="0" smtClean="0"/>
              <a:t>q</a:t>
            </a:r>
            <a:r>
              <a:rPr lang="cs-CZ" sz="2200" i="1" u="dotted" baseline="-25000" dirty="0" smtClean="0"/>
              <a:t>1</a:t>
            </a:r>
            <a:r>
              <a:rPr lang="cs-CZ" sz="2200" i="1" u="dotted" dirty="0" smtClean="0"/>
              <a:t> = 2</a:t>
            </a:r>
            <a:r>
              <a:rPr lang="cs-CZ" sz="2200" i="1" dirty="0" smtClean="0"/>
              <a:t>                                   </a:t>
            </a:r>
            <a:r>
              <a:rPr lang="cs-CZ" sz="2200" i="1" u="dotted" dirty="0" smtClean="0"/>
              <a:t>q</a:t>
            </a:r>
            <a:r>
              <a:rPr lang="cs-CZ" sz="2200" i="1" u="dotted" baseline="-25000" dirty="0" smtClean="0"/>
              <a:t>1</a:t>
            </a:r>
            <a:r>
              <a:rPr lang="cs-CZ" sz="2200" i="1" u="dotted" dirty="0" smtClean="0"/>
              <a:t> = - 2</a:t>
            </a:r>
            <a:endParaRPr lang="cs-CZ" sz="2200" i="1" u="dotted" baseline="30000" dirty="0" smtClean="0"/>
          </a:p>
          <a:p>
            <a:pPr>
              <a:spcBef>
                <a:spcPts val="1200"/>
              </a:spcBef>
              <a:buNone/>
            </a:pPr>
            <a:r>
              <a:rPr lang="cs-CZ" sz="2200" i="1" baseline="30000" dirty="0" smtClean="0"/>
              <a:t>           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7-3                          </a:t>
            </a:r>
            <a:r>
              <a:rPr lang="cs-CZ" sz="2200" i="1" dirty="0" err="1" smtClean="0"/>
              <a:t>a</a:t>
            </a:r>
            <a:r>
              <a:rPr lang="cs-CZ" sz="2200" i="1" baseline="-25000" dirty="0" err="1" smtClean="0"/>
              <a:t>n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n-1                                  </a:t>
            </a:r>
            <a:r>
              <a:rPr lang="cs-CZ" sz="2200" i="1" dirty="0" err="1" smtClean="0"/>
              <a:t>a</a:t>
            </a:r>
            <a:r>
              <a:rPr lang="cs-CZ" sz="2200" i="1" baseline="-25000" dirty="0" err="1" smtClean="0"/>
              <a:t>n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n-1</a:t>
            </a:r>
          </a:p>
          <a:p>
            <a:pPr>
              <a:buNone/>
            </a:pPr>
            <a:r>
              <a:rPr lang="cs-CZ" sz="2200" i="1" dirty="0" smtClean="0"/>
              <a:t>     128 = 8 . q </a:t>
            </a:r>
            <a:r>
              <a:rPr lang="cs-CZ" sz="2200" i="1" baseline="30000" dirty="0" smtClean="0"/>
              <a:t>4   </a:t>
            </a:r>
            <a:r>
              <a:rPr lang="cs-CZ" sz="2200" i="1" dirty="0" smtClean="0"/>
              <a:t>/ : 8            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7-1</a:t>
            </a:r>
            <a:r>
              <a:rPr lang="cs-CZ" sz="2200" i="1" dirty="0" smtClean="0"/>
              <a:t>                     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7-1</a:t>
            </a:r>
          </a:p>
          <a:p>
            <a:pPr>
              <a:buNone/>
            </a:pPr>
            <a:r>
              <a:rPr lang="cs-CZ" sz="2200" i="1" dirty="0" smtClean="0"/>
              <a:t>      16 =  q </a:t>
            </a:r>
            <a:r>
              <a:rPr lang="cs-CZ" sz="2200" i="1" baseline="30000" dirty="0" smtClean="0"/>
              <a:t>4  </a:t>
            </a:r>
            <a:r>
              <a:rPr lang="cs-CZ" sz="2200" i="1" dirty="0" smtClean="0"/>
              <a:t>/                      128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2 </a:t>
            </a:r>
            <a:r>
              <a:rPr lang="cs-CZ" sz="2200" i="1" baseline="30000" dirty="0" smtClean="0"/>
              <a:t>4                               </a:t>
            </a:r>
            <a:r>
              <a:rPr lang="cs-CZ" sz="2200" i="1" dirty="0" smtClean="0"/>
              <a:t>128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(-2) </a:t>
            </a:r>
            <a:r>
              <a:rPr lang="cs-CZ" sz="2200" i="1" baseline="30000" dirty="0" smtClean="0"/>
              <a:t>4</a:t>
            </a:r>
          </a:p>
          <a:p>
            <a:pPr>
              <a:buNone/>
            </a:pPr>
            <a:r>
              <a:rPr lang="cs-CZ" sz="2200" i="1" dirty="0" smtClean="0"/>
              <a:t>        </a:t>
            </a:r>
            <a:r>
              <a:rPr lang="cs-CZ" sz="2200" i="1" u="sng" dirty="0" smtClean="0"/>
              <a:t>2 = q</a:t>
            </a:r>
            <a:r>
              <a:rPr lang="cs-CZ" sz="2200" i="1" u="sng" baseline="-25000" dirty="0" smtClean="0"/>
              <a:t>1</a:t>
            </a:r>
            <a:r>
              <a:rPr lang="cs-CZ" sz="2200" i="1" dirty="0" smtClean="0"/>
              <a:t>                           128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16 /: </a:t>
            </a:r>
            <a:r>
              <a:rPr lang="cs-CZ" sz="2200" i="1" dirty="0" err="1" smtClean="0"/>
              <a:t>16</a:t>
            </a:r>
            <a:r>
              <a:rPr lang="cs-CZ" sz="2200" i="1" dirty="0" smtClean="0"/>
              <a:t>            128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16 /: </a:t>
            </a:r>
            <a:r>
              <a:rPr lang="cs-CZ" sz="2200" i="1" dirty="0" err="1" smtClean="0"/>
              <a:t>16</a:t>
            </a:r>
            <a:r>
              <a:rPr lang="cs-CZ" sz="2200" i="1" baseline="30000" dirty="0" smtClean="0"/>
              <a:t> </a:t>
            </a:r>
            <a:endParaRPr lang="cs-CZ" sz="2200" i="1" baseline="-25000" dirty="0" smtClean="0"/>
          </a:p>
          <a:p>
            <a:pPr>
              <a:buNone/>
            </a:pPr>
            <a:r>
              <a:rPr lang="cs-CZ" sz="2200" i="1" dirty="0" smtClean="0"/>
              <a:t>       </a:t>
            </a:r>
            <a:r>
              <a:rPr lang="cs-CZ" sz="2200" i="1" u="sng" dirty="0" smtClean="0"/>
              <a:t>-2 = q</a:t>
            </a:r>
            <a:r>
              <a:rPr lang="cs-CZ" sz="2200" i="1" u="sng" baseline="-25000" dirty="0" smtClean="0"/>
              <a:t>2</a:t>
            </a:r>
            <a:r>
              <a:rPr lang="cs-CZ" sz="2200" i="1" dirty="0" smtClean="0"/>
              <a:t>                               </a:t>
            </a:r>
            <a:r>
              <a:rPr lang="cs-CZ" sz="2200" i="1" u="dbl" dirty="0" smtClean="0"/>
              <a:t>8 = a</a:t>
            </a:r>
            <a:r>
              <a:rPr lang="cs-CZ" sz="2200" i="1" u="dbl" baseline="-25000" dirty="0" smtClean="0"/>
              <a:t>1</a:t>
            </a:r>
            <a:r>
              <a:rPr lang="cs-CZ" sz="2200" i="1" dirty="0" smtClean="0"/>
              <a:t>                                 </a:t>
            </a:r>
            <a:r>
              <a:rPr lang="cs-CZ" sz="2200" i="1" u="dbl" dirty="0" smtClean="0"/>
              <a:t>8 = a</a:t>
            </a:r>
            <a:r>
              <a:rPr lang="cs-CZ" sz="2200" i="1" u="dbl" baseline="-25000" dirty="0" smtClean="0"/>
              <a:t>1</a:t>
            </a:r>
            <a:endParaRPr lang="cs-CZ" sz="2200" u="dbl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000" b="1" dirty="0" smtClean="0"/>
              <a:t>pozn.:</a:t>
            </a:r>
            <a:r>
              <a:rPr lang="cs-CZ" sz="2000" dirty="0" smtClean="0"/>
              <a:t> sice členy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1</a:t>
            </a:r>
            <a:r>
              <a:rPr lang="cs-CZ" sz="2000" dirty="0" smtClean="0"/>
              <a:t> vycházejí pro </a:t>
            </a:r>
            <a:r>
              <a:rPr lang="cs-CZ" sz="2000" i="1" dirty="0" smtClean="0"/>
              <a:t>q</a:t>
            </a:r>
            <a:r>
              <a:rPr lang="cs-CZ" sz="2000" i="1" baseline="-25000" dirty="0" smtClean="0"/>
              <a:t>1</a:t>
            </a:r>
            <a:r>
              <a:rPr lang="cs-CZ" sz="2000" dirty="0" smtClean="0"/>
              <a:t> i </a:t>
            </a:r>
            <a:r>
              <a:rPr lang="cs-CZ" sz="2000" i="1" dirty="0" smtClean="0"/>
              <a:t>q</a:t>
            </a:r>
            <a:r>
              <a:rPr lang="cs-CZ" sz="2000" i="1" baseline="-25000" dirty="0" smtClean="0"/>
              <a:t>2</a:t>
            </a:r>
            <a:r>
              <a:rPr lang="cs-CZ" sz="2000" dirty="0" smtClean="0"/>
              <a:t> stejně (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8</a:t>
            </a:r>
            <a:r>
              <a:rPr lang="cs-CZ" sz="2000" dirty="0" smtClean="0"/>
              <a:t>) , ale když bychom třeba    </a:t>
            </a:r>
          </a:p>
          <a:p>
            <a:pPr>
              <a:buNone/>
            </a:pPr>
            <a:r>
              <a:rPr lang="cs-CZ" sz="2000" dirty="0" smtClean="0"/>
              <a:t>             řešili člen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4</a:t>
            </a:r>
            <a:r>
              <a:rPr lang="cs-CZ" sz="2000" dirty="0" smtClean="0"/>
              <a:t>, tak pro </a:t>
            </a:r>
            <a:r>
              <a:rPr lang="cs-CZ" sz="2000" i="1" dirty="0" smtClean="0"/>
              <a:t>q</a:t>
            </a:r>
            <a:r>
              <a:rPr lang="cs-CZ" sz="2000" i="1" baseline="-25000" dirty="0" smtClean="0"/>
              <a:t>1</a:t>
            </a:r>
            <a:r>
              <a:rPr lang="cs-CZ" sz="2000" dirty="0" smtClean="0"/>
              <a:t> nám bude vycházet </a:t>
            </a:r>
            <a:r>
              <a:rPr lang="cs-CZ" sz="2000" i="1" dirty="0" smtClean="0"/>
              <a:t>a</a:t>
            </a:r>
            <a:r>
              <a:rPr lang="cs-CZ" sz="2000" i="1" baseline="-25000" dirty="0" smtClean="0"/>
              <a:t>4</a:t>
            </a:r>
            <a:r>
              <a:rPr lang="cs-CZ" sz="2000" i="1" dirty="0" smtClean="0"/>
              <a:t> = 64</a:t>
            </a:r>
            <a:r>
              <a:rPr lang="cs-CZ" sz="2000" dirty="0" smtClean="0"/>
              <a:t>, ale pro </a:t>
            </a:r>
            <a:r>
              <a:rPr lang="cs-CZ" sz="2000" i="1" dirty="0" smtClean="0"/>
              <a:t>q</a:t>
            </a:r>
            <a:r>
              <a:rPr lang="cs-CZ" sz="2000" i="1" baseline="-25000" dirty="0" smtClean="0"/>
              <a:t>2</a:t>
            </a:r>
            <a:r>
              <a:rPr lang="cs-CZ" sz="2000" dirty="0" smtClean="0"/>
              <a:t> to bude  </a:t>
            </a:r>
          </a:p>
          <a:p>
            <a:pPr>
              <a:buNone/>
            </a:pPr>
            <a:r>
              <a:rPr lang="cs-CZ" sz="2000" i="1" dirty="0" smtClean="0"/>
              <a:t>             a</a:t>
            </a:r>
            <a:r>
              <a:rPr lang="cs-CZ" sz="2000" i="1" baseline="-25000" dirty="0" smtClean="0"/>
              <a:t>4</a:t>
            </a:r>
            <a:r>
              <a:rPr lang="cs-CZ" sz="2000" i="1" dirty="0" smtClean="0"/>
              <a:t> = -64</a:t>
            </a:r>
            <a:endParaRPr lang="cs-CZ" sz="2600" i="1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996952"/>
            <a:ext cx="374441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3: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4</a:t>
            </a:r>
            <a:r>
              <a:rPr lang="cs-CZ" sz="2200" i="1" dirty="0" smtClean="0"/>
              <a:t> = </a:t>
            </a:r>
            <a:r>
              <a:rPr lang="en-US" sz="2200" i="1" dirty="0" smtClean="0"/>
              <a:t> </a:t>
            </a:r>
            <a:r>
              <a:rPr lang="cs-CZ" sz="2200" i="1" dirty="0" smtClean="0"/>
              <a:t>3 ;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- 81</a:t>
            </a:r>
            <a:r>
              <a:rPr lang="cs-CZ" sz="2200" dirty="0" smtClean="0"/>
              <a:t> ;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= ? ; q = ?</a:t>
            </a:r>
          </a:p>
          <a:p>
            <a:pPr>
              <a:buNone/>
            </a:pPr>
            <a:endParaRPr lang="cs-CZ" sz="1000" i="1" dirty="0" smtClean="0"/>
          </a:p>
          <a:p>
            <a:pPr>
              <a:spcBef>
                <a:spcPts val="1200"/>
              </a:spcBef>
              <a:buNone/>
            </a:pPr>
            <a:r>
              <a:rPr lang="cs-CZ" sz="2600" i="1" dirty="0" smtClean="0"/>
              <a:t>       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r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s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r-s                                     </a:t>
            </a:r>
            <a:r>
              <a:rPr lang="cs-CZ" sz="2200" i="1" u="dotted" dirty="0" smtClean="0"/>
              <a:t>q = - 3</a:t>
            </a:r>
            <a:endParaRPr lang="cs-CZ" sz="2200" i="1" u="dotted" baseline="30000" dirty="0" smtClean="0"/>
          </a:p>
          <a:p>
            <a:pPr>
              <a:spcBef>
                <a:spcPts val="1200"/>
              </a:spcBef>
              <a:buNone/>
            </a:pPr>
            <a:r>
              <a:rPr lang="cs-CZ" sz="2200" i="1" baseline="30000" dirty="0" smtClean="0"/>
              <a:t>           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4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7-4                                  </a:t>
            </a:r>
            <a:r>
              <a:rPr lang="cs-CZ" sz="2200" i="1" dirty="0" err="1" smtClean="0"/>
              <a:t>a</a:t>
            </a:r>
            <a:r>
              <a:rPr lang="cs-CZ" sz="2200" i="1" baseline="-25000" dirty="0" err="1" smtClean="0"/>
              <a:t>n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n-1</a:t>
            </a:r>
          </a:p>
          <a:p>
            <a:pPr>
              <a:buNone/>
            </a:pPr>
            <a:r>
              <a:rPr lang="cs-CZ" sz="2200" i="1" dirty="0" smtClean="0"/>
              <a:t>     - 81 = 3 . q </a:t>
            </a:r>
            <a:r>
              <a:rPr lang="cs-CZ" sz="2200" i="1" baseline="30000" dirty="0" smtClean="0"/>
              <a:t>3   </a:t>
            </a:r>
            <a:r>
              <a:rPr lang="cs-CZ" sz="2200" i="1" dirty="0" smtClean="0"/>
              <a:t>/ : </a:t>
            </a:r>
            <a:r>
              <a:rPr lang="cs-CZ" sz="2200" i="1" dirty="0" err="1" smtClean="0"/>
              <a:t>3</a:t>
            </a:r>
            <a:r>
              <a:rPr lang="cs-CZ" sz="2200" i="1" dirty="0" smtClean="0"/>
              <a:t>                 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7-1</a:t>
            </a:r>
          </a:p>
          <a:p>
            <a:pPr>
              <a:buNone/>
            </a:pPr>
            <a:r>
              <a:rPr lang="cs-CZ" sz="2200" i="1" dirty="0" smtClean="0"/>
              <a:t>     - 27 =  q </a:t>
            </a:r>
            <a:r>
              <a:rPr lang="cs-CZ" sz="2200" i="1" baseline="30000" dirty="0" smtClean="0"/>
              <a:t>3  </a:t>
            </a:r>
            <a:r>
              <a:rPr lang="cs-CZ" sz="2200" i="1" dirty="0" smtClean="0"/>
              <a:t>/                         - 81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(-3) </a:t>
            </a:r>
            <a:r>
              <a:rPr lang="cs-CZ" sz="2200" i="1" baseline="30000" dirty="0" smtClean="0"/>
              <a:t>4</a:t>
            </a:r>
          </a:p>
          <a:p>
            <a:pPr>
              <a:buNone/>
            </a:pPr>
            <a:r>
              <a:rPr lang="cs-CZ" sz="2200" i="1" dirty="0" smtClean="0"/>
              <a:t>       </a:t>
            </a:r>
            <a:r>
              <a:rPr lang="cs-CZ" sz="2200" i="1" u="sng" dirty="0" smtClean="0"/>
              <a:t>- 3 = q</a:t>
            </a:r>
            <a:r>
              <a:rPr lang="cs-CZ" sz="2200" i="1" dirty="0" smtClean="0"/>
              <a:t>                                - 81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81 /: </a:t>
            </a:r>
            <a:r>
              <a:rPr lang="cs-CZ" sz="2200" i="1" dirty="0" err="1" smtClean="0"/>
              <a:t>81</a:t>
            </a:r>
            <a:endParaRPr lang="cs-CZ" sz="2200" i="1" baseline="-25000" dirty="0" smtClean="0"/>
          </a:p>
          <a:p>
            <a:pPr>
              <a:buNone/>
            </a:pPr>
            <a:r>
              <a:rPr lang="cs-CZ" sz="2200" i="1" dirty="0" smtClean="0"/>
              <a:t>                                                    </a:t>
            </a:r>
            <a:r>
              <a:rPr lang="cs-CZ" sz="2200" i="1" u="dbl" dirty="0" smtClean="0"/>
              <a:t>- 1 = a</a:t>
            </a:r>
            <a:r>
              <a:rPr lang="cs-CZ" sz="2200" i="1" u="dbl" baseline="-25000" dirty="0" smtClean="0"/>
              <a:t>1</a:t>
            </a:r>
            <a:endParaRPr lang="cs-CZ" sz="2200" u="dbl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0462" y="2996952"/>
            <a:ext cx="44933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4: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= </a:t>
            </a:r>
            <a:r>
              <a:rPr lang="en-US" sz="2200" i="1" dirty="0" smtClean="0"/>
              <a:t> </a:t>
            </a:r>
            <a:r>
              <a:rPr lang="cs-CZ" sz="2200" i="1" dirty="0" smtClean="0"/>
              <a:t>- 6 ; q = 2</a:t>
            </a:r>
            <a:r>
              <a:rPr lang="cs-CZ" sz="2200" dirty="0" smtClean="0"/>
              <a:t> ; </a:t>
            </a:r>
            <a:r>
              <a:rPr lang="cs-CZ" sz="2200" i="1" dirty="0" smtClean="0"/>
              <a:t>S</a:t>
            </a:r>
            <a:r>
              <a:rPr lang="cs-CZ" sz="2200" i="1" baseline="-25000" dirty="0" smtClean="0"/>
              <a:t>10</a:t>
            </a:r>
            <a:r>
              <a:rPr lang="cs-CZ" sz="2200" i="1" dirty="0" smtClean="0"/>
              <a:t> = ? </a:t>
            </a:r>
          </a:p>
          <a:p>
            <a:pPr>
              <a:buNone/>
            </a:pPr>
            <a:endParaRPr lang="cs-CZ" sz="1000" i="1" dirty="0" smtClean="0"/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628800"/>
            <a:ext cx="1744810" cy="648072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276872"/>
            <a:ext cx="2200034" cy="648072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068960"/>
            <a:ext cx="2376264" cy="61989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789040"/>
            <a:ext cx="1944216" cy="624927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581128"/>
            <a:ext cx="1440160" cy="323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geometrická posloupnost</a:t>
            </a:r>
          </a:p>
          <a:p>
            <a:pPr>
              <a:buFontTx/>
              <a:buChar char="-"/>
            </a:pPr>
            <a:r>
              <a:rPr lang="cs-CZ" sz="2400" dirty="0" smtClean="0"/>
              <a:t>zvětšuje či zmenšuje se neustále o stejný násobek či podíl – tzv. kvocient</a:t>
            </a:r>
          </a:p>
          <a:p>
            <a:pPr>
              <a:buNone/>
            </a:pPr>
            <a:endParaRPr lang="cs-CZ" sz="2200" i="1" dirty="0" smtClean="0"/>
          </a:p>
          <a:p>
            <a:r>
              <a:rPr lang="cs-CZ" sz="2800" dirty="0" smtClean="0"/>
              <a:t>vzorce</a:t>
            </a:r>
          </a:p>
          <a:p>
            <a:pPr marL="514350" indent="-514350">
              <a:buNone/>
            </a:pPr>
            <a:r>
              <a:rPr lang="cs-CZ" sz="2000" i="1" dirty="0" err="1" smtClean="0"/>
              <a:t>a</a:t>
            </a:r>
            <a:r>
              <a:rPr lang="cs-CZ" sz="2000" i="1" baseline="-25000" dirty="0" err="1" smtClean="0"/>
              <a:t>n</a:t>
            </a:r>
            <a:r>
              <a:rPr lang="cs-CZ" sz="2000" i="1" baseline="-25000" dirty="0" smtClean="0"/>
              <a:t>+1</a:t>
            </a:r>
            <a:r>
              <a:rPr lang="cs-CZ" sz="2000" i="1" dirty="0" smtClean="0"/>
              <a:t> = </a:t>
            </a:r>
            <a:r>
              <a:rPr lang="cs-CZ" sz="2000" i="1" dirty="0" err="1" smtClean="0"/>
              <a:t>a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. q</a:t>
            </a:r>
          </a:p>
          <a:p>
            <a:pPr marL="514350" indent="-514350">
              <a:buNone/>
            </a:pPr>
            <a:r>
              <a:rPr lang="cs-CZ" sz="2000" i="1" dirty="0" err="1" smtClean="0"/>
              <a:t>a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=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.q </a:t>
            </a:r>
            <a:r>
              <a:rPr lang="cs-CZ" sz="2000" i="1" baseline="30000" dirty="0" smtClean="0"/>
              <a:t>n – 1</a:t>
            </a:r>
          </a:p>
          <a:p>
            <a:pPr marL="514350" indent="-514350">
              <a:buNone/>
            </a:pPr>
            <a:r>
              <a:rPr lang="cs-CZ" sz="2000" i="1" dirty="0" smtClean="0"/>
              <a:t>a</a:t>
            </a:r>
            <a:r>
              <a:rPr lang="cs-CZ" sz="2000" i="1" baseline="-25000" dirty="0" smtClean="0"/>
              <a:t>s</a:t>
            </a:r>
            <a:r>
              <a:rPr lang="cs-CZ" sz="2000" i="1" dirty="0" smtClean="0"/>
              <a:t> = a</a:t>
            </a:r>
            <a:r>
              <a:rPr lang="cs-CZ" sz="2000" i="1" baseline="-25000" dirty="0" smtClean="0"/>
              <a:t>r</a:t>
            </a:r>
            <a:r>
              <a:rPr lang="cs-CZ" sz="2000" i="1" dirty="0" smtClean="0"/>
              <a:t> . q </a:t>
            </a:r>
            <a:r>
              <a:rPr lang="cs-CZ" sz="2000" i="1" baseline="30000" dirty="0" smtClean="0"/>
              <a:t>s – r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013176"/>
            <a:ext cx="1744810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HUDCOVÁ, Milada a Libuše KUBIČÍKOVÁ. </a:t>
            </a:r>
            <a:r>
              <a:rPr lang="cs-CZ" sz="2400" i="1" dirty="0" smtClean="0"/>
              <a:t>Sbírka úloh z matematiky pro SOŠ, SOU a nástavbové studium</a:t>
            </a:r>
            <a:r>
              <a:rPr lang="cs-CZ" sz="2400" dirty="0" smtClean="0"/>
              <a:t>. 2. vydání. Havlíčkův Brod: </a:t>
            </a:r>
            <a:r>
              <a:rPr lang="cs-CZ" sz="2400" dirty="0" err="1" smtClean="0"/>
              <a:t>Prometheus</a:t>
            </a:r>
            <a:r>
              <a:rPr lang="cs-CZ" sz="2400" dirty="0" smtClean="0"/>
              <a:t>, spol. s r.o., 2005. Učebnice pro střední školy. ISBN 80-7196-318-6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024336"/>
          </a:xfrm>
        </p:spPr>
        <p:txBody>
          <a:bodyPr>
            <a:normAutofit/>
          </a:bodyPr>
          <a:lstStyle/>
          <a:p>
            <a:r>
              <a:rPr lang="cs-CZ" sz="7200" dirty="0" smtClean="0"/>
              <a:t>Geometrická posloupnost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pojem geometrická posloupnost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vzorce + ukázkové příklady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příklady na procvičení včetně řešení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Geometrická posloupnost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posloupnost nazýváme geometrickou, právě když existuje reálné číslo </a:t>
            </a:r>
            <a:r>
              <a:rPr lang="cs-CZ" sz="2800" i="1" dirty="0" smtClean="0"/>
              <a:t>q</a:t>
            </a:r>
            <a:r>
              <a:rPr lang="cs-CZ" sz="2800" dirty="0" smtClean="0"/>
              <a:t>, že pro každé přirozené číslo </a:t>
            </a:r>
            <a:r>
              <a:rPr lang="cs-CZ" sz="2800" i="1" dirty="0" smtClean="0"/>
              <a:t>n</a:t>
            </a:r>
            <a:r>
              <a:rPr lang="cs-CZ" sz="2800" dirty="0" smtClean="0"/>
              <a:t> je </a:t>
            </a:r>
            <a:r>
              <a:rPr lang="cs-CZ" sz="2800" b="1" i="1" dirty="0" err="1" smtClean="0"/>
              <a:t>a</a:t>
            </a:r>
            <a:r>
              <a:rPr lang="cs-CZ" sz="2800" b="1" i="1" baseline="-25000" dirty="0" err="1" smtClean="0"/>
              <a:t>n</a:t>
            </a:r>
            <a:r>
              <a:rPr lang="cs-CZ" sz="2800" b="1" i="1" baseline="-25000" dirty="0" smtClean="0"/>
              <a:t>+1</a:t>
            </a:r>
            <a:r>
              <a:rPr lang="cs-CZ" sz="2800" b="1" i="1" dirty="0" smtClean="0"/>
              <a:t> = </a:t>
            </a:r>
            <a:r>
              <a:rPr lang="cs-CZ" sz="2800" b="1" i="1" dirty="0" err="1" smtClean="0"/>
              <a:t>a</a:t>
            </a:r>
            <a:r>
              <a:rPr lang="cs-CZ" sz="2800" b="1" i="1" baseline="-25000" dirty="0" err="1" smtClean="0"/>
              <a:t>n</a:t>
            </a:r>
            <a:r>
              <a:rPr lang="cs-CZ" sz="2800" b="1" i="1" dirty="0" smtClean="0"/>
              <a:t> . q</a:t>
            </a:r>
            <a:r>
              <a:rPr lang="cs-CZ" sz="2800" b="1" dirty="0" smtClean="0"/>
              <a:t> 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dirty="0" smtClean="0"/>
              <a:t>této hodnotě se říká kvocient; značí se - </a:t>
            </a:r>
            <a:r>
              <a:rPr lang="cs-CZ" sz="2800" i="1" dirty="0" smtClean="0"/>
              <a:t>q</a:t>
            </a:r>
          </a:p>
          <a:p>
            <a:pPr>
              <a:buNone/>
            </a:pPr>
            <a:r>
              <a:rPr lang="cs-CZ" sz="2400" i="1" dirty="0" smtClean="0"/>
              <a:t>      např. q = 3 </a:t>
            </a:r>
          </a:p>
          <a:p>
            <a:pPr>
              <a:buNone/>
            </a:pPr>
            <a:endParaRPr lang="cs-CZ" sz="2600" i="1" dirty="0" smtClean="0"/>
          </a:p>
          <a:p>
            <a:r>
              <a:rPr lang="cs-CZ" sz="2600" i="1" dirty="0" smtClean="0"/>
              <a:t>posloupnost </a:t>
            </a:r>
            <a:r>
              <a:rPr lang="cs-CZ" i="1" dirty="0" smtClean="0"/>
              <a:t>    1 ,  3 ,  9 ,  27 ,  81 ,  ...   </a:t>
            </a:r>
          </a:p>
          <a:p>
            <a:pPr>
              <a:buNone/>
            </a:pPr>
            <a:endParaRPr lang="cs-CZ" sz="1500" i="1" dirty="0" smtClean="0"/>
          </a:p>
          <a:p>
            <a:pPr>
              <a:buNone/>
            </a:pPr>
            <a:r>
              <a:rPr lang="cs-CZ" i="1" dirty="0" smtClean="0"/>
              <a:t>                              </a:t>
            </a:r>
            <a:r>
              <a:rPr lang="cs-CZ" sz="2600" i="1" dirty="0" smtClean="0"/>
              <a:t>.3     .3      .3     .3       stejná hodnota 3</a:t>
            </a:r>
            <a:endParaRPr lang="cs-CZ" sz="1500" i="1" dirty="0" smtClean="0"/>
          </a:p>
          <a:p>
            <a:pPr>
              <a:buNone/>
            </a:pPr>
            <a:endParaRPr lang="cs-CZ" sz="1500" i="1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" name="Levá složená závorka 18"/>
          <p:cNvSpPr/>
          <p:nvPr/>
        </p:nvSpPr>
        <p:spPr>
          <a:xfrm rot="16200000">
            <a:off x="3198132" y="5511516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Levá složená závorka 19"/>
          <p:cNvSpPr/>
          <p:nvPr/>
        </p:nvSpPr>
        <p:spPr>
          <a:xfrm rot="16200000">
            <a:off x="4494276" y="5522948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Levá složená závorka 20"/>
          <p:cNvSpPr/>
          <p:nvPr/>
        </p:nvSpPr>
        <p:spPr>
          <a:xfrm rot="16200000">
            <a:off x="5142348" y="5522948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3846204" y="5511516"/>
            <a:ext cx="371472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vzorec pro výpočet dalšího členu pomocí předcházejícího a kvocientu                      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baseline="-25000" dirty="0" smtClean="0"/>
              <a:t>+1</a:t>
            </a:r>
            <a:r>
              <a:rPr lang="cs-CZ" sz="2600" b="1" i="1" dirty="0" smtClean="0"/>
              <a:t> =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. q</a:t>
            </a:r>
            <a:r>
              <a:rPr lang="cs-CZ" sz="26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/>
              <a:t>Př.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3 ; q = 4 ; a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? ; a</a:t>
            </a:r>
            <a:r>
              <a:rPr lang="cs-CZ" sz="2000" i="1" baseline="-25000" dirty="0" smtClean="0"/>
              <a:t>3</a:t>
            </a:r>
            <a:r>
              <a:rPr lang="cs-CZ" sz="2000" i="1" dirty="0" smtClean="0"/>
              <a:t> = ?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. 4               a</a:t>
            </a:r>
            <a:r>
              <a:rPr lang="cs-CZ" sz="2000" i="1" baseline="-25000" dirty="0" smtClean="0"/>
              <a:t>3</a:t>
            </a:r>
            <a:r>
              <a:rPr lang="cs-CZ" sz="2000" i="1" dirty="0" smtClean="0"/>
              <a:t> = a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. 4</a:t>
            </a:r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3 . 4                a</a:t>
            </a:r>
            <a:r>
              <a:rPr lang="cs-CZ" sz="2000" i="1" baseline="-25000" dirty="0" smtClean="0"/>
              <a:t>3</a:t>
            </a:r>
            <a:r>
              <a:rPr lang="cs-CZ" sz="2000" i="1" dirty="0" smtClean="0"/>
              <a:t> = 12 . 4</a:t>
            </a:r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2</a:t>
            </a:r>
            <a:r>
              <a:rPr lang="cs-CZ" sz="2000" i="1" dirty="0" smtClean="0"/>
              <a:t> = 12                   a</a:t>
            </a:r>
            <a:r>
              <a:rPr lang="cs-CZ" sz="2000" i="1" baseline="-25000" dirty="0" smtClean="0"/>
              <a:t>3</a:t>
            </a:r>
            <a:r>
              <a:rPr lang="cs-CZ" sz="2000" i="1" dirty="0" smtClean="0"/>
              <a:t> = 48 </a:t>
            </a:r>
          </a:p>
          <a:p>
            <a:pPr>
              <a:buNone/>
            </a:pPr>
            <a:endParaRPr lang="cs-CZ" sz="1000" i="1" dirty="0" smtClean="0"/>
          </a:p>
          <a:p>
            <a:pPr>
              <a:spcBef>
                <a:spcPts val="0"/>
              </a:spcBef>
            </a:pPr>
            <a:r>
              <a:rPr lang="cs-CZ" sz="2600" dirty="0" smtClean="0"/>
              <a:t>vzorec pro výpočet libovolného členu pomocí prvního členu a kvocientu               </a:t>
            </a:r>
            <a:r>
              <a:rPr lang="cs-CZ" sz="2600" b="1" i="1" dirty="0" err="1" smtClean="0"/>
              <a:t>a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= a</a:t>
            </a:r>
            <a:r>
              <a:rPr lang="cs-CZ" sz="2600" b="1" i="1" baseline="-25000" dirty="0" smtClean="0"/>
              <a:t>1</a:t>
            </a:r>
            <a:r>
              <a:rPr lang="cs-CZ" sz="2600" b="1" i="1" dirty="0" smtClean="0"/>
              <a:t> .q </a:t>
            </a:r>
            <a:r>
              <a:rPr lang="cs-CZ" sz="2600" b="1" i="1" baseline="30000" dirty="0" smtClean="0"/>
              <a:t>n - 1</a:t>
            </a:r>
            <a:r>
              <a:rPr lang="cs-CZ" sz="2400" b="1" dirty="0" smtClean="0"/>
              <a:t> </a:t>
            </a:r>
            <a:endParaRPr lang="cs-CZ" sz="2600" b="1" dirty="0" smtClean="0"/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/>
              <a:t>Př.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-7 ; q = -2 ; a</a:t>
            </a:r>
            <a:r>
              <a:rPr lang="cs-CZ" sz="2000" i="1" baseline="-25000" dirty="0" smtClean="0"/>
              <a:t>5</a:t>
            </a:r>
            <a:r>
              <a:rPr lang="cs-CZ" sz="2000" i="1" dirty="0" smtClean="0"/>
              <a:t> = ?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/>
              <a:t>       </a:t>
            </a:r>
            <a:r>
              <a:rPr lang="cs-CZ" sz="2000" i="1" dirty="0" err="1" smtClean="0"/>
              <a:t>a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=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. q </a:t>
            </a:r>
            <a:r>
              <a:rPr lang="cs-CZ" sz="2000" i="1" baseline="30000" dirty="0" smtClean="0"/>
              <a:t>n-1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5</a:t>
            </a:r>
            <a:r>
              <a:rPr lang="cs-CZ" sz="2000" i="1" dirty="0" smtClean="0"/>
              <a:t> = -7 . (-2) </a:t>
            </a:r>
            <a:r>
              <a:rPr lang="cs-CZ" sz="2000" i="1" baseline="30000" dirty="0" smtClean="0"/>
              <a:t>5-1</a:t>
            </a:r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5</a:t>
            </a:r>
            <a:r>
              <a:rPr lang="cs-CZ" sz="2000" i="1" dirty="0" smtClean="0"/>
              <a:t> = -7 . (-2) </a:t>
            </a:r>
            <a:r>
              <a:rPr lang="cs-CZ" sz="2000" i="1" baseline="30000" dirty="0" smtClean="0"/>
              <a:t>4</a:t>
            </a:r>
            <a:r>
              <a:rPr lang="cs-CZ" sz="2000" i="1" dirty="0" smtClean="0"/>
              <a:t>  </a:t>
            </a:r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5</a:t>
            </a:r>
            <a:r>
              <a:rPr lang="cs-CZ" sz="2000" i="1" dirty="0" smtClean="0"/>
              <a:t> = -7 . 16</a:t>
            </a:r>
            <a:endParaRPr lang="cs-CZ" sz="2000" dirty="0" smtClean="0"/>
          </a:p>
          <a:p>
            <a:pPr>
              <a:buNone/>
            </a:pPr>
            <a:r>
              <a:rPr lang="cs-CZ" sz="2000" i="1" dirty="0" smtClean="0"/>
              <a:t>       a</a:t>
            </a:r>
            <a:r>
              <a:rPr lang="cs-CZ" sz="2000" i="1" baseline="-25000" dirty="0" smtClean="0"/>
              <a:t>5</a:t>
            </a:r>
            <a:r>
              <a:rPr lang="cs-CZ" sz="2000" i="1" dirty="0" smtClean="0"/>
              <a:t> = - 112</a:t>
            </a:r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000" i="1" dirty="0" smtClean="0"/>
              <a:t>     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vzorec pro výpočet libovolného členu pomocí nějaké členu a kvocientu             </a:t>
            </a:r>
            <a:r>
              <a:rPr lang="cs-CZ" sz="2400" b="1" i="1" dirty="0" smtClean="0"/>
              <a:t>a</a:t>
            </a:r>
            <a:r>
              <a:rPr lang="cs-CZ" sz="2400" b="1" i="1" baseline="-25000" dirty="0" smtClean="0"/>
              <a:t>s</a:t>
            </a:r>
            <a:r>
              <a:rPr lang="cs-CZ" sz="2400" b="1" i="1" dirty="0" smtClean="0"/>
              <a:t> = a</a:t>
            </a:r>
            <a:r>
              <a:rPr lang="cs-CZ" sz="2400" b="1" i="1" baseline="-25000" dirty="0" smtClean="0"/>
              <a:t>r</a:t>
            </a:r>
            <a:r>
              <a:rPr lang="cs-CZ" sz="2400" b="1" i="1" dirty="0" smtClean="0"/>
              <a:t> . q </a:t>
            </a:r>
            <a:r>
              <a:rPr lang="cs-CZ" sz="2400" b="1" i="1" baseline="30000" dirty="0" smtClean="0"/>
              <a:t>s - r</a:t>
            </a:r>
            <a:r>
              <a:rPr lang="cs-CZ" sz="2400" b="1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cs-CZ" sz="2200" i="1" dirty="0" smtClean="0"/>
              <a:t>Př. a</a:t>
            </a:r>
            <a:r>
              <a:rPr lang="cs-CZ" sz="2200" i="1" baseline="-25000" dirty="0" smtClean="0"/>
              <a:t>3 </a:t>
            </a:r>
            <a:r>
              <a:rPr lang="cs-CZ" sz="2200" i="1" dirty="0" smtClean="0"/>
              <a:t>= -2 ;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- 32; q = ?  </a:t>
            </a:r>
          </a:p>
          <a:p>
            <a:pPr>
              <a:spcBef>
                <a:spcPts val="1200"/>
              </a:spcBef>
              <a:buNone/>
            </a:pPr>
            <a:r>
              <a:rPr lang="cs-CZ" sz="2200" i="1" dirty="0" smtClean="0"/>
              <a:t>       a</a:t>
            </a:r>
            <a:r>
              <a:rPr lang="cs-CZ" sz="2200" i="1" baseline="-25000" dirty="0" smtClean="0"/>
              <a:t>7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7-3</a:t>
            </a:r>
          </a:p>
          <a:p>
            <a:pPr>
              <a:buNone/>
            </a:pPr>
            <a:r>
              <a:rPr lang="cs-CZ" sz="2200" i="1" dirty="0" smtClean="0"/>
              <a:t>    - 32 = - 2 . q </a:t>
            </a:r>
            <a:r>
              <a:rPr lang="cs-CZ" sz="2200" i="1" baseline="30000" dirty="0" smtClean="0"/>
              <a:t>4   </a:t>
            </a:r>
            <a:r>
              <a:rPr lang="cs-CZ" sz="2200" i="1" dirty="0" smtClean="0"/>
              <a:t>/ : (-2)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200" i="1" dirty="0" smtClean="0"/>
              <a:t>      16 =  q </a:t>
            </a:r>
            <a:r>
              <a:rPr lang="cs-CZ" sz="2200" i="1" baseline="30000" dirty="0" smtClean="0"/>
              <a:t>4  </a:t>
            </a:r>
            <a:r>
              <a:rPr lang="cs-CZ" sz="2200" i="1" dirty="0" smtClean="0"/>
              <a:t>/  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200" i="1" dirty="0" smtClean="0"/>
              <a:t>        2 = q</a:t>
            </a:r>
            <a:r>
              <a:rPr lang="cs-CZ" sz="2200" i="1" baseline="-25000" dirty="0" smtClean="0"/>
              <a:t>1</a:t>
            </a:r>
          </a:p>
          <a:p>
            <a:pPr>
              <a:buNone/>
            </a:pPr>
            <a:r>
              <a:rPr lang="cs-CZ" sz="2200" i="1" dirty="0" smtClean="0"/>
              <a:t>       -2 = q</a:t>
            </a:r>
            <a:r>
              <a:rPr lang="cs-CZ" sz="2200" i="1" baseline="-25000" dirty="0" smtClean="0"/>
              <a:t>2</a:t>
            </a:r>
            <a:r>
              <a:rPr lang="cs-CZ" sz="2200" i="1" dirty="0" smtClean="0"/>
              <a:t> </a:t>
            </a:r>
            <a:endParaRPr lang="cs-CZ" sz="2200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b="1" i="1" dirty="0" smtClean="0"/>
              <a:t>pozn.:  </a:t>
            </a:r>
            <a:r>
              <a:rPr lang="cs-CZ" sz="2000" i="1" dirty="0" smtClean="0"/>
              <a:t>sudá odmocnina kladného čísla ...           ...      výsledek: 3 a -3</a:t>
            </a:r>
          </a:p>
          <a:p>
            <a:pPr>
              <a:buNone/>
            </a:pPr>
            <a:r>
              <a:rPr lang="cs-CZ" sz="2000" b="1" i="1" dirty="0" smtClean="0"/>
              <a:t>             </a:t>
            </a:r>
            <a:r>
              <a:rPr lang="cs-CZ" sz="2000" i="1" dirty="0" smtClean="0"/>
              <a:t>lichá odmocnina kladného čísla ...           ...      výsledek: 2</a:t>
            </a:r>
          </a:p>
          <a:p>
            <a:pPr>
              <a:buNone/>
            </a:pPr>
            <a:r>
              <a:rPr lang="cs-CZ" sz="2000" i="1" dirty="0" smtClean="0"/>
              <a:t>             sudá odmocnina záporného čísla ...             ... výsledek:  NŘ v reál.číslech</a:t>
            </a:r>
            <a:endParaRPr lang="cs-CZ" sz="2000" b="1" i="1" dirty="0" smtClean="0"/>
          </a:p>
          <a:p>
            <a:pPr>
              <a:buNone/>
            </a:pPr>
            <a:r>
              <a:rPr lang="cs-CZ" sz="2000" dirty="0" smtClean="0"/>
              <a:t>             </a:t>
            </a:r>
            <a:r>
              <a:rPr lang="cs-CZ" sz="2000" i="1" dirty="0" smtClean="0"/>
              <a:t>lichá odmocnina záporného čísla ...             ... výsledek: - 4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658872"/>
            <a:ext cx="360040" cy="346192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157192"/>
            <a:ext cx="432048" cy="352039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517232"/>
            <a:ext cx="441868" cy="360040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6237312"/>
            <a:ext cx="621887" cy="360040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1" y="5877272"/>
            <a:ext cx="621887" cy="360040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1763688" y="386104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!!!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+ ukázkové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vzorec pro součet konečného počtu členů geometrické posloupnosti              </a:t>
            </a:r>
            <a:r>
              <a:rPr lang="cs-CZ" sz="2600" b="1" i="1" dirty="0" err="1" smtClean="0"/>
              <a:t>S</a:t>
            </a:r>
            <a:r>
              <a:rPr lang="cs-CZ" sz="2600" b="1" i="1" baseline="-25000" dirty="0" err="1" smtClean="0"/>
              <a:t>n</a:t>
            </a:r>
            <a:r>
              <a:rPr lang="cs-CZ" sz="2600" b="1" i="1" dirty="0" smtClean="0"/>
              <a:t> =  </a:t>
            </a:r>
            <a:r>
              <a:rPr lang="cs-CZ" sz="2600" b="1" dirty="0" smtClean="0"/>
              <a:t> </a:t>
            </a:r>
          </a:p>
          <a:p>
            <a:pPr>
              <a:buNone/>
            </a:pPr>
            <a:r>
              <a:rPr lang="cs-CZ" sz="1000" i="1" dirty="0" smtClean="0"/>
              <a:t>      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/>
              <a:t>Př. a</a:t>
            </a:r>
            <a:r>
              <a:rPr lang="cs-CZ" sz="2000" i="1" baseline="-25000" dirty="0" smtClean="0"/>
              <a:t>1</a:t>
            </a:r>
            <a:r>
              <a:rPr lang="cs-CZ" sz="2000" i="1" dirty="0" smtClean="0"/>
              <a:t> = 20 ; q =      ; n = 10 ; </a:t>
            </a:r>
            <a:r>
              <a:rPr lang="cs-CZ" sz="2000" i="1" dirty="0" err="1" smtClean="0"/>
              <a:t>S</a:t>
            </a:r>
            <a:r>
              <a:rPr lang="cs-CZ" sz="2000" i="1" baseline="-25000" dirty="0" err="1" smtClean="0"/>
              <a:t>n</a:t>
            </a:r>
            <a:r>
              <a:rPr lang="cs-CZ" sz="2000" i="1" dirty="0" smtClean="0"/>
              <a:t> = ?</a:t>
            </a:r>
          </a:p>
          <a:p>
            <a:pPr>
              <a:spcBef>
                <a:spcPts val="600"/>
              </a:spcBef>
              <a:buNone/>
            </a:pPr>
            <a:r>
              <a:rPr lang="cs-CZ" sz="2000" i="1" dirty="0" smtClean="0"/>
              <a:t>   </a:t>
            </a:r>
          </a:p>
          <a:p>
            <a:pPr>
              <a:spcBef>
                <a:spcPts val="1200"/>
              </a:spcBef>
              <a:buNone/>
            </a:pPr>
            <a:r>
              <a:rPr lang="cs-CZ" sz="2000" i="1" dirty="0" smtClean="0"/>
              <a:t>       S</a:t>
            </a:r>
            <a:r>
              <a:rPr lang="cs-CZ" sz="2000" i="1" baseline="-25000" dirty="0" smtClean="0"/>
              <a:t>20</a:t>
            </a:r>
            <a:r>
              <a:rPr lang="cs-CZ" sz="2000" i="1" dirty="0" smtClean="0"/>
              <a:t> =</a:t>
            </a:r>
          </a:p>
          <a:p>
            <a:pPr>
              <a:spcBef>
                <a:spcPts val="1200"/>
              </a:spcBef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       S</a:t>
            </a:r>
            <a:r>
              <a:rPr lang="cs-CZ" sz="2000" i="1" baseline="-25000" dirty="0" smtClean="0"/>
              <a:t>20</a:t>
            </a:r>
            <a:r>
              <a:rPr lang="cs-CZ" sz="2000" i="1" dirty="0" smtClean="0"/>
              <a:t> =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       S</a:t>
            </a:r>
            <a:r>
              <a:rPr lang="cs-CZ" sz="2000" i="1" baseline="-25000" dirty="0" smtClean="0"/>
              <a:t>20</a:t>
            </a:r>
            <a:r>
              <a:rPr lang="cs-CZ" sz="2000" i="1" dirty="0" smtClean="0"/>
              <a:t> = 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       S</a:t>
            </a:r>
            <a:r>
              <a:rPr lang="cs-CZ" sz="2000" i="1" baseline="-25000" dirty="0" smtClean="0"/>
              <a:t>20</a:t>
            </a:r>
            <a:r>
              <a:rPr lang="cs-CZ" sz="2000" i="1" dirty="0" smtClean="0"/>
              <a:t> =               =  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739848"/>
            <a:ext cx="1440160" cy="609032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7722" y="2348880"/>
            <a:ext cx="112012" cy="504056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996952"/>
            <a:ext cx="1224136" cy="881378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933056"/>
            <a:ext cx="1152128" cy="736412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709895"/>
            <a:ext cx="1008112" cy="735329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445224"/>
            <a:ext cx="587678" cy="792088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5445224"/>
            <a:ext cx="504056" cy="567063"/>
          </a:xfrm>
          <a:prstGeom prst="rect">
            <a:avLst/>
          </a:prstGeom>
          <a:noFill/>
        </p:spPr>
      </p:pic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př. 1: Určete tři členy a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8</a:t>
            </a:r>
            <a:r>
              <a:rPr lang="cs-CZ" sz="2600" dirty="0" smtClean="0"/>
              <a:t> GP, když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2; q = 3.</a:t>
            </a:r>
            <a:endParaRPr lang="cs-CZ" sz="1000" i="1" dirty="0" smtClean="0">
              <a:hlinkClick r:id="rId2" action="ppaction://hlinksldjump"/>
            </a:endParaRP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Určete první člen a kvocient v GP, když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3</a:t>
            </a:r>
            <a:r>
              <a:rPr lang="cs-CZ" sz="2600" i="1" dirty="0" smtClean="0"/>
              <a:t> = 8; a</a:t>
            </a:r>
            <a:r>
              <a:rPr lang="cs-CZ" sz="2600" i="1" baseline="-25000" dirty="0" smtClean="0"/>
              <a:t>7</a:t>
            </a:r>
            <a:r>
              <a:rPr lang="cs-CZ" sz="2600" i="1" dirty="0" smtClean="0"/>
              <a:t> = 128.</a:t>
            </a:r>
          </a:p>
          <a:p>
            <a:pPr>
              <a:buNone/>
            </a:pPr>
            <a:r>
              <a:rPr lang="cs-CZ" sz="2600" dirty="0" smtClean="0">
                <a:hlinkClick r:id="rId4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3: Určete první člen a kvocient v GP, když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4</a:t>
            </a:r>
            <a:r>
              <a:rPr lang="cs-CZ" sz="2600" i="1" dirty="0" smtClean="0"/>
              <a:t> = 3; a</a:t>
            </a:r>
            <a:r>
              <a:rPr lang="cs-CZ" sz="2600" i="1" baseline="-25000" dirty="0" smtClean="0"/>
              <a:t>7</a:t>
            </a:r>
            <a:r>
              <a:rPr lang="cs-CZ" sz="2600" i="1" dirty="0" smtClean="0"/>
              <a:t> = - 81.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>
                <a:hlinkClick r:id="rId5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4: Řešte: </a:t>
            </a:r>
            <a:r>
              <a:rPr lang="cs-CZ" sz="2600" i="1" dirty="0" smtClean="0"/>
              <a:t>a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 = - 6; q = 2; S</a:t>
            </a:r>
            <a:r>
              <a:rPr lang="cs-CZ" sz="2600" i="1" baseline="-25000" dirty="0" smtClean="0"/>
              <a:t>10</a:t>
            </a:r>
            <a:r>
              <a:rPr lang="cs-CZ" sz="2600" i="1" dirty="0" smtClean="0"/>
              <a:t> = ?</a:t>
            </a:r>
            <a:r>
              <a:rPr lang="cs-CZ" sz="2600" dirty="0" smtClean="0"/>
              <a:t> </a:t>
            </a:r>
          </a:p>
          <a:p>
            <a:pPr>
              <a:buNone/>
            </a:pPr>
            <a:r>
              <a:rPr lang="cs-CZ" sz="2600" dirty="0" smtClean="0">
                <a:hlinkClick r:id="rId6" action="ppaction://hlinksldjump"/>
              </a:rPr>
              <a:t>Řešení</a:t>
            </a: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= </a:t>
            </a:r>
            <a:r>
              <a:rPr lang="en-US" sz="2200" i="1" dirty="0" smtClean="0"/>
              <a:t> 2</a:t>
            </a:r>
            <a:r>
              <a:rPr lang="cs-CZ" sz="2200" i="1" dirty="0" smtClean="0"/>
              <a:t> ; q = </a:t>
            </a:r>
            <a:r>
              <a:rPr lang="en-US" sz="2200" i="1" dirty="0" smtClean="0"/>
              <a:t>- 3</a:t>
            </a:r>
            <a:r>
              <a:rPr lang="cs-CZ" sz="2200" i="1" dirty="0" smtClean="0"/>
              <a:t> ; a</a:t>
            </a:r>
            <a:r>
              <a:rPr lang="en-US" sz="2200" i="1" baseline="-25000" dirty="0" smtClean="0"/>
              <a:t>2</a:t>
            </a:r>
            <a:r>
              <a:rPr lang="cs-CZ" sz="2200" i="1" dirty="0" smtClean="0"/>
              <a:t> = ?</a:t>
            </a:r>
            <a:r>
              <a:rPr lang="cs-CZ" sz="2200" dirty="0" smtClean="0"/>
              <a:t> ;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= ? ;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?</a:t>
            </a:r>
          </a:p>
          <a:p>
            <a:pPr>
              <a:buNone/>
            </a:pPr>
            <a:endParaRPr lang="cs-CZ" sz="1500" dirty="0" smtClean="0"/>
          </a:p>
          <a:p>
            <a:pPr>
              <a:spcBef>
                <a:spcPts val="1200"/>
              </a:spcBef>
              <a:buNone/>
            </a:pPr>
            <a:r>
              <a:rPr lang="cs-CZ" sz="2600" i="1" dirty="0" smtClean="0"/>
              <a:t>     </a:t>
            </a:r>
            <a:r>
              <a:rPr lang="cs-CZ" sz="2200" i="1" dirty="0" smtClean="0"/>
              <a:t>a</a:t>
            </a:r>
            <a:r>
              <a:rPr lang="cs-CZ" sz="2200" i="1" baseline="-25000" dirty="0" smtClean="0"/>
              <a:t>2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              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2</a:t>
            </a:r>
            <a:r>
              <a:rPr lang="cs-CZ" sz="2200" i="1" dirty="0" smtClean="0"/>
              <a:t> . q</a:t>
            </a:r>
          </a:p>
          <a:p>
            <a:pPr>
              <a:buNone/>
            </a:pPr>
            <a:r>
              <a:rPr lang="cs-CZ" sz="2200" i="1" dirty="0" smtClean="0"/>
              <a:t>      a</a:t>
            </a:r>
            <a:r>
              <a:rPr lang="cs-CZ" sz="2200" i="1" baseline="-25000" dirty="0" smtClean="0"/>
              <a:t>2</a:t>
            </a:r>
            <a:r>
              <a:rPr lang="cs-CZ" sz="2200" i="1" dirty="0" smtClean="0"/>
              <a:t> = 2 . (-3)            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= - 6 . (-3)</a:t>
            </a:r>
          </a:p>
          <a:p>
            <a:pPr>
              <a:buNone/>
            </a:pPr>
            <a:r>
              <a:rPr lang="cs-CZ" sz="2200" i="1" dirty="0" smtClean="0"/>
              <a:t>      a</a:t>
            </a:r>
            <a:r>
              <a:rPr lang="cs-CZ" sz="2200" i="1" baseline="-25000" dirty="0" smtClean="0"/>
              <a:t>2</a:t>
            </a:r>
            <a:r>
              <a:rPr lang="cs-CZ" sz="2200" i="1" dirty="0" smtClean="0"/>
              <a:t> = - 6                   a</a:t>
            </a:r>
            <a:r>
              <a:rPr lang="cs-CZ" sz="2200" i="1" baseline="-25000" dirty="0" smtClean="0"/>
              <a:t>3</a:t>
            </a:r>
            <a:r>
              <a:rPr lang="cs-CZ" sz="2200" i="1" dirty="0" smtClean="0"/>
              <a:t> = 18 </a:t>
            </a:r>
          </a:p>
          <a:p>
            <a:pPr>
              <a:spcBef>
                <a:spcPts val="1200"/>
              </a:spcBef>
              <a:buNone/>
            </a:pPr>
            <a:endParaRPr lang="cs-CZ" sz="1500" i="1" dirty="0" smtClean="0"/>
          </a:p>
          <a:p>
            <a:pPr>
              <a:spcBef>
                <a:spcPts val="1200"/>
              </a:spcBef>
              <a:buNone/>
            </a:pPr>
            <a:r>
              <a:rPr lang="cs-CZ" sz="2200" i="1" dirty="0" smtClean="0"/>
              <a:t>       </a:t>
            </a:r>
            <a:r>
              <a:rPr lang="cs-CZ" sz="2200" i="1" dirty="0" err="1" smtClean="0"/>
              <a:t>a</a:t>
            </a:r>
            <a:r>
              <a:rPr lang="cs-CZ" sz="2200" i="1" baseline="-25000" dirty="0" err="1" smtClean="0"/>
              <a:t>n</a:t>
            </a:r>
            <a:r>
              <a:rPr lang="cs-CZ" sz="2200" i="1" dirty="0" smtClean="0"/>
              <a:t> = a</a:t>
            </a:r>
            <a:r>
              <a:rPr lang="cs-CZ" sz="2200" i="1" baseline="-25000" dirty="0" smtClean="0"/>
              <a:t>1</a:t>
            </a:r>
            <a:r>
              <a:rPr lang="cs-CZ" sz="2200" i="1" dirty="0" smtClean="0"/>
              <a:t> . q </a:t>
            </a:r>
            <a:r>
              <a:rPr lang="cs-CZ" sz="2200" i="1" baseline="30000" dirty="0" smtClean="0"/>
              <a:t>n-1</a:t>
            </a:r>
            <a:r>
              <a:rPr lang="cs-CZ" sz="2200" dirty="0" smtClean="0"/>
              <a:t> </a:t>
            </a:r>
          </a:p>
          <a:p>
            <a:pPr>
              <a:buNone/>
            </a:pPr>
            <a:r>
              <a:rPr lang="cs-CZ" sz="2200" i="1" dirty="0" smtClean="0"/>
              <a:t>      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 2 . (-3) </a:t>
            </a:r>
            <a:r>
              <a:rPr lang="cs-CZ" sz="2200" i="1" baseline="30000" dirty="0" smtClean="0"/>
              <a:t>8-1</a:t>
            </a:r>
          </a:p>
          <a:p>
            <a:pPr>
              <a:buNone/>
            </a:pPr>
            <a:r>
              <a:rPr lang="cs-CZ" sz="2200" i="1" dirty="0" smtClean="0"/>
              <a:t>      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 2 . (-3) </a:t>
            </a:r>
            <a:r>
              <a:rPr lang="cs-CZ" sz="2200" i="1" baseline="30000" dirty="0" smtClean="0"/>
              <a:t>7</a:t>
            </a:r>
            <a:r>
              <a:rPr lang="cs-CZ" sz="2200" i="1" dirty="0" smtClean="0"/>
              <a:t>  </a:t>
            </a:r>
          </a:p>
          <a:p>
            <a:pPr>
              <a:buNone/>
            </a:pPr>
            <a:r>
              <a:rPr lang="cs-CZ" sz="2200" i="1" dirty="0" smtClean="0"/>
              <a:t>      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 2 . (-2187)</a:t>
            </a:r>
            <a:endParaRPr lang="cs-CZ" sz="2200" dirty="0" smtClean="0"/>
          </a:p>
          <a:p>
            <a:pPr>
              <a:buNone/>
            </a:pPr>
            <a:r>
              <a:rPr lang="cs-CZ" sz="2200" i="1" dirty="0" smtClean="0"/>
              <a:t>       a</a:t>
            </a:r>
            <a:r>
              <a:rPr lang="cs-CZ" sz="2200" i="1" baseline="-25000" dirty="0" smtClean="0"/>
              <a:t>8</a:t>
            </a:r>
            <a:r>
              <a:rPr lang="cs-CZ" sz="2200" i="1" dirty="0" smtClean="0"/>
              <a:t> = - 4374</a:t>
            </a:r>
            <a:endParaRPr lang="cs-CZ" sz="22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3816</TotalTime>
  <Words>1020</Words>
  <Application>Microsoft Office PowerPoint</Application>
  <PresentationFormat>Předvádění na obrazovce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Geometrická posloupnost</vt:lpstr>
      <vt:lpstr>Osnova</vt:lpstr>
      <vt:lpstr>Geometrická posloupnost</vt:lpstr>
      <vt:lpstr>Vzorce + ukázkové příklady</vt:lpstr>
      <vt:lpstr>Vzorce + ukázkové příklady</vt:lpstr>
      <vt:lpstr>Vzorce + ukázkové příklady</vt:lpstr>
      <vt:lpstr>Příklady na procvičení</vt:lpstr>
      <vt:lpstr>Snímek 9</vt:lpstr>
      <vt:lpstr>Snímek 10</vt:lpstr>
      <vt:lpstr>Snímek 11</vt:lpstr>
      <vt:lpstr>Snímek 12</vt:lpstr>
      <vt:lpstr>Shrnutí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Kvadratické  rovnice a nerovnice</dc:title>
  <dc:creator>Owner</dc:creator>
  <cp:lastModifiedBy>Owner</cp:lastModifiedBy>
  <cp:revision>190</cp:revision>
  <dcterms:created xsi:type="dcterms:W3CDTF">2013-04-29T06:56:03Z</dcterms:created>
  <dcterms:modified xsi:type="dcterms:W3CDTF">2014-03-23T17:57:12Z</dcterms:modified>
</cp:coreProperties>
</file>