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3" r:id="rId8"/>
    <p:sldId id="265" r:id="rId9"/>
    <p:sldId id="264" r:id="rId10"/>
    <p:sldId id="268" r:id="rId11"/>
    <p:sldId id="262" r:id="rId12"/>
    <p:sldId id="266" r:id="rId13"/>
    <p:sldId id="267" r:id="rId14"/>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44" autoAdjust="0"/>
  </p:normalViewPr>
  <p:slideViewPr>
    <p:cSldViewPr>
      <p:cViewPr>
        <p:scale>
          <a:sx n="60" d="100"/>
          <a:sy n="60" d="100"/>
        </p:scale>
        <p:origin x="-1656"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5BA206-EDBC-4CC6-865E-8B4DA92E4277}" type="datetimeFigureOut">
              <a:rPr lang="cs-CZ" smtClean="0"/>
              <a:t>29.4.2013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91878-7E20-4DD1-B42A-B2096CFDDD93}" type="slidenum">
              <a:rPr lang="cs-CZ" smtClean="0"/>
              <a:t>‹#›</a:t>
            </a:fld>
            <a:endParaRPr lang="cs-CZ"/>
          </a:p>
        </p:txBody>
      </p:sp>
    </p:spTree>
    <p:extLst>
      <p:ext uri="{BB962C8B-B14F-4D97-AF65-F5344CB8AC3E}">
        <p14:creationId xmlns:p14="http://schemas.microsoft.com/office/powerpoint/2010/main" val="262379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Výběry jsou v praxi používány proto, že je jen zřídka možné z důvodů omezeného času či prostředků vyšetřit všechny jednotky uvažované populace. Sčítání lidu, prováděné u nás Českým statistickým úřadem (ČSÚ), je výjimečnou možností vyšetřit celou populaci, i když vyplnění krátkého dotazníku představuje jen velmi nízkou úroveň měření. Pokud by chtěl ČSÚ získat podrobnější informaci o jednotlivcích, dal by přednost práci s výběrem před celou populací, protože výsledná informace by byla dokonce lepší než při zkoumání populace jako celku! Na první pohled to může vypadat poněkud paradoxně, ale po chvíli uvažování se to vyjasní. Zjištění komplexní informace by vyžadovalo vysoce vycvičený sbor tazatelů, který ale pro úplné sčítání lidu není k dispozici. Proto se můžeme o populaci dozvědět více z rozhovorů vedených profesionálními tazateli s reprezentativním výběrem než z rozhovorů s celou populací, které by ale vedli nekompetentní tazatelé. </a:t>
            </a:r>
          </a:p>
          <a:p>
            <a:endParaRPr lang="cs-CZ" dirty="0"/>
          </a:p>
        </p:txBody>
      </p:sp>
      <p:sp>
        <p:nvSpPr>
          <p:cNvPr id="4" name="Zástupný symbol pro číslo snímku 3"/>
          <p:cNvSpPr>
            <a:spLocks noGrp="1"/>
          </p:cNvSpPr>
          <p:nvPr>
            <p:ph type="sldNum" sz="quarter" idx="10"/>
          </p:nvPr>
        </p:nvSpPr>
        <p:spPr/>
        <p:txBody>
          <a:bodyPr/>
          <a:lstStyle/>
          <a:p>
            <a:fld id="{D0A91878-7E20-4DD1-B42A-B2096CFDDD93}" type="slidenum">
              <a:rPr lang="cs-CZ" smtClean="0"/>
              <a:t>6</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Líc mince je se státním znakem, na rubu mince je </a:t>
            </a:r>
            <a:r>
              <a:rPr lang="cs-CZ" smtClean="0"/>
              <a:t>její hodnota</a:t>
            </a:r>
            <a:endParaRPr lang="cs-CZ" dirty="0"/>
          </a:p>
        </p:txBody>
      </p:sp>
      <p:sp>
        <p:nvSpPr>
          <p:cNvPr id="4" name="Zástupný symbol pro číslo snímku 3"/>
          <p:cNvSpPr>
            <a:spLocks noGrp="1"/>
          </p:cNvSpPr>
          <p:nvPr>
            <p:ph type="sldNum" sz="quarter" idx="10"/>
          </p:nvPr>
        </p:nvSpPr>
        <p:spPr/>
        <p:txBody>
          <a:bodyPr/>
          <a:lstStyle/>
          <a:p>
            <a:fld id="{D0A91878-7E20-4DD1-B42A-B2096CFDDD93}" type="slidenum">
              <a:rPr lang="cs-CZ" smtClean="0"/>
              <a:t>11</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D0A91878-7E20-4DD1-B42A-B2096CFDDD93}" type="slidenum">
              <a:rPr lang="cs-CZ" smtClean="0"/>
              <a:t>12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1CC0DD26-D0CF-4D44-9432-0987CFA51A57}" type="datetimeFigureOut">
              <a:rPr lang="cs-CZ"/>
              <a:pPr>
                <a:defRPr/>
              </a:pPr>
              <a:t>29.4.2013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3D059C7-0F02-4CC4-8F39-DFE5BCB525C3}" type="slidenum">
              <a:rPr lang="cs-CZ"/>
              <a:pPr>
                <a:defRPr/>
              </a:pPr>
              <a:t>‹#›</a:t>
            </a:fld>
            <a:endParaRPr lang="cs-CZ"/>
          </a:p>
        </p:txBody>
      </p:sp>
    </p:spTree>
    <p:extLst>
      <p:ext uri="{BB962C8B-B14F-4D97-AF65-F5344CB8AC3E}">
        <p14:creationId xmlns:p14="http://schemas.microsoft.com/office/powerpoint/2010/main" val="138609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EE4C3643-5872-4DB2-9C83-4CB9DEC76FDC}" type="datetimeFigureOut">
              <a:rPr lang="cs-CZ"/>
              <a:pPr>
                <a:defRPr/>
              </a:pPr>
              <a:t>29.4.2013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61423FF-AF4F-473C-AA3A-94C8A9552E29}" type="slidenum">
              <a:rPr lang="cs-CZ"/>
              <a:pPr>
                <a:defRPr/>
              </a:pPr>
              <a:t>‹#›</a:t>
            </a:fld>
            <a:endParaRPr lang="cs-CZ"/>
          </a:p>
        </p:txBody>
      </p:sp>
    </p:spTree>
    <p:extLst>
      <p:ext uri="{BB962C8B-B14F-4D97-AF65-F5344CB8AC3E}">
        <p14:creationId xmlns:p14="http://schemas.microsoft.com/office/powerpoint/2010/main" val="290387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403AC0FE-98B2-4879-AAE2-C0F85F2CCD11}" type="datetimeFigureOut">
              <a:rPr lang="cs-CZ"/>
              <a:pPr>
                <a:defRPr/>
              </a:pPr>
              <a:t>29.4.2013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F129B74-61D7-4A77-81D0-F05A23254F9B}" type="slidenum">
              <a:rPr lang="cs-CZ"/>
              <a:pPr>
                <a:defRPr/>
              </a:pPr>
              <a:t>‹#›</a:t>
            </a:fld>
            <a:endParaRPr lang="cs-CZ"/>
          </a:p>
        </p:txBody>
      </p:sp>
    </p:spTree>
    <p:extLst>
      <p:ext uri="{BB962C8B-B14F-4D97-AF65-F5344CB8AC3E}">
        <p14:creationId xmlns:p14="http://schemas.microsoft.com/office/powerpoint/2010/main" val="258240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361B5CFF-EF5F-4D61-BBE2-285E9E9F1327}" type="datetimeFigureOut">
              <a:rPr lang="cs-CZ"/>
              <a:pPr>
                <a:defRPr/>
              </a:pPr>
              <a:t>29.4.2013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22DD101-1B50-4669-BBA8-0FB140A80457}" type="slidenum">
              <a:rPr lang="cs-CZ"/>
              <a:pPr>
                <a:defRPr/>
              </a:pPr>
              <a:t>‹#›</a:t>
            </a:fld>
            <a:endParaRPr lang="cs-CZ"/>
          </a:p>
        </p:txBody>
      </p:sp>
    </p:spTree>
    <p:extLst>
      <p:ext uri="{BB962C8B-B14F-4D97-AF65-F5344CB8AC3E}">
        <p14:creationId xmlns:p14="http://schemas.microsoft.com/office/powerpoint/2010/main" val="157669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366832D9-B457-4F7E-8A45-B4706596B843}" type="datetimeFigureOut">
              <a:rPr lang="cs-CZ"/>
              <a:pPr>
                <a:defRPr/>
              </a:pPr>
              <a:t>29.4.2013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4822782-5BF9-473C-A1C7-9C4B53041A4F}" type="slidenum">
              <a:rPr lang="cs-CZ"/>
              <a:pPr>
                <a:defRPr/>
              </a:pPr>
              <a:t>‹#›</a:t>
            </a:fld>
            <a:endParaRPr lang="cs-CZ"/>
          </a:p>
        </p:txBody>
      </p:sp>
    </p:spTree>
    <p:extLst>
      <p:ext uri="{BB962C8B-B14F-4D97-AF65-F5344CB8AC3E}">
        <p14:creationId xmlns:p14="http://schemas.microsoft.com/office/powerpoint/2010/main" val="17135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9A84457E-FC08-4E57-AB41-6D0588217791}" type="datetimeFigureOut">
              <a:rPr lang="cs-CZ"/>
              <a:pPr>
                <a:defRPr/>
              </a:pPr>
              <a:t>29.4.2013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260A8006-FC6E-4F08-97EA-F89EDB049662}" type="slidenum">
              <a:rPr lang="cs-CZ"/>
              <a:pPr>
                <a:defRPr/>
              </a:pPr>
              <a:t>‹#›</a:t>
            </a:fld>
            <a:endParaRPr lang="cs-CZ"/>
          </a:p>
        </p:txBody>
      </p:sp>
    </p:spTree>
    <p:extLst>
      <p:ext uri="{BB962C8B-B14F-4D97-AF65-F5344CB8AC3E}">
        <p14:creationId xmlns:p14="http://schemas.microsoft.com/office/powerpoint/2010/main" val="134011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9340B45D-D88E-4F61-833C-D11E4DDEE85A}" type="datetimeFigureOut">
              <a:rPr lang="cs-CZ"/>
              <a:pPr>
                <a:defRPr/>
              </a:pPr>
              <a:t>29.4.2013</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D7C5ECB5-25B8-4CD1-939F-21EB165BC216}" type="slidenum">
              <a:rPr lang="cs-CZ"/>
              <a:pPr>
                <a:defRPr/>
              </a:pPr>
              <a:t>‹#›</a:t>
            </a:fld>
            <a:endParaRPr lang="cs-CZ"/>
          </a:p>
        </p:txBody>
      </p:sp>
    </p:spTree>
    <p:extLst>
      <p:ext uri="{BB962C8B-B14F-4D97-AF65-F5344CB8AC3E}">
        <p14:creationId xmlns:p14="http://schemas.microsoft.com/office/powerpoint/2010/main" val="304895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6A62E253-ED3B-4662-834F-F3AE7128C02C}" type="datetimeFigureOut">
              <a:rPr lang="cs-CZ"/>
              <a:pPr>
                <a:defRPr/>
              </a:pPr>
              <a:t>29.4.2013</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9CF8E962-6013-42BC-97E8-7CF7C85D9E8A}" type="slidenum">
              <a:rPr lang="cs-CZ"/>
              <a:pPr>
                <a:defRPr/>
              </a:pPr>
              <a:t>‹#›</a:t>
            </a:fld>
            <a:endParaRPr lang="cs-CZ"/>
          </a:p>
        </p:txBody>
      </p:sp>
    </p:spTree>
    <p:extLst>
      <p:ext uri="{BB962C8B-B14F-4D97-AF65-F5344CB8AC3E}">
        <p14:creationId xmlns:p14="http://schemas.microsoft.com/office/powerpoint/2010/main" val="149482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2711A45B-0182-4B33-B9D3-EEE4AD33AC5E}" type="datetimeFigureOut">
              <a:rPr lang="cs-CZ"/>
              <a:pPr>
                <a:defRPr/>
              </a:pPr>
              <a:t>29.4.2013</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3D026DBB-17D2-4016-961B-D945B5B2372E}" type="slidenum">
              <a:rPr lang="cs-CZ"/>
              <a:pPr>
                <a:defRPr/>
              </a:pPr>
              <a:t>‹#›</a:t>
            </a:fld>
            <a:endParaRPr lang="cs-CZ"/>
          </a:p>
        </p:txBody>
      </p:sp>
    </p:spTree>
    <p:extLst>
      <p:ext uri="{BB962C8B-B14F-4D97-AF65-F5344CB8AC3E}">
        <p14:creationId xmlns:p14="http://schemas.microsoft.com/office/powerpoint/2010/main" val="106126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0335C-CB48-4D1B-8334-C273793A479F}" type="datetimeFigureOut">
              <a:rPr lang="cs-CZ"/>
              <a:pPr>
                <a:defRPr/>
              </a:pPr>
              <a:t>29.4.2013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32145581-E57F-4D3D-AD4D-4B6657945114}" type="slidenum">
              <a:rPr lang="cs-CZ"/>
              <a:pPr>
                <a:defRPr/>
              </a:pPr>
              <a:t>‹#›</a:t>
            </a:fld>
            <a:endParaRPr lang="cs-CZ"/>
          </a:p>
        </p:txBody>
      </p:sp>
    </p:spTree>
    <p:extLst>
      <p:ext uri="{BB962C8B-B14F-4D97-AF65-F5344CB8AC3E}">
        <p14:creationId xmlns:p14="http://schemas.microsoft.com/office/powerpoint/2010/main" val="157445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9C2D13D0-5FAF-4951-8F0A-BE7585655D96}" type="datetimeFigureOut">
              <a:rPr lang="cs-CZ"/>
              <a:pPr>
                <a:defRPr/>
              </a:pPr>
              <a:t>29.4.2013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F591332-6B6C-4219-8254-9489DA6D7333}" type="slidenum">
              <a:rPr lang="cs-CZ"/>
              <a:pPr>
                <a:defRPr/>
              </a:pPr>
              <a:t>‹#›</a:t>
            </a:fld>
            <a:endParaRPr lang="cs-CZ"/>
          </a:p>
        </p:txBody>
      </p:sp>
    </p:spTree>
    <p:extLst>
      <p:ext uri="{BB962C8B-B14F-4D97-AF65-F5344CB8AC3E}">
        <p14:creationId xmlns:p14="http://schemas.microsoft.com/office/powerpoint/2010/main" val="300240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smtClean="0"/>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5555CF1-6B2A-4F73-9988-96105EC0BD3A}" type="datetimeFigureOut">
              <a:rPr lang="cs-CZ"/>
              <a:pPr>
                <a:defRPr/>
              </a:pPr>
              <a:t>29.4.2013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8AFD84F-BE58-46A5-BB03-580B9A7A7AA9}"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1_Koruna_avers.png?uselang=cs" TargetMode="External"/><Relationship Id="rId2" Type="http://schemas.openxmlformats.org/officeDocument/2006/relationships/hyperlink" Target="http://commons.wikimedia.org/wiki/File:1_Koruna_revers.png?uselang=c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6463" y="268288"/>
            <a:ext cx="4818062"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2399867" y="1515269"/>
            <a:ext cx="4503738" cy="369887"/>
          </a:xfrm>
          <a:prstGeom prst="rect">
            <a:avLst/>
          </a:prstGeom>
        </p:spPr>
        <p:txBody>
          <a:bodyPr wrap="none">
            <a:spAutoFit/>
          </a:bodyPr>
          <a:lstStyle/>
          <a:p>
            <a:pPr algn="ctr" fontAlgn="auto">
              <a:spcBef>
                <a:spcPts val="0"/>
              </a:spcBef>
              <a:spcAft>
                <a:spcPts val="0"/>
              </a:spcAft>
              <a:defRPr/>
            </a:pPr>
            <a:r>
              <a:rPr lang="cs-CZ" b="1" spc="60" dirty="0">
                <a:latin typeface="Times New Roman"/>
                <a:ea typeface="Calibri"/>
                <a:cs typeface="Times New Roman"/>
              </a:rPr>
              <a:t>Projekt OP VK č. CZ.1.07/1.5.00/34.0420</a:t>
            </a:r>
            <a:endParaRPr lang="cs-CZ" sz="1050" dirty="0">
              <a:latin typeface="+mn-lt"/>
              <a:ea typeface="Calibri"/>
              <a:cs typeface="Times New Roman"/>
            </a:endParaRPr>
          </a:p>
        </p:txBody>
      </p:sp>
      <p:sp>
        <p:nvSpPr>
          <p:cNvPr id="6" name="Obdélník 5"/>
          <p:cNvSpPr/>
          <p:nvPr/>
        </p:nvSpPr>
        <p:spPr>
          <a:xfrm>
            <a:off x="2014827" y="1885156"/>
            <a:ext cx="5310188" cy="369888"/>
          </a:xfrm>
          <a:prstGeom prst="rect">
            <a:avLst/>
          </a:prstGeom>
        </p:spPr>
        <p:txBody>
          <a:bodyPr>
            <a:spAutoFit/>
          </a:bodyPr>
          <a:lstStyle/>
          <a:p>
            <a:pPr algn="ctr" fontAlgn="auto">
              <a:spcBef>
                <a:spcPts val="0"/>
              </a:spcBef>
              <a:spcAft>
                <a:spcPts val="0"/>
              </a:spcAft>
              <a:defRPr/>
            </a:pPr>
            <a:r>
              <a:rPr lang="cs-CZ" b="1" spc="60" dirty="0">
                <a:latin typeface="Times New Roman"/>
                <a:ea typeface="Calibri"/>
                <a:cs typeface="Times New Roman"/>
              </a:rPr>
              <a:t>Šablony Mendelova střední škola, Nový Jičín</a:t>
            </a:r>
            <a:endParaRPr lang="cs-CZ" sz="1050" dirty="0">
              <a:latin typeface="+mn-lt"/>
              <a:ea typeface="Calibri"/>
              <a:cs typeface="Times New Roman"/>
            </a:endParaRPr>
          </a:p>
        </p:txBody>
      </p:sp>
      <p:sp>
        <p:nvSpPr>
          <p:cNvPr id="2054" name="Obdélník 6"/>
          <p:cNvSpPr>
            <a:spLocks noChangeArrowheads="1"/>
          </p:cNvSpPr>
          <p:nvPr/>
        </p:nvSpPr>
        <p:spPr bwMode="auto">
          <a:xfrm>
            <a:off x="1344613" y="5805488"/>
            <a:ext cx="6481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cs-CZ" sz="1000">
                <a:solidFill>
                  <a:srgbClr val="000000"/>
                </a:solidFill>
                <a:latin typeface="Times New Roman" pitchFamily="18" charset="0"/>
                <a:cs typeface="Times New Roman" pitchFamily="18" charset="0"/>
              </a:rPr>
              <a:t>Tento projekt je spolufinancován ESF a státním rozpočtem ČR.  Byl uskutečněn z prostředků projektu OP VK. Materiály jsou určeny pro bezplatné používání pro potřeby výuky a vzdělávání na všech typech škol a školských zařízení. Jakékoliv další využití podléhá Autorskému zákonu. Materiál je publikován pod licencí Creative Commons – Uveďte autora - Neužívejte komerčně - Nezasahujte do díla 3.0 Česko.</a:t>
            </a:r>
            <a:endParaRPr lang="cs-CZ" sz="1000">
              <a:latin typeface="Times New Roman" pitchFamily="18" charset="0"/>
              <a:cs typeface="Times New Roman" pitchFamily="18" charset="0"/>
            </a:endParaRPr>
          </a:p>
        </p:txBody>
      </p:sp>
      <p:sp>
        <p:nvSpPr>
          <p:cNvPr id="9" name="Obdélník 8"/>
          <p:cNvSpPr/>
          <p:nvPr/>
        </p:nvSpPr>
        <p:spPr>
          <a:xfrm>
            <a:off x="683568" y="3861048"/>
            <a:ext cx="7920879" cy="1769715"/>
          </a:xfrm>
          <a:prstGeom prst="rect">
            <a:avLst/>
          </a:prstGeom>
        </p:spPr>
        <p:txBody>
          <a:bodyPr wrap="square">
            <a:spAutoFit/>
          </a:bodyPr>
          <a:lstStyle/>
          <a:p>
            <a:pPr algn="ctr" fontAlgn="auto">
              <a:spcBef>
                <a:spcPts val="0"/>
              </a:spcBef>
              <a:spcAft>
                <a:spcPts val="0"/>
              </a:spcAft>
              <a:defRPr/>
            </a:pPr>
            <a:r>
              <a:rPr lang="cs-CZ" b="1" cap="all" dirty="0">
                <a:latin typeface="Times New Roman"/>
                <a:ea typeface="Times New Roman"/>
                <a:cs typeface="+mn-cs"/>
              </a:rPr>
              <a:t>název materiálu</a:t>
            </a:r>
            <a:r>
              <a:rPr lang="cs-CZ" b="1" dirty="0">
                <a:latin typeface="Times New Roman"/>
                <a:ea typeface="Times New Roman"/>
                <a:cs typeface="+mn-cs"/>
              </a:rPr>
              <a:t>:</a:t>
            </a:r>
            <a:endParaRPr lang="cs-CZ" dirty="0">
              <a:latin typeface="Times New Roman"/>
              <a:ea typeface="Times New Roman"/>
              <a:cs typeface="+mn-cs"/>
            </a:endParaRPr>
          </a:p>
          <a:p>
            <a:pPr algn="ctr" fontAlgn="auto">
              <a:spcBef>
                <a:spcPts val="0"/>
              </a:spcBef>
              <a:spcAft>
                <a:spcPts val="0"/>
              </a:spcAft>
              <a:defRPr/>
            </a:pPr>
            <a:r>
              <a:rPr lang="cs-CZ" sz="500" dirty="0">
                <a:latin typeface="Times New Roman"/>
                <a:ea typeface="Times New Roman"/>
                <a:cs typeface="+mn-cs"/>
              </a:rPr>
              <a:t> </a:t>
            </a:r>
            <a:endParaRPr lang="cs-CZ" dirty="0">
              <a:latin typeface="Times New Roman"/>
              <a:ea typeface="Times New Roman"/>
              <a:cs typeface="+mn-cs"/>
            </a:endParaRPr>
          </a:p>
          <a:p>
            <a:pPr algn="ctr" fontAlgn="auto">
              <a:spcBef>
                <a:spcPts val="0"/>
              </a:spcBef>
              <a:spcAft>
                <a:spcPts val="0"/>
              </a:spcAft>
              <a:defRPr/>
            </a:pPr>
            <a:r>
              <a:rPr lang="cs-CZ" sz="3200" b="1" dirty="0" smtClean="0">
                <a:solidFill>
                  <a:srgbClr val="1F497D"/>
                </a:solidFill>
                <a:latin typeface="Times New Roman"/>
                <a:ea typeface="Times New Roman"/>
                <a:cs typeface="+mn-cs"/>
              </a:rPr>
              <a:t>Statistika – statistické šetření</a:t>
            </a:r>
            <a:endParaRPr lang="cs-CZ" dirty="0">
              <a:latin typeface="Times New Roman"/>
              <a:ea typeface="Times New Roman"/>
              <a:cs typeface="+mn-cs"/>
            </a:endParaRPr>
          </a:p>
          <a:p>
            <a:pPr algn="ctr" fontAlgn="auto">
              <a:spcBef>
                <a:spcPts val="0"/>
              </a:spcBef>
              <a:spcAft>
                <a:spcPts val="0"/>
              </a:spcAft>
              <a:defRPr/>
            </a:pPr>
            <a:r>
              <a:rPr lang="cs-CZ" b="1" dirty="0"/>
              <a:t>VY_42_INOVACE_TY01</a:t>
            </a:r>
            <a:r>
              <a:rPr lang="cs-CZ" dirty="0"/>
              <a:t> </a:t>
            </a:r>
            <a:r>
              <a:rPr lang="cs-CZ" b="1" dirty="0" smtClean="0"/>
              <a:t>0219</a:t>
            </a:r>
            <a:endParaRPr lang="cs-CZ" dirty="0">
              <a:latin typeface="Times New Roman"/>
              <a:ea typeface="Times New Roman"/>
              <a:cs typeface="+mn-cs"/>
            </a:endParaRPr>
          </a:p>
          <a:p>
            <a:pPr algn="ctr" fontAlgn="auto">
              <a:spcBef>
                <a:spcPts val="0"/>
              </a:spcBef>
              <a:spcAft>
                <a:spcPts val="0"/>
              </a:spcAft>
              <a:defRPr/>
            </a:pPr>
            <a:r>
              <a:rPr lang="cs-CZ" b="1" dirty="0">
                <a:latin typeface="Times New Roman"/>
                <a:ea typeface="Times New Roman"/>
                <a:cs typeface="+mn-cs"/>
              </a:rPr>
              <a:t>Autor:  </a:t>
            </a:r>
            <a:r>
              <a:rPr lang="cs-CZ" b="1" dirty="0" smtClean="0">
                <a:solidFill>
                  <a:srgbClr val="1F497D"/>
                </a:solidFill>
                <a:latin typeface="Times New Roman"/>
                <a:ea typeface="Times New Roman"/>
                <a:cs typeface="+mn-cs"/>
              </a:rPr>
              <a:t>Marie Vraná</a:t>
            </a:r>
            <a:r>
              <a:rPr lang="cs-CZ" b="1" dirty="0">
                <a:solidFill>
                  <a:srgbClr val="1F497D"/>
                </a:solidFill>
                <a:latin typeface="Times New Roman"/>
                <a:ea typeface="Times New Roman"/>
                <a:cs typeface="+mn-cs"/>
              </a:rPr>
              <a:t> </a:t>
            </a:r>
            <a:endParaRPr lang="cs-CZ" dirty="0">
              <a:latin typeface="Times New Roman"/>
              <a:ea typeface="Times New Roman"/>
              <a:cs typeface="+mn-cs"/>
            </a:endParaRPr>
          </a:p>
          <a:p>
            <a:pPr algn="ctr" fontAlgn="auto">
              <a:spcBef>
                <a:spcPts val="0"/>
              </a:spcBef>
              <a:spcAft>
                <a:spcPts val="0"/>
              </a:spcAft>
              <a:defRPr/>
            </a:pPr>
            <a:r>
              <a:rPr lang="cs-CZ" b="1" dirty="0">
                <a:latin typeface="Times New Roman"/>
                <a:ea typeface="Times New Roman"/>
                <a:cs typeface="+mn-cs"/>
              </a:rPr>
              <a:t>Rok vydání:</a:t>
            </a:r>
            <a:r>
              <a:rPr lang="cs-CZ" b="1" dirty="0">
                <a:solidFill>
                  <a:srgbClr val="1F497D"/>
                </a:solidFill>
                <a:latin typeface="Times New Roman"/>
                <a:ea typeface="Times New Roman"/>
                <a:cs typeface="+mn-cs"/>
              </a:rPr>
              <a:t> </a:t>
            </a:r>
            <a:r>
              <a:rPr lang="cs-CZ" b="1" dirty="0" smtClean="0">
                <a:solidFill>
                  <a:srgbClr val="1F497D"/>
                </a:solidFill>
                <a:latin typeface="Times New Roman"/>
                <a:ea typeface="Times New Roman"/>
                <a:cs typeface="+mn-cs"/>
              </a:rPr>
              <a:t>2013</a:t>
            </a:r>
            <a:endParaRPr lang="cs-CZ" dirty="0">
              <a:latin typeface="Times New Roman"/>
              <a:ea typeface="Times New Roman"/>
              <a:cs typeface="+mn-cs"/>
            </a:endParaRPr>
          </a:p>
        </p:txBody>
      </p:sp>
      <p:pic>
        <p:nvPicPr>
          <p:cNvPr id="1026" name="Picture 2" descr="C:\Users\User\Deskto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812" y="2507199"/>
            <a:ext cx="3000375" cy="1285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s19375-antistres-modra-hraci-kostka.jpg"/>
          <p:cNvPicPr>
            <a:picLocks noChangeAspect="1"/>
          </p:cNvPicPr>
          <p:nvPr/>
        </p:nvPicPr>
        <p:blipFill>
          <a:blip r:embed="rId2" cstate="print"/>
          <a:stretch>
            <a:fillRect/>
          </a:stretch>
        </p:blipFill>
        <p:spPr>
          <a:xfrm>
            <a:off x="6690742" y="0"/>
            <a:ext cx="2453258" cy="2448351"/>
          </a:xfrm>
          <a:prstGeom prst="rect">
            <a:avLst/>
          </a:prstGeom>
        </p:spPr>
      </p:pic>
      <p:sp>
        <p:nvSpPr>
          <p:cNvPr id="2" name="Nadpis 1"/>
          <p:cNvSpPr>
            <a:spLocks noGrp="1"/>
          </p:cNvSpPr>
          <p:nvPr>
            <p:ph type="title"/>
          </p:nvPr>
        </p:nvSpPr>
        <p:spPr/>
        <p:txBody>
          <a:bodyPr/>
          <a:lstStyle/>
          <a:p>
            <a:r>
              <a:rPr lang="cs-CZ" dirty="0" smtClean="0"/>
              <a:t>Hod hrací kostkou</a:t>
            </a:r>
            <a:endParaRPr lang="cs-CZ" dirty="0"/>
          </a:p>
        </p:txBody>
      </p:sp>
      <p:sp>
        <p:nvSpPr>
          <p:cNvPr id="3" name="Zástupný symbol pro obsah 2"/>
          <p:cNvSpPr>
            <a:spLocks noGrp="1"/>
          </p:cNvSpPr>
          <p:nvPr>
            <p:ph idx="1"/>
          </p:nvPr>
        </p:nvSpPr>
        <p:spPr/>
        <p:txBody>
          <a:bodyPr/>
          <a:lstStyle/>
          <a:p>
            <a:pPr>
              <a:buNone/>
            </a:pPr>
            <a:r>
              <a:rPr lang="cs-CZ" dirty="0" smtClean="0"/>
              <a:t>Sledujte vliv počtu pokusů na výsledky:</a:t>
            </a:r>
          </a:p>
          <a:p>
            <a:pPr>
              <a:buNone/>
            </a:pPr>
            <a:r>
              <a:rPr lang="cs-CZ" i="1" dirty="0" smtClean="0"/>
              <a:t>Statistika_demonstrace hodu kostkou.</a:t>
            </a:r>
            <a:r>
              <a:rPr lang="cs-CZ" i="1" dirty="0" err="1" smtClean="0"/>
              <a:t>xlsx</a:t>
            </a:r>
            <a:endParaRPr lang="cs-CZ" i="1" dirty="0" smtClean="0"/>
          </a:p>
          <a:p>
            <a:pPr>
              <a:buNone/>
            </a:pPr>
            <a:endParaRPr lang="cs-CZ" dirty="0"/>
          </a:p>
        </p:txBody>
      </p:sp>
      <p:pic>
        <p:nvPicPr>
          <p:cNvPr id="4" name="Obrázek 3" descr="s19375-antistres-modra-hraci-kostka.jpg"/>
          <p:cNvPicPr>
            <a:picLocks noChangeAspect="1"/>
          </p:cNvPicPr>
          <p:nvPr/>
        </p:nvPicPr>
        <p:blipFill>
          <a:blip r:embed="rId2" cstate="print"/>
          <a:stretch>
            <a:fillRect/>
          </a:stretch>
        </p:blipFill>
        <p:spPr>
          <a:xfrm>
            <a:off x="323528" y="2852936"/>
            <a:ext cx="2453258" cy="2448351"/>
          </a:xfrm>
          <a:prstGeom prst="rect">
            <a:avLst/>
          </a:prstGeom>
        </p:spPr>
      </p:pic>
      <p:pic>
        <p:nvPicPr>
          <p:cNvPr id="5" name="Obrázek 4" descr="s19376-antistres-oranzova-hraci-kostka.jpg"/>
          <p:cNvPicPr>
            <a:picLocks noChangeAspect="1"/>
          </p:cNvPicPr>
          <p:nvPr/>
        </p:nvPicPr>
        <p:blipFill>
          <a:blip r:embed="rId3" cstate="print"/>
          <a:stretch>
            <a:fillRect/>
          </a:stretch>
        </p:blipFill>
        <p:spPr>
          <a:xfrm>
            <a:off x="5940152" y="3717032"/>
            <a:ext cx="2453402" cy="2448495"/>
          </a:xfrm>
          <a:prstGeom prst="rect">
            <a:avLst/>
          </a:prstGeom>
        </p:spPr>
      </p:pic>
      <p:pic>
        <p:nvPicPr>
          <p:cNvPr id="6" name="Obrázek 5" descr="s19376-antistres-oranzova-hraci-kostka.jpg"/>
          <p:cNvPicPr>
            <a:picLocks noChangeAspect="1"/>
          </p:cNvPicPr>
          <p:nvPr/>
        </p:nvPicPr>
        <p:blipFill>
          <a:blip r:embed="rId3" cstate="print"/>
          <a:stretch>
            <a:fillRect/>
          </a:stretch>
        </p:blipFill>
        <p:spPr>
          <a:xfrm>
            <a:off x="3419872" y="3861048"/>
            <a:ext cx="2453402" cy="24484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Hod mincí</a:t>
            </a:r>
            <a:endParaRPr lang="cs-CZ" dirty="0"/>
          </a:p>
        </p:txBody>
      </p:sp>
      <p:sp>
        <p:nvSpPr>
          <p:cNvPr id="3" name="Zástupný symbol pro obsah 2"/>
          <p:cNvSpPr>
            <a:spLocks noGrp="1"/>
          </p:cNvSpPr>
          <p:nvPr>
            <p:ph idx="1"/>
          </p:nvPr>
        </p:nvSpPr>
        <p:spPr/>
        <p:txBody>
          <a:bodyPr/>
          <a:lstStyle/>
          <a:p>
            <a:pPr>
              <a:buNone/>
            </a:pPr>
            <a:r>
              <a:rPr lang="cs-CZ" dirty="0" smtClean="0"/>
              <a:t>Do tabulky zaznamenejte výsledky 50 hodů mincí</a:t>
            </a:r>
          </a:p>
          <a:p>
            <a:r>
              <a:rPr lang="cs-CZ" i="1" dirty="0" smtClean="0"/>
              <a:t>Otázka: která strana mince se označuje jako líc a která jako rub?</a:t>
            </a:r>
          </a:p>
          <a:p>
            <a:endParaRPr lang="cs-CZ" i="1" dirty="0" smtClean="0"/>
          </a:p>
          <a:p>
            <a:endParaRPr lang="cs-CZ" dirty="0"/>
          </a:p>
        </p:txBody>
      </p:sp>
      <p:pic>
        <p:nvPicPr>
          <p:cNvPr id="5" name="Obrázek 4" descr="1_Koruna_revers.png"/>
          <p:cNvPicPr>
            <a:picLocks noChangeAspect="1"/>
          </p:cNvPicPr>
          <p:nvPr/>
        </p:nvPicPr>
        <p:blipFill>
          <a:blip r:embed="rId3" cstate="print"/>
          <a:stretch>
            <a:fillRect/>
          </a:stretch>
        </p:blipFill>
        <p:spPr>
          <a:xfrm>
            <a:off x="4788024" y="3429000"/>
            <a:ext cx="3331805" cy="3157851"/>
          </a:xfrm>
          <a:prstGeom prst="rect">
            <a:avLst/>
          </a:prstGeom>
        </p:spPr>
      </p:pic>
      <p:pic>
        <p:nvPicPr>
          <p:cNvPr id="6" name="Obrázek 5" descr="1_Koruna_avers.png"/>
          <p:cNvPicPr>
            <a:picLocks noChangeAspect="1"/>
          </p:cNvPicPr>
          <p:nvPr/>
        </p:nvPicPr>
        <p:blipFill>
          <a:blip r:embed="rId4" cstate="print"/>
          <a:stretch>
            <a:fillRect/>
          </a:stretch>
        </p:blipFill>
        <p:spPr>
          <a:xfrm>
            <a:off x="1907704" y="3624041"/>
            <a:ext cx="3384376" cy="323395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České samohlásky</a:t>
            </a:r>
            <a:endParaRPr lang="cs-CZ" dirty="0"/>
          </a:p>
        </p:txBody>
      </p:sp>
      <p:sp>
        <p:nvSpPr>
          <p:cNvPr id="3" name="Zástupný symbol pro obsah 2"/>
          <p:cNvSpPr>
            <a:spLocks noGrp="1"/>
          </p:cNvSpPr>
          <p:nvPr>
            <p:ph idx="1"/>
          </p:nvPr>
        </p:nvSpPr>
        <p:spPr/>
        <p:txBody>
          <a:bodyPr/>
          <a:lstStyle/>
          <a:p>
            <a:pPr>
              <a:buNone/>
            </a:pPr>
            <a:r>
              <a:rPr lang="cs-CZ" dirty="0" smtClean="0"/>
              <a:t>Zjistěte, jaká je četnost samohlásek v předloženém textu. Výsledky zapište do tabulky.</a:t>
            </a:r>
          </a:p>
          <a:p>
            <a:pPr>
              <a:buNone/>
            </a:pPr>
            <a:endParaRPr lang="cs-CZ" dirty="0" smtClean="0"/>
          </a:p>
          <a:p>
            <a:pPr>
              <a:buNone/>
            </a:pPr>
            <a:endParaRPr lang="cs-CZ" dirty="0" smtClean="0"/>
          </a:p>
          <a:p>
            <a:pPr>
              <a:buNone/>
            </a:pPr>
            <a:endParaRPr lang="cs-CZ" dirty="0" smtClean="0"/>
          </a:p>
          <a:p>
            <a:pPr>
              <a:buNone/>
            </a:pPr>
            <a:r>
              <a:rPr lang="cs-CZ" dirty="0" smtClean="0"/>
              <a:t>Která samohláska má v češtině nejvyšší četnost?</a:t>
            </a:r>
          </a:p>
        </p:txBody>
      </p:sp>
      <p:graphicFrame>
        <p:nvGraphicFramePr>
          <p:cNvPr id="6" name="Tabulka 5"/>
          <p:cNvGraphicFramePr>
            <a:graphicFrameLocks noGrp="1"/>
          </p:cNvGraphicFramePr>
          <p:nvPr/>
        </p:nvGraphicFramePr>
        <p:xfrm>
          <a:off x="251521" y="3356992"/>
          <a:ext cx="8568955" cy="1512167"/>
        </p:xfrm>
        <a:graphic>
          <a:graphicData uri="http://schemas.openxmlformats.org/drawingml/2006/table">
            <a:tbl>
              <a:tblPr/>
              <a:tblGrid>
                <a:gridCol w="1475851"/>
                <a:gridCol w="1182184"/>
                <a:gridCol w="1182184"/>
                <a:gridCol w="1182184"/>
                <a:gridCol w="1182184"/>
                <a:gridCol w="1182184"/>
                <a:gridCol w="1182184"/>
              </a:tblGrid>
              <a:tr h="521437">
                <a:tc>
                  <a:txBody>
                    <a:bodyPr/>
                    <a:lstStyle/>
                    <a:p>
                      <a:pPr algn="l" fontAlgn="ctr"/>
                      <a:r>
                        <a:rPr lang="cs-CZ" sz="2000" b="0" i="0" u="none" strike="noStrike" dirty="0">
                          <a:solidFill>
                            <a:srgbClr val="000000"/>
                          </a:solidFill>
                          <a:latin typeface="Calibri"/>
                        </a:rPr>
                        <a:t>samohláska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0" i="0" u="none" strike="noStrike">
                          <a:solidFill>
                            <a:srgbClr val="000000"/>
                          </a:solidFill>
                          <a:latin typeface="Calibri"/>
                        </a:rPr>
                        <a: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0" i="0" u="none" strike="noStrike">
                          <a:solidFill>
                            <a:srgbClr val="000000"/>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0" i="0" u="none" strike="noStrike">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0" i="0" u="none" strike="noStrike">
                          <a:solidFill>
                            <a:srgbClr val="000000"/>
                          </a:solidFill>
                          <a:latin typeface="Calibri"/>
                        </a:rPr>
                        <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0" i="0" u="none" strike="noStrike">
                          <a:solidFill>
                            <a:srgbClr val="000000"/>
                          </a:solidFill>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0" i="0" u="none" strike="noStrike" dirty="0">
                          <a:solidFill>
                            <a:srgbClr val="000000"/>
                          </a:solidFill>
                          <a:latin typeface="Calibri"/>
                        </a:rPr>
                        <a:t>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257">
                <a:tc>
                  <a:txBody>
                    <a:bodyPr/>
                    <a:lstStyle/>
                    <a:p>
                      <a:pPr algn="l" fontAlgn="ctr"/>
                      <a:r>
                        <a:rPr lang="cs-CZ" sz="2000" b="0" i="0" u="none" strike="noStrike" dirty="0">
                          <a:solidFill>
                            <a:srgbClr val="000000"/>
                          </a:solidFill>
                          <a:latin typeface="Calibri"/>
                        </a:rPr>
                        <a:t>četnost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2000" b="0" i="0" u="none" strike="noStrike">
                          <a:solidFill>
                            <a:srgbClr val="000000"/>
                          </a:solidFill>
                          <a:latin typeface="Calibri"/>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20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20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20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20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20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4473">
                <a:tc>
                  <a:txBody>
                    <a:bodyPr/>
                    <a:lstStyle/>
                    <a:p>
                      <a:pPr algn="l" fontAlgn="ctr"/>
                      <a:r>
                        <a:rPr lang="cs-CZ" sz="2000" b="0" i="0" u="none" strike="noStrike">
                          <a:solidFill>
                            <a:srgbClr val="000000"/>
                          </a:solidFill>
                          <a:latin typeface="Calibri"/>
                        </a:rPr>
                        <a:t>rel. četnost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2000" b="0" i="0" u="none" strike="noStrike">
                          <a:solidFill>
                            <a:srgbClr val="000000"/>
                          </a:solidFill>
                          <a:latin typeface="Calibri"/>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20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20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20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20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20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a:t>
            </a:r>
            <a:endParaRPr lang="cs-CZ" dirty="0"/>
          </a:p>
        </p:txBody>
      </p:sp>
      <p:sp>
        <p:nvSpPr>
          <p:cNvPr id="3" name="Zástupný symbol pro obsah 2"/>
          <p:cNvSpPr>
            <a:spLocks noGrp="1"/>
          </p:cNvSpPr>
          <p:nvPr>
            <p:ph idx="1"/>
          </p:nvPr>
        </p:nvSpPr>
        <p:spPr/>
        <p:txBody>
          <a:bodyPr/>
          <a:lstStyle/>
          <a:p>
            <a:pPr>
              <a:buNone/>
            </a:pPr>
            <a:r>
              <a:rPr lang="cs-CZ" sz="1800" dirty="0" smtClean="0"/>
              <a:t>CALDA, Emil, DUPAČ, Václav. </a:t>
            </a:r>
            <a:r>
              <a:rPr lang="cs-CZ" sz="1800" i="1" dirty="0" smtClean="0"/>
              <a:t>Matematika pro gymnázia. Kombinatorika, pravděpodobnost, statistika.</a:t>
            </a:r>
            <a:r>
              <a:rPr lang="cs-CZ" sz="1800" dirty="0" smtClean="0"/>
              <a:t> Praha: </a:t>
            </a:r>
            <a:r>
              <a:rPr lang="cs-CZ" sz="1800" dirty="0" err="1" smtClean="0"/>
              <a:t>Prometheus</a:t>
            </a:r>
            <a:r>
              <a:rPr lang="cs-CZ" sz="1800" dirty="0" smtClean="0"/>
              <a:t>, 2006. ISBN 80-7196-147-7</a:t>
            </a:r>
          </a:p>
          <a:p>
            <a:pPr>
              <a:buNone/>
            </a:pPr>
            <a:endParaRPr lang="cs-CZ" sz="1800" dirty="0" smtClean="0"/>
          </a:p>
          <a:p>
            <a:pPr>
              <a:buNone/>
            </a:pPr>
            <a:r>
              <a:rPr lang="cs-CZ" sz="1800" dirty="0" err="1" smtClean="0"/>
              <a:t>Wikimedia</a:t>
            </a:r>
            <a:r>
              <a:rPr lang="cs-CZ" sz="1800" dirty="0" smtClean="0"/>
              <a:t> </a:t>
            </a:r>
            <a:r>
              <a:rPr lang="cs-CZ" sz="1800" dirty="0" err="1" smtClean="0"/>
              <a:t>Commons</a:t>
            </a:r>
            <a:r>
              <a:rPr lang="cs-CZ" sz="1800" dirty="0" smtClean="0"/>
              <a:t> [cit. 23. 04. 2013]. Dostupné z:</a:t>
            </a:r>
            <a:endParaRPr lang="cs-CZ" sz="1800" dirty="0" smtClean="0">
              <a:hlinkClick r:id="rId2"/>
            </a:endParaRPr>
          </a:p>
          <a:p>
            <a:pPr>
              <a:buNone/>
            </a:pPr>
            <a:r>
              <a:rPr lang="cs-CZ" sz="1800" dirty="0" smtClean="0">
                <a:hlinkClick r:id="rId2"/>
              </a:rPr>
              <a:t>http://commons.wikimedia.org/wiki/File:1_Koruna_revers.png?uselang=cs</a:t>
            </a:r>
            <a:endParaRPr lang="cs-CZ" sz="1800" dirty="0" smtClean="0"/>
          </a:p>
          <a:p>
            <a:pPr>
              <a:buNone/>
            </a:pPr>
            <a:r>
              <a:rPr lang="cs-CZ" sz="1800" dirty="0" smtClean="0">
                <a:hlinkClick r:id="rId3"/>
              </a:rPr>
              <a:t>http://commons.wikimedia.org/wiki/File:1_Koruna_avers.png?uselang=cs</a:t>
            </a:r>
            <a:r>
              <a:rPr lang="cs-CZ" sz="1800" dirty="0" smtClean="0"/>
              <a:t>   </a:t>
            </a:r>
          </a:p>
          <a:p>
            <a:pPr>
              <a:buNone/>
            </a:pPr>
            <a:endParaRPr lang="cs-CZ" sz="1800" dirty="0" smtClean="0"/>
          </a:p>
          <a:p>
            <a:pPr>
              <a:buNone/>
            </a:pPr>
            <a:endParaRPr lang="cs-CZ"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Mýty o statistice</a:t>
            </a:r>
            <a:endParaRPr lang="cs-CZ" dirty="0"/>
          </a:p>
        </p:txBody>
      </p:sp>
      <p:sp>
        <p:nvSpPr>
          <p:cNvPr id="3" name="Zástupný symbol pro obsah 2"/>
          <p:cNvSpPr>
            <a:spLocks noGrp="1"/>
          </p:cNvSpPr>
          <p:nvPr>
            <p:ph idx="1"/>
          </p:nvPr>
        </p:nvSpPr>
        <p:spPr/>
        <p:txBody>
          <a:bodyPr/>
          <a:lstStyle/>
          <a:p>
            <a:pPr>
              <a:buNone/>
            </a:pPr>
            <a:r>
              <a:rPr lang="cs-CZ" sz="2800" b="1" i="1" dirty="0" smtClean="0"/>
              <a:t>Statistika</a:t>
            </a:r>
            <a:r>
              <a:rPr lang="cs-CZ" sz="2800" i="1" dirty="0" smtClean="0"/>
              <a:t> se těší pochybnému vyznamenání tím, že je nejvíce nepochopeným vědním oborem. Neznamená to však, že je nejméně známá. Nepochopení nějaké věci totiž předpokládá, že se o ní něco ví, nebo přinejmenším se myslí, že se ví. O statistice však panuje všeobecné mínění, že z každého, kdo se naučil ve škole trochu počítat, lze bez obtíží udělat statistika prostě tím, že se mu tak říká.</a:t>
            </a:r>
            <a:r>
              <a:rPr lang="cs-CZ" sz="2800" dirty="0" smtClean="0"/>
              <a:t> </a:t>
            </a:r>
          </a:p>
          <a:p>
            <a:pPr lvl="0" algn="r">
              <a:buNone/>
            </a:pPr>
            <a:r>
              <a:rPr lang="cs-CZ" dirty="0" smtClean="0"/>
              <a:t>H. </a:t>
            </a:r>
            <a:r>
              <a:rPr lang="cs-CZ" dirty="0" err="1" smtClean="0"/>
              <a:t>Levinson</a:t>
            </a:r>
            <a:r>
              <a:rPr lang="cs-CZ" dirty="0" smtClean="0"/>
              <a:t> </a:t>
            </a:r>
          </a:p>
          <a:p>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Mýty o statistice</a:t>
            </a:r>
            <a:endParaRPr lang="cs-CZ" dirty="0"/>
          </a:p>
        </p:txBody>
      </p:sp>
      <p:sp>
        <p:nvSpPr>
          <p:cNvPr id="3" name="Zástupný symbol pro obsah 2"/>
          <p:cNvSpPr>
            <a:spLocks noGrp="1"/>
          </p:cNvSpPr>
          <p:nvPr>
            <p:ph idx="1"/>
          </p:nvPr>
        </p:nvSpPr>
        <p:spPr/>
        <p:txBody>
          <a:bodyPr/>
          <a:lstStyle/>
          <a:p>
            <a:pPr>
              <a:buNone/>
            </a:pPr>
            <a:r>
              <a:rPr lang="cs-CZ" i="1" dirty="0" smtClean="0"/>
              <a:t>Existují tři druhy lží:</a:t>
            </a:r>
          </a:p>
          <a:p>
            <a:pPr>
              <a:buNone/>
            </a:pPr>
            <a:r>
              <a:rPr lang="cs-CZ" i="1" dirty="0" smtClean="0"/>
              <a:t>	prostá lež, odsouzeníhodná lež a statistika</a:t>
            </a:r>
          </a:p>
          <a:p>
            <a:pPr>
              <a:buNone/>
            </a:pPr>
            <a:r>
              <a:rPr lang="cs-CZ" dirty="0" smtClean="0">
                <a:solidFill>
                  <a:schemeClr val="accent5">
                    <a:lumMod val="75000"/>
                  </a:schemeClr>
                </a:solidFill>
              </a:rPr>
              <a:t>A přitom jsou statistické výsledky považovány za přesné a významné, mají v sobě magické kouzlo matematické přesnosti.</a:t>
            </a:r>
          </a:p>
          <a:p>
            <a:pPr>
              <a:buNone/>
            </a:pP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Statistické studie</a:t>
            </a:r>
            <a:endParaRPr lang="cs-CZ" dirty="0"/>
          </a:p>
        </p:txBody>
      </p:sp>
      <p:sp>
        <p:nvSpPr>
          <p:cNvPr id="3" name="Zástupný symbol pro obsah 2"/>
          <p:cNvSpPr>
            <a:spLocks noGrp="1"/>
          </p:cNvSpPr>
          <p:nvPr>
            <p:ph idx="1"/>
          </p:nvPr>
        </p:nvSpPr>
        <p:spPr/>
        <p:txBody>
          <a:bodyPr/>
          <a:lstStyle/>
          <a:p>
            <a:pPr>
              <a:buNone/>
            </a:pPr>
            <a:r>
              <a:rPr lang="cs-CZ" dirty="0" smtClean="0"/>
              <a:t>POKUS</a:t>
            </a:r>
          </a:p>
          <a:p>
            <a:r>
              <a:rPr lang="cs-CZ" dirty="0" smtClean="0"/>
              <a:t>plánovitě měníme faktory a sledujeme jejich vliv</a:t>
            </a:r>
          </a:p>
          <a:p>
            <a:pPr lvl="1"/>
            <a:r>
              <a:rPr lang="cs-CZ" dirty="0" smtClean="0"/>
              <a:t>např. vyhodnocování účinku léčby </a:t>
            </a:r>
          </a:p>
          <a:p>
            <a:pPr>
              <a:buNone/>
            </a:pPr>
            <a:r>
              <a:rPr lang="cs-CZ" dirty="0" smtClean="0"/>
              <a:t>ŠETŘENÍ</a:t>
            </a:r>
          </a:p>
          <a:p>
            <a:r>
              <a:rPr lang="cs-CZ" dirty="0" smtClean="0"/>
              <a:t>pasivní pozorovatel, který zasahuje co nejméně do průběhu šetření, jen zapisuje výsledky	</a:t>
            </a:r>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Statistické šetření</a:t>
            </a:r>
            <a:endParaRPr lang="cs-CZ" dirty="0"/>
          </a:p>
        </p:txBody>
      </p:sp>
      <p:sp>
        <p:nvSpPr>
          <p:cNvPr id="3" name="Zástupný symbol pro obsah 2"/>
          <p:cNvSpPr>
            <a:spLocks noGrp="1"/>
          </p:cNvSpPr>
          <p:nvPr>
            <p:ph idx="1"/>
          </p:nvPr>
        </p:nvSpPr>
        <p:spPr/>
        <p:txBody>
          <a:bodyPr/>
          <a:lstStyle/>
          <a:p>
            <a:pPr>
              <a:buNone/>
            </a:pPr>
            <a:r>
              <a:rPr lang="cs-CZ" dirty="0" smtClean="0"/>
              <a:t>Úplné šetření</a:t>
            </a:r>
          </a:p>
          <a:p>
            <a:r>
              <a:rPr lang="cs-CZ" dirty="0" smtClean="0"/>
              <a:t>sledujeme znaky úplného  vzorku (celé populace)</a:t>
            </a:r>
          </a:p>
          <a:p>
            <a:pPr lvl="1"/>
            <a:r>
              <a:rPr lang="cs-CZ" dirty="0" smtClean="0"/>
              <a:t>evidenci povinně hlášených nemocí </a:t>
            </a:r>
          </a:p>
          <a:p>
            <a:pPr lvl="1"/>
            <a:r>
              <a:rPr lang="cs-CZ" dirty="0" smtClean="0"/>
              <a:t>důležité demografické jevy (narození, úmrtí)</a:t>
            </a:r>
          </a:p>
          <a:p>
            <a:pPr lvl="1"/>
            <a:r>
              <a:rPr lang="cs-CZ" dirty="0" smtClean="0"/>
              <a:t>sčítání lidu (cenzus) – u nás jednou za deset let</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begin{figure}&#10;\centering&#10;\fbox{\includegraphics[clip, width=\sirka]{eps/gmot.eps}}\end{figure}"/>
          <p:cNvPicPr/>
          <p:nvPr/>
        </p:nvPicPr>
        <p:blipFill>
          <a:blip r:embed="rId3" cstate="print"/>
          <a:srcRect/>
          <a:stretch>
            <a:fillRect/>
          </a:stretch>
        </p:blipFill>
        <p:spPr bwMode="auto">
          <a:xfrm>
            <a:off x="3635896" y="3717032"/>
            <a:ext cx="5213970" cy="2940174"/>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Statistické šetření</a:t>
            </a:r>
            <a:endParaRPr lang="cs-CZ" dirty="0"/>
          </a:p>
        </p:txBody>
      </p:sp>
      <p:sp>
        <p:nvSpPr>
          <p:cNvPr id="3" name="Zástupný symbol pro obsah 2"/>
          <p:cNvSpPr>
            <a:spLocks noGrp="1"/>
          </p:cNvSpPr>
          <p:nvPr>
            <p:ph idx="1"/>
          </p:nvPr>
        </p:nvSpPr>
        <p:spPr/>
        <p:txBody>
          <a:bodyPr/>
          <a:lstStyle/>
          <a:p>
            <a:r>
              <a:rPr lang="cs-CZ" dirty="0" smtClean="0"/>
              <a:t>Výběrové šetření</a:t>
            </a:r>
          </a:p>
          <a:p>
            <a:pPr lvl="1"/>
            <a:r>
              <a:rPr lang="cs-CZ" dirty="0" smtClean="0"/>
              <a:t>zjišťujeme požadované vlastnosti pouze u některých prvků populace</a:t>
            </a:r>
          </a:p>
          <a:p>
            <a:pPr lvl="2"/>
            <a:r>
              <a:rPr lang="cs-CZ" dirty="0" smtClean="0"/>
              <a:t>reprezentativní výběr</a:t>
            </a:r>
          </a:p>
          <a:p>
            <a:pPr lvl="2"/>
            <a:r>
              <a:rPr lang="cs-CZ" dirty="0" smtClean="0"/>
              <a:t>náhodný výběr</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Četnost</a:t>
            </a:r>
            <a:endParaRPr lang="cs-CZ" dirty="0"/>
          </a:p>
        </p:txBody>
      </p:sp>
      <p:sp>
        <p:nvSpPr>
          <p:cNvPr id="3" name="Zástupný symbol pro obsah 2"/>
          <p:cNvSpPr>
            <a:spLocks noGrp="1"/>
          </p:cNvSpPr>
          <p:nvPr>
            <p:ph idx="1"/>
          </p:nvPr>
        </p:nvSpPr>
        <p:spPr/>
        <p:txBody>
          <a:bodyPr/>
          <a:lstStyle/>
          <a:p>
            <a:r>
              <a:rPr lang="cs-CZ" dirty="0" smtClean="0"/>
              <a:t>výsledkem šetření je seznam jednotek s  udáním hodnoty znaku</a:t>
            </a:r>
          </a:p>
          <a:p>
            <a:r>
              <a:rPr lang="cs-CZ" dirty="0" smtClean="0"/>
              <a:t>výsledky obvykle zapisujeme do přehledné tabulky</a:t>
            </a:r>
          </a:p>
          <a:p>
            <a:r>
              <a:rPr lang="cs-CZ" dirty="0" smtClean="0"/>
              <a:t>zjišťujeme, kolikrát se hodnota vyskytla = četnost hodnoty znaku</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Četnost</a:t>
            </a:r>
            <a:endParaRPr lang="cs-CZ" dirty="0"/>
          </a:p>
        </p:txBody>
      </p:sp>
      <p:sp>
        <p:nvSpPr>
          <p:cNvPr id="3" name="Zástupný symbol pro obsah 2"/>
          <p:cNvSpPr>
            <a:spLocks noGrp="1"/>
          </p:cNvSpPr>
          <p:nvPr>
            <p:ph idx="1"/>
          </p:nvPr>
        </p:nvSpPr>
        <p:spPr/>
        <p:txBody>
          <a:bodyPr/>
          <a:lstStyle/>
          <a:p>
            <a:r>
              <a:rPr lang="cs-CZ" dirty="0" smtClean="0"/>
              <a:t>absolutní četnost </a:t>
            </a:r>
          </a:p>
          <a:p>
            <a:pPr lvl="1"/>
            <a:r>
              <a:rPr lang="cs-CZ" dirty="0" smtClean="0"/>
              <a:t>kolikrát se hodnota vyskytla ve zkoumaném souboru </a:t>
            </a:r>
          </a:p>
          <a:p>
            <a:pPr lvl="2"/>
            <a:r>
              <a:rPr lang="cs-CZ" dirty="0" smtClean="0"/>
              <a:t>součet všech hodnot se rovná počtu všech jednotek</a:t>
            </a:r>
          </a:p>
          <a:p>
            <a:r>
              <a:rPr lang="cs-CZ" dirty="0" smtClean="0"/>
              <a:t>relativní četnost </a:t>
            </a:r>
          </a:p>
          <a:p>
            <a:pPr lvl="1"/>
            <a:r>
              <a:rPr lang="cs-CZ" dirty="0" smtClean="0"/>
              <a:t>jaká část souboru má hodnotu daného znaku</a:t>
            </a:r>
          </a:p>
          <a:p>
            <a:pPr lvl="2"/>
            <a:r>
              <a:rPr lang="cs-CZ" dirty="0" smtClean="0"/>
              <a:t>součet se rovná jedné</a:t>
            </a:r>
          </a:p>
          <a:p>
            <a:pPr lvl="2"/>
            <a:r>
              <a:rPr lang="cs-CZ" dirty="0" smtClean="0"/>
              <a:t>může se vyjadřovat v procentech</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a:t>
            </a:r>
            <a:endParaRPr lang="cs-CZ" dirty="0"/>
          </a:p>
        </p:txBody>
      </p:sp>
      <p:sp>
        <p:nvSpPr>
          <p:cNvPr id="3" name="Zástupný symbol pro obsah 2"/>
          <p:cNvSpPr>
            <a:spLocks noGrp="1"/>
          </p:cNvSpPr>
          <p:nvPr>
            <p:ph idx="1"/>
          </p:nvPr>
        </p:nvSpPr>
        <p:spPr/>
        <p:txBody>
          <a:bodyPr/>
          <a:lstStyle/>
          <a:p>
            <a:r>
              <a:rPr lang="cs-CZ" dirty="0" smtClean="0"/>
              <a:t>zjistěte rozdělení četnosti znaku měsíc narození ve své třídě</a:t>
            </a:r>
          </a:p>
          <a:p>
            <a:r>
              <a:rPr lang="cs-CZ" dirty="0" smtClean="0"/>
              <a:t>výsledky zapište do tabulky rozdělení četností</a:t>
            </a:r>
          </a:p>
          <a:p>
            <a:endParaRPr lang="cs-CZ" dirty="0" smtClean="0"/>
          </a:p>
          <a:p>
            <a:endParaRPr lang="cs-CZ" dirty="0" smtClean="0"/>
          </a:p>
          <a:p>
            <a:pPr>
              <a:buNone/>
            </a:pPr>
            <a:endParaRPr lang="cs-CZ" dirty="0" smtClean="0"/>
          </a:p>
          <a:p>
            <a:pPr lvl="1">
              <a:buNone/>
            </a:pPr>
            <a:r>
              <a:rPr lang="cs-CZ" sz="2400" dirty="0" smtClean="0"/>
              <a:t>Je rozsah souboru dostatečný?</a:t>
            </a:r>
          </a:p>
          <a:p>
            <a:pPr lvl="1">
              <a:buNone/>
            </a:pPr>
            <a:r>
              <a:rPr lang="cs-CZ" sz="2400" dirty="0" smtClean="0"/>
              <a:t>Kolik respondentů by bylo potřeba, aby se z výsledků daly vyvodit nějaké závěry?</a:t>
            </a:r>
            <a:endParaRPr lang="cs-CZ" sz="2400" dirty="0"/>
          </a:p>
        </p:txBody>
      </p:sp>
      <p:graphicFrame>
        <p:nvGraphicFramePr>
          <p:cNvPr id="7" name="Tabulka 6"/>
          <p:cNvGraphicFramePr>
            <a:graphicFrameLocks noGrp="1"/>
          </p:cNvGraphicFramePr>
          <p:nvPr/>
        </p:nvGraphicFramePr>
        <p:xfrm>
          <a:off x="251520" y="3284984"/>
          <a:ext cx="8712968" cy="1728192"/>
        </p:xfrm>
        <a:graphic>
          <a:graphicData uri="http://schemas.openxmlformats.org/drawingml/2006/table">
            <a:tbl>
              <a:tblPr/>
              <a:tblGrid>
                <a:gridCol w="784580"/>
                <a:gridCol w="660699"/>
                <a:gridCol w="660699"/>
                <a:gridCol w="660699"/>
                <a:gridCol w="660699"/>
                <a:gridCol w="660699"/>
                <a:gridCol w="660699"/>
                <a:gridCol w="660699"/>
                <a:gridCol w="660699"/>
                <a:gridCol w="660699"/>
                <a:gridCol w="660699"/>
                <a:gridCol w="660699"/>
                <a:gridCol w="660699"/>
              </a:tblGrid>
              <a:tr h="581302">
                <a:tc>
                  <a:txBody>
                    <a:bodyPr/>
                    <a:lstStyle/>
                    <a:p>
                      <a:pPr algn="l" fontAlgn="ctr"/>
                      <a:r>
                        <a:rPr lang="cs-CZ" sz="1600" b="0" i="0" u="none" strike="noStrike" dirty="0">
                          <a:solidFill>
                            <a:srgbClr val="000000"/>
                          </a:solidFill>
                          <a:latin typeface="Calibri"/>
                        </a:rPr>
                        <a:t>měsíc</a:t>
                      </a:r>
                    </a:p>
                  </a:txBody>
                  <a:tcPr marL="7223" marR="7223" marT="72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600" b="0" i="0" u="none" strike="noStrike" dirty="0">
                          <a:solidFill>
                            <a:srgbClr val="000000"/>
                          </a:solidFill>
                          <a:latin typeface="Calibri"/>
                        </a:rPr>
                        <a:t>1</a:t>
                      </a:r>
                    </a:p>
                  </a:txBody>
                  <a:tcPr marL="7223" marR="7223" marT="72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600" b="0" i="0" u="none" strike="noStrike">
                          <a:solidFill>
                            <a:srgbClr val="000000"/>
                          </a:solidFill>
                          <a:latin typeface="Calibri"/>
                        </a:rPr>
                        <a:t>2</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600" b="0" i="0" u="none" strike="noStrike">
                          <a:solidFill>
                            <a:srgbClr val="000000"/>
                          </a:solidFill>
                          <a:latin typeface="Calibri"/>
                        </a:rPr>
                        <a:t>3</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600" b="0" i="0" u="none" strike="noStrike">
                          <a:solidFill>
                            <a:srgbClr val="000000"/>
                          </a:solidFill>
                          <a:latin typeface="Calibri"/>
                        </a:rPr>
                        <a:t>4</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600" b="0" i="0" u="none" strike="noStrike">
                          <a:solidFill>
                            <a:srgbClr val="000000"/>
                          </a:solidFill>
                          <a:latin typeface="Calibri"/>
                        </a:rPr>
                        <a:t>5</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600" b="0" i="0" u="none" strike="noStrike">
                          <a:solidFill>
                            <a:srgbClr val="000000"/>
                          </a:solidFill>
                          <a:latin typeface="Calibri"/>
                        </a:rPr>
                        <a:t>6</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600" b="0" i="0" u="none" strike="noStrike">
                          <a:solidFill>
                            <a:srgbClr val="000000"/>
                          </a:solidFill>
                          <a:latin typeface="Calibri"/>
                        </a:rPr>
                        <a:t>7</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600" b="0" i="0" u="none" strike="noStrike">
                          <a:solidFill>
                            <a:srgbClr val="000000"/>
                          </a:solidFill>
                          <a:latin typeface="Calibri"/>
                        </a:rPr>
                        <a:t>8</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600" b="0" i="0" u="none" strike="noStrike">
                          <a:solidFill>
                            <a:srgbClr val="000000"/>
                          </a:solidFill>
                          <a:latin typeface="Calibri"/>
                        </a:rPr>
                        <a:t>9</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600" b="0" i="0" u="none" strike="noStrike">
                          <a:solidFill>
                            <a:srgbClr val="000000"/>
                          </a:solidFill>
                          <a:latin typeface="Calibri"/>
                        </a:rPr>
                        <a:t>10</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600" b="0" i="0" u="none" strike="noStrike">
                          <a:solidFill>
                            <a:srgbClr val="000000"/>
                          </a:solidFill>
                          <a:latin typeface="Calibri"/>
                        </a:rPr>
                        <a:t>11</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600" b="0" i="0" u="none" strike="noStrike">
                          <a:solidFill>
                            <a:srgbClr val="000000"/>
                          </a:solidFill>
                          <a:latin typeface="Calibri"/>
                        </a:rPr>
                        <a:t>12</a:t>
                      </a:r>
                    </a:p>
                  </a:txBody>
                  <a:tcPr marL="7223" marR="7223" marT="72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879">
                <a:tc>
                  <a:txBody>
                    <a:bodyPr/>
                    <a:lstStyle/>
                    <a:p>
                      <a:pPr algn="l" fontAlgn="ctr"/>
                      <a:r>
                        <a:rPr lang="cs-CZ" sz="1600" b="0" i="0" u="none" strike="noStrike">
                          <a:solidFill>
                            <a:srgbClr val="000000"/>
                          </a:solidFill>
                          <a:latin typeface="Calibri"/>
                        </a:rPr>
                        <a:t>četnost</a:t>
                      </a:r>
                    </a:p>
                  </a:txBody>
                  <a:tcPr marL="7223" marR="7223" marT="72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dirty="0">
                          <a:solidFill>
                            <a:srgbClr val="000000"/>
                          </a:solidFill>
                          <a:latin typeface="Calibri"/>
                        </a:rPr>
                        <a:t> </a:t>
                      </a:r>
                    </a:p>
                  </a:txBody>
                  <a:tcPr marL="7223" marR="7223" marT="72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dirty="0">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dirty="0">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dirty="0">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7011">
                <a:tc>
                  <a:txBody>
                    <a:bodyPr/>
                    <a:lstStyle/>
                    <a:p>
                      <a:pPr algn="l" fontAlgn="ctr"/>
                      <a:r>
                        <a:rPr lang="cs-CZ" sz="1600" b="0" i="0" u="none" strike="noStrike">
                          <a:solidFill>
                            <a:srgbClr val="000000"/>
                          </a:solidFill>
                          <a:latin typeface="Calibri"/>
                        </a:rPr>
                        <a:t>relativní četnost</a:t>
                      </a:r>
                    </a:p>
                  </a:txBody>
                  <a:tcPr marL="7223" marR="7223" marT="72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1600" b="0" i="0" u="none" strike="noStrike">
                          <a:solidFill>
                            <a:srgbClr val="000000"/>
                          </a:solidFill>
                          <a:latin typeface="Calibri"/>
                        </a:rPr>
                        <a:t> </a:t>
                      </a:r>
                    </a:p>
                  </a:txBody>
                  <a:tcPr marL="7223" marR="7223" marT="72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1600" b="0" i="0" u="none" strike="noStrike">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1600" b="0" i="0" u="none" strike="noStrike">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1600" b="0" i="0" u="none" strike="noStrike" dirty="0">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1600" b="0" i="0" u="none" strike="noStrike" dirty="0">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1600" b="0" i="0" u="none" strike="noStrike" dirty="0">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1600" b="0" i="0" u="none" strike="noStrike" dirty="0">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1600" b="0" i="0" u="none" strike="noStrike" dirty="0">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1600" b="0" i="0" u="none" strike="noStrike" dirty="0">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1600" b="0" i="0" u="none" strike="noStrike" dirty="0">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1600" b="0" i="0" u="none" strike="noStrike" dirty="0">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1600" b="0" i="0" u="none" strike="noStrike" dirty="0">
                          <a:solidFill>
                            <a:srgbClr val="000000"/>
                          </a:solidFill>
                          <a:latin typeface="Calibri"/>
                        </a:rPr>
                        <a:t> </a:t>
                      </a:r>
                    </a:p>
                  </a:txBody>
                  <a:tcPr marL="7223" marR="7223" marT="72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427</Words>
  <Application>Microsoft Office PowerPoint</Application>
  <PresentationFormat>Předvádění na obrazovce (4:3)</PresentationFormat>
  <Paragraphs>136</Paragraphs>
  <Slides>13</Slides>
  <Notes>3</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Motiv systému Office</vt:lpstr>
      <vt:lpstr>Prezentace aplikace PowerPoint</vt:lpstr>
      <vt:lpstr>Mýty o statistice</vt:lpstr>
      <vt:lpstr>Mýty o statistice</vt:lpstr>
      <vt:lpstr>Statistické studie</vt:lpstr>
      <vt:lpstr>Statistické šetření</vt:lpstr>
      <vt:lpstr>Statistické šetření</vt:lpstr>
      <vt:lpstr>Četnost</vt:lpstr>
      <vt:lpstr>Četnost</vt:lpstr>
      <vt:lpstr>Úkol</vt:lpstr>
      <vt:lpstr>Hod hrací kostkou</vt:lpstr>
      <vt:lpstr>Hod mincí</vt:lpstr>
      <vt:lpstr>České samohlásky</vt:lpstr>
      <vt:lpstr>Zdroje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User</dc:creator>
  <cp:lastModifiedBy>Marie Vraná</cp:lastModifiedBy>
  <cp:revision>18</cp:revision>
  <dcterms:created xsi:type="dcterms:W3CDTF">2012-08-13T07:08:30Z</dcterms:created>
  <dcterms:modified xsi:type="dcterms:W3CDTF">2013-04-29T11:42:44Z</dcterms:modified>
</cp:coreProperties>
</file>