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9" r:id="rId10"/>
    <p:sldId id="262" r:id="rId11"/>
    <p:sldId id="270" r:id="rId12"/>
    <p:sldId id="263" r:id="rId13"/>
    <p:sldId id="264" r:id="rId14"/>
    <p:sldId id="268" r:id="rId15"/>
    <p:sldId id="267" r:id="rId16"/>
    <p:sldId id="271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0DD26-D0CF-4D44-9432-0987CFA51A57}" type="datetimeFigureOut">
              <a:rPr lang="cs-CZ"/>
              <a:pPr>
                <a:defRPr/>
              </a:pPr>
              <a:t>16. 5. 2014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059C7-0F02-4CC4-8F39-DFE5BCB525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09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3643-5872-4DB2-9C83-4CB9DEC76FDC}" type="datetimeFigureOut">
              <a:rPr lang="cs-CZ"/>
              <a:pPr>
                <a:defRPr/>
              </a:pPr>
              <a:t>16. 5. 2014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23FF-AF4F-473C-AA3A-94C8A9552E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87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AC0FE-98B2-4879-AAE2-C0F85F2CCD11}" type="datetimeFigureOut">
              <a:rPr lang="cs-CZ"/>
              <a:pPr>
                <a:defRPr/>
              </a:pPr>
              <a:t>16. 5. 2014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29B74-61D7-4A77-81D0-F05A23254F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40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B5CFF-EF5F-4D61-BBE2-285E9E9F1327}" type="datetimeFigureOut">
              <a:rPr lang="cs-CZ"/>
              <a:pPr>
                <a:defRPr/>
              </a:pPr>
              <a:t>16. 5. 2014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DD101-1B50-4669-BBA8-0FB140A804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69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832D9-B457-4F7E-8A45-B4706596B843}" type="datetimeFigureOut">
              <a:rPr lang="cs-CZ"/>
              <a:pPr>
                <a:defRPr/>
              </a:pPr>
              <a:t>16. 5. 2014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22782-5BF9-473C-A1C7-9C4B53041A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5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457E-FC08-4E57-AB41-6D0588217791}" type="datetimeFigureOut">
              <a:rPr lang="cs-CZ"/>
              <a:pPr>
                <a:defRPr/>
              </a:pPr>
              <a:t>16. 5. 2014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A8006-FC6E-4F08-97EA-F89EDB049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11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0B45D-D88E-4F61-833C-D11E4DDEE85A}" type="datetimeFigureOut">
              <a:rPr lang="cs-CZ"/>
              <a:pPr>
                <a:defRPr/>
              </a:pPr>
              <a:t>16. 5. 2014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ECB5-25B8-4CD1-939F-21EB165BC2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95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2E253-ED3B-4662-834F-F3AE7128C02C}" type="datetimeFigureOut">
              <a:rPr lang="cs-CZ"/>
              <a:pPr>
                <a:defRPr/>
              </a:pPr>
              <a:t>16. 5. 2014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8E962-6013-42BC-97E8-7CF7C85D9E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82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1A45B-0182-4B33-B9D3-EEE4AD33AC5E}" type="datetimeFigureOut">
              <a:rPr lang="cs-CZ"/>
              <a:pPr>
                <a:defRPr/>
              </a:pPr>
              <a:t>16. 5. 2014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26DBB-17D2-4016-961B-D945B5B237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26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0335C-CB48-4D1B-8334-C273793A479F}" type="datetimeFigureOut">
              <a:rPr lang="cs-CZ"/>
              <a:pPr>
                <a:defRPr/>
              </a:pPr>
              <a:t>16. 5. 2014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45581-E57F-4D3D-AD4D-4B66579451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45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13D0-5FAF-4951-8F0A-BE7585655D96}" type="datetimeFigureOut">
              <a:rPr lang="cs-CZ"/>
              <a:pPr>
                <a:defRPr/>
              </a:pPr>
              <a:t>16. 5. 2014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91332-6B6C-4219-8254-9489DA6D73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40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555CF1-6B2A-4F73-9988-96105EC0BD3A}" type="datetimeFigureOut">
              <a:rPr lang="cs-CZ"/>
              <a:pPr>
                <a:defRPr/>
              </a:pPr>
              <a:t>16. 5. 2014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AFD84F-BE58-46A5-BB03-580B9A7A7A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png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463" y="268288"/>
            <a:ext cx="481806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399867" y="1515269"/>
            <a:ext cx="45037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Projekt OP VK č. CZ.1.07/1.5.00/34.0420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14827" y="1885156"/>
            <a:ext cx="531018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Šablony Mendelova střední škola, Nový Jičín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2054" name="Obdélník 6"/>
          <p:cNvSpPr>
            <a:spLocks noChangeArrowheads="1"/>
          </p:cNvSpPr>
          <p:nvPr/>
        </p:nvSpPr>
        <p:spPr bwMode="auto">
          <a:xfrm>
            <a:off x="1344613" y="5805488"/>
            <a:ext cx="6481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cs-CZ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Tento projekt je spolufinancován ESF a státním rozpočtem ČR.  Byl uskutečněn z prostředků projektu OP VK. Materiály jsou určeny pro bezplatné používání pro potřeby výuky a vzdělávání na všech typech škol a školských zařízení. Jakékoliv další využití podléhá Autorskému zákonu. Materiál je publikován pod licencí Creative Commons – Uveďte autora - Neužívejte komerčně - Nezasahujte do díla 3.0 Česko.</a:t>
            </a:r>
            <a:endParaRPr lang="cs-CZ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043608" y="3861048"/>
            <a:ext cx="7128791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>
                <a:latin typeface="Times New Roman"/>
                <a:ea typeface="Times New Roman"/>
                <a:cs typeface="+mn-cs"/>
              </a:rPr>
              <a:t>název materiálu</a:t>
            </a:r>
            <a:r>
              <a:rPr lang="cs-CZ" b="1" dirty="0">
                <a:latin typeface="Times New Roman"/>
                <a:ea typeface="Times New Roman"/>
                <a:cs typeface="+mn-cs"/>
              </a:rPr>
              <a:t>: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00" dirty="0">
                <a:latin typeface="Times New Roman"/>
                <a:ea typeface="Times New Roman"/>
                <a:cs typeface="+mn-cs"/>
              </a:rPr>
              <a:t> </a:t>
            </a:r>
            <a:endParaRPr lang="cs-CZ" dirty="0" smtClean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Binomická věta</a:t>
            </a:r>
            <a:endParaRPr lang="cs-CZ" dirty="0" smtClean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/>
              <a:t>VY_42_INOVACE_TY01_0230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Autor: 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Marie Vraná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 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Rok vydání: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2014</a:t>
            </a:r>
            <a:endParaRPr lang="cs-CZ" dirty="0">
              <a:latin typeface="Times New Roman"/>
              <a:ea typeface="Times New Roman"/>
              <a:cs typeface="+mn-cs"/>
            </a:endParaRPr>
          </a:p>
        </p:txBody>
      </p:sp>
      <p:pic>
        <p:nvPicPr>
          <p:cNvPr id="1026" name="Picture 2" descr="C:\Users\User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2507199"/>
            <a:ext cx="30003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Určení k-</a:t>
            </a:r>
            <a:r>
              <a:rPr lang="cs-CZ" dirty="0" err="1" smtClean="0"/>
              <a:t>tého</a:t>
            </a:r>
            <a:r>
              <a:rPr lang="cs-CZ" dirty="0" smtClean="0"/>
              <a:t> členu binomického rozvoje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2555776" y="3861048"/>
            <a:ext cx="4104456" cy="1296144"/>
          </a:xfrm>
          <a:prstGeom prst="rect">
            <a:avLst/>
          </a:prstGeom>
          <a:solidFill>
            <a:srgbClr val="FFFF9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cs-CZ" dirty="0" smtClean="0"/>
                  <a:t>Pro všechna reálná čísla </a:t>
                </a:r>
                <a:r>
                  <a:rPr lang="cs-CZ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 b </a:t>
                </a:r>
                <a:r>
                  <a:rPr lang="cs-CZ" dirty="0" smtClean="0"/>
                  <a:t>a každé přirozené číslo </a:t>
                </a:r>
                <a:r>
                  <a:rPr lang="cs-CZ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cs-CZ" dirty="0" smtClean="0"/>
                  <a:t> a </a:t>
                </a:r>
                <a:r>
                  <a:rPr lang="cs-CZ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dirty="0" smtClean="0"/>
                  <a:t>, kde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𝑘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cs-CZ" dirty="0" smtClean="0"/>
                  <a:t> platí, že k-</a:t>
                </a:r>
                <a:r>
                  <a:rPr lang="cs-CZ" dirty="0" err="1" smtClean="0"/>
                  <a:t>tý</a:t>
                </a:r>
                <a:r>
                  <a:rPr lang="cs-CZ" dirty="0" smtClean="0"/>
                  <a:t> člen binomického rozvoje výrazu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dirty="0" smtClean="0"/>
                  <a:t> má tvar: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sup>
                      </m:sSup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30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Určete desátý člen binomického rozvoje výrazu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12</m:t>
                        </m:r>
                      </m:sup>
                    </m:sSup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Řešení: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𝑛</m:t>
                      </m:r>
                      <m:r>
                        <a:rPr lang="cs-CZ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r>
                  <a:rPr lang="cs-CZ" dirty="0" smtClean="0"/>
                  <a:t>pro desátý člen je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𝑘</m:t>
                    </m:r>
                    <m:r>
                      <a:rPr lang="cs-CZ" b="0" i="1" smtClean="0">
                        <a:latin typeface="Cambria Math"/>
                      </a:rPr>
                      <m:t>−1=9</m:t>
                    </m:r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9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=−220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∙27∙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sup>
                      </m:sSup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271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1. Pomocí binomické </a:t>
                </a:r>
                <a:r>
                  <a:rPr lang="cs-CZ" dirty="0"/>
                  <a:t>věty vypočtěte </a:t>
                </a:r>
                <a:r>
                  <a:rPr lang="cs-CZ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(x − </a:t>
                </a:r>
                <a:r>
                  <a:rPr lang="cs-CZ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1)</a:t>
                </a:r>
                <a:r>
                  <a:rPr lang="cs-CZ" i="1" baseline="30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  </a:t>
                </a:r>
              </a:p>
              <a:p>
                <a:pPr marL="0" indent="0">
                  <a:buNone/>
                </a:pPr>
                <a:r>
                  <a:rPr lang="cs-CZ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hlinkClick r:id="rId2" action="ppaction://hlinksldjump"/>
                  </a:rPr>
                  <a:t>řešení</a:t>
                </a:r>
                <a:endParaRPr lang="cs-CZ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cs-CZ" dirty="0" smtClean="0"/>
                  <a:t>2. Užitím </a:t>
                </a:r>
                <a:r>
                  <a:rPr lang="cs-CZ" dirty="0"/>
                  <a:t>binomické věty vypočítejte </a:t>
                </a:r>
                <a:r>
                  <a:rPr lang="cs-CZ" dirty="0" smtClean="0"/>
                  <a:t>1,01</a:t>
                </a:r>
                <a:r>
                  <a:rPr lang="cs-CZ" baseline="30000" dirty="0" smtClean="0"/>
                  <a:t>6 </a:t>
                </a:r>
              </a:p>
              <a:p>
                <a:pPr marL="0" indent="0">
                  <a:buNone/>
                </a:pPr>
                <a:r>
                  <a:rPr lang="cs-CZ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hlinkClick r:id="rId3" action="ppaction://hlinksldjump"/>
                  </a:rPr>
                  <a:t>řešení</a:t>
                </a:r>
                <a:endParaRPr lang="cs-CZ" baseline="30000" dirty="0" smtClean="0"/>
              </a:p>
              <a:p>
                <a:pPr marL="0" indent="0">
                  <a:buNone/>
                </a:pPr>
                <a:r>
                  <a:rPr 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3. Vypočítejte součet </a:t>
                </a:r>
              </a:p>
              <a:p>
                <a:pPr marL="0" indent="0">
                  <a:buNone/>
                </a:pPr>
                <a:r>
                  <a:rPr lang="cs-CZ" dirty="0" smtClean="0">
                    <a:ea typeface="Cambria Math" panose="02040503050406030204" pitchFamily="18" charset="0"/>
                  </a:rPr>
                  <a:t>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cs-CZ" b="0" i="1" smtClean="0">
                        <a:latin typeface="Cambria Math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cs-CZ" i="1">
                        <a:latin typeface="Cambria Math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cs-CZ" i="1">
                        <a:latin typeface="Cambria Math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b="0" i="0" smtClean="0">
                        <a:latin typeface="Cambria Math"/>
                        <a:ea typeface="Cambria Math" panose="02040503050406030204" pitchFamily="18" charset="0"/>
                      </a:rPr>
                      <m:t>…+</m:t>
                    </m:r>
                    <m:d>
                      <m:dPr>
                        <m:ctrlPr>
                          <a:rPr lang="cs-CZ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r>
                      <a:rPr lang="cs-CZ" i="1">
                        <a:latin typeface="Cambria Math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cs-CZ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i="1" dirty="0">
                    <a:latin typeface="Cambria Math" panose="02040503050406030204" pitchFamily="18" charset="0"/>
                    <a:ea typeface="Cambria Math" panose="02040503050406030204" pitchFamily="18" charset="0"/>
                    <a:hlinkClick r:id="rId4" action="ppaction://hlinksldjump"/>
                  </a:rPr>
                  <a:t>řešení</a:t>
                </a:r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cs-CZ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cs-CZ" i="1" baseline="300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cs-CZ" i="1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cs-CZ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5"/>
                <a:stretch>
                  <a:fillRect l="-1852" t="-2022" b="-12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169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1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(x − 1)</a:t>
                </a:r>
                <a:r>
                  <a:rPr lang="cs-CZ" i="1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</a:t>
                </a:r>
                <a:r>
                  <a:rPr lang="cs-CZ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 = [x + (−1)]</a:t>
                </a:r>
                <a:r>
                  <a:rPr lang="cs-CZ" i="1" baseline="30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</a:t>
                </a:r>
                <a:r>
                  <a:rPr lang="cs-CZ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</a:t>
                </a:r>
              </a:p>
              <a:p>
                <a:pPr marL="0" indent="0">
                  <a:buNone/>
                </a:pPr>
                <a:endParaRPr lang="cs-CZ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sz="24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cs-CZ" sz="2400" i="1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sz="24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cs-CZ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cs-CZ" sz="2400" i="1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sz="24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i="1">
                              <a:latin typeface="Cambria Math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cs-CZ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2400" i="1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40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4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4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i="1">
                              <a:latin typeface="Cambria Math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cs-CZ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cs-CZ" sz="240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sz="24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4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i="1">
                              <a:latin typeface="Cambria Math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cs-CZ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cs-CZ" sz="2400" i="1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sz="24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4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cs-CZ" sz="24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cs-CZ" sz="24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cs-CZ" sz="2400" i="1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= x</a:t>
                </a:r>
                <a:r>
                  <a:rPr lang="cs-CZ" sz="2400" i="1" baseline="3000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cs-CZ" sz="2400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 + 5 · x</a:t>
                </a:r>
                <a:r>
                  <a:rPr lang="cs-CZ" sz="2400" i="1" baseline="30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cs-CZ" sz="2400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 · (−1) + 10 · x</a:t>
                </a:r>
                <a:r>
                  <a:rPr lang="cs-CZ" sz="2400" i="1" baseline="30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cs-CZ" sz="2400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 · 1 + 10 · x</a:t>
                </a:r>
                <a:r>
                  <a:rPr lang="cs-CZ" sz="2400" i="1" baseline="30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cs-CZ" sz="2400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 · (−1) + 5 · x · 1 + (−1) </a:t>
                </a:r>
                <a:endParaRPr lang="cs-CZ" sz="2400" i="1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cs-CZ" sz="2800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br>
                  <a:rPr lang="cs-CZ" sz="2800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</a:br>
                <a:r>
                  <a:rPr lang="cs-CZ" sz="2800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= </a:t>
                </a:r>
                <a:r>
                  <a:rPr lang="cs-CZ" sz="2800" b="1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2800" b="1" i="1" baseline="30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cs-CZ" sz="2800" b="1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 − 5 x</a:t>
                </a:r>
                <a:r>
                  <a:rPr lang="cs-CZ" sz="2800" b="1" i="1" baseline="30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cs-CZ" sz="2800" b="1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 + 10 x</a:t>
                </a:r>
                <a:r>
                  <a:rPr lang="cs-CZ" sz="2800" b="1" i="1" baseline="30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cs-CZ" sz="2800" b="1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 − 10 x</a:t>
                </a:r>
                <a:r>
                  <a:rPr lang="cs-CZ" sz="2800" b="1" i="1" baseline="30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cs-CZ" sz="2800" b="1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 + 5 x − </a:t>
                </a:r>
                <a:r>
                  <a:rPr lang="cs-CZ" sz="2800" b="1" i="1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pPr marL="0" indent="0">
                  <a:buNone/>
                </a:pPr>
                <a:endParaRPr lang="cs-CZ" sz="2800" i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7020272" y="5445224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hlinkClick r:id="rId3" action="ppaction://hlinksldjump"/>
              </a:rPr>
              <a:t>ZPĚT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64640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2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485740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1,01</a:t>
                </a:r>
                <a:r>
                  <a:rPr lang="cs-CZ" baseline="30000" dirty="0"/>
                  <a:t>6</a:t>
                </a:r>
                <a:r>
                  <a:rPr lang="cs-CZ" dirty="0"/>
                  <a:t> = (1 + 10</a:t>
                </a:r>
                <a:r>
                  <a:rPr lang="cs-CZ" baseline="30000" dirty="0"/>
                  <a:t>−2</a:t>
                </a:r>
                <a:r>
                  <a:rPr lang="cs-CZ" dirty="0"/>
                  <a:t>)</a:t>
                </a:r>
                <a:r>
                  <a:rPr lang="cs-CZ" baseline="30000" dirty="0"/>
                  <a:t>6</a:t>
                </a:r>
                <a:r>
                  <a:rPr lang="cs-CZ" dirty="0"/>
                  <a:t> </a:t>
                </a:r>
                <a:r>
                  <a:rPr lang="cs-CZ" dirty="0" smtClean="0"/>
                  <a:t>=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sz="28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8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cs-CZ" sz="2800" i="1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sz="28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8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280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8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cs-CZ" sz="28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cs-CZ" sz="2800" i="1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sz="28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8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28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8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cs-CZ" sz="28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cs-CZ" sz="28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2800" i="1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sz="28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8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28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8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cs-CZ" sz="28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cs-CZ" sz="280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80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sz="28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8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28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8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cs-CZ" sz="28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cs-CZ" sz="2800" i="1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sz="28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8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28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8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cs-CZ" sz="28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sz="28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8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28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8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cs-CZ" sz="28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sz="28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cs-CZ" sz="28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  <a:ea typeface="Cambria Math" panose="02040503050406030204" pitchFamily="18" charset="0"/>
                        </a:rPr>
                        <m:t>=1+6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+15∙</m:t>
                      </m:r>
                      <m:sSup>
                        <m:sSupPr>
                          <m:ctrlPr>
                            <a:rPr lang="cs-CZ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i="1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8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+20∙</m:t>
                      </m:r>
                      <m:sSup>
                        <m:sSupPr>
                          <m:ctrlPr>
                            <a:rPr lang="cs-CZ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i="1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8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+15∙</m:t>
                      </m:r>
                      <m:sSup>
                        <m:sSupPr>
                          <m:ctrlPr>
                            <a:rPr lang="cs-CZ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i="1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8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cs-CZ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6∙</m:t>
                          </m:r>
                          <m:r>
                            <a:rPr lang="cs-CZ" sz="2800" i="1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8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cs-CZ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i="1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8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 </m:t>
                      </m:r>
                    </m:oMath>
                  </m:oMathPara>
                </a14:m>
                <a:endParaRPr lang="cs-CZ" sz="2800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cs-CZ" sz="3600" b="1"/>
                        <m:t>1,061 520 150 601</m:t>
                      </m:r>
                    </m:oMath>
                  </m:oMathPara>
                </a14:m>
                <a:endParaRPr lang="cs-CZ" sz="36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4857403"/>
              </a:xfrm>
              <a:blipFill rotWithShape="1">
                <a:blip r:embed="rId2"/>
                <a:stretch>
                  <a:fillRect l="-1852" t="-16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7596336" y="5445224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hlinkClick r:id="rId3" action="ppaction://hlinksldjump"/>
              </a:rPr>
              <a:t>ZPĚT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7590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3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Zapíšeme si binomický rozvoj výrazu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1+1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i="1"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1+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i="1"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4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i="1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i="1"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cs-CZ" sz="2400" i="1">
                              <a:latin typeface="Cambria Math"/>
                            </a:rPr>
                            <m:t>𝑛</m:t>
                          </m:r>
                          <m:r>
                            <a:rPr lang="cs-CZ" sz="2400" i="1">
                              <a:latin typeface="Cambria Math"/>
                            </a:rPr>
                            <m:t>−3</m:t>
                          </m:r>
                        </m:sup>
                      </m:sSup>
                      <m:r>
                        <a:rPr lang="cs-CZ" sz="2400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4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+…+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cs-CZ" sz="2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i="1"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cs-CZ" sz="2400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4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cs-CZ" sz="2400" i="1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sz="2400" b="0" i="1" smtClean="0">
                          <a:latin typeface="Cambria Math"/>
                        </a:rPr>
                        <m:t>0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4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sz="2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sz="2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sz="2400" i="1">
                          <a:latin typeface="Cambria Math"/>
                        </a:rPr>
                        <m:t>+</m:t>
                      </m:r>
                      <m:r>
                        <a:rPr lang="cs-CZ" sz="2400" b="0" i="1" smtClean="0">
                          <a:latin typeface="Cambria Math"/>
                        </a:rPr>
                        <m:t>…+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cs-CZ" sz="2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sz="2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sz="2400" dirty="0" smtClean="0"/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pPr marL="0" indent="0">
                  <a:buNone/>
                </a:pPr>
                <a:r>
                  <a:rPr lang="cs-CZ" sz="2800" dirty="0" smtClean="0"/>
                  <a:t>a protože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800" i="1">
                                <a:latin typeface="Cambria Math"/>
                              </a:rPr>
                              <m:t>1+1</m:t>
                            </m:r>
                          </m:e>
                        </m:d>
                      </m:e>
                      <m:sup>
                        <m:r>
                          <a:rPr lang="cs-CZ" sz="28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8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cs-CZ" sz="2800" dirty="0" smtClean="0"/>
                  <a:t>, pak</a:t>
                </a:r>
              </a:p>
              <a:p>
                <a:pPr marL="0" indent="0">
                  <a:buNone/>
                </a:pPr>
                <a:endParaRPr lang="cs-CZ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8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8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sz="2800" i="1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8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8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sz="2800" i="1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8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8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sz="2800" i="1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sz="2800">
                          <a:latin typeface="Cambria Math"/>
                          <a:ea typeface="Cambria Math" panose="02040503050406030204" pitchFamily="18" charset="0"/>
                        </a:rPr>
                        <m:t>…+</m:t>
                      </m:r>
                      <m:d>
                        <m:d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8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8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cs-CZ" sz="28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sz="2800" i="1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8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8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sz="28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  <a:blipFill rotWithShape="1">
                <a:blip r:embed="rId2"/>
                <a:stretch>
                  <a:fillRect l="-1852" t="-1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274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CALDA, Emil, DUPAČ, Václav. </a:t>
            </a:r>
            <a:r>
              <a:rPr lang="cs-CZ" i="1" dirty="0"/>
              <a:t>Matematika pro gymnázia. Kombinatorika, pravděpodobnost, statistika.</a:t>
            </a:r>
            <a:r>
              <a:rPr lang="cs-CZ" dirty="0"/>
              <a:t> </a:t>
            </a:r>
            <a:r>
              <a:rPr lang="cs-CZ"/>
              <a:t>Praha: Prometheus, 2006. 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92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6000" i="1" dirty="0" smtClean="0"/>
              <a:t>(a + b)</a:t>
            </a:r>
            <a:r>
              <a:rPr lang="cs-CZ" sz="6000" i="1" baseline="30000" dirty="0" smtClean="0"/>
              <a:t>n</a:t>
            </a:r>
            <a:endParaRPr lang="cs-CZ" sz="6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Při řešení různých algebraických úloh potřebujeme občas umocnit dvojčlen </a:t>
                </a:r>
                <a:r>
                  <a:rPr lang="cs-CZ" i="1" dirty="0"/>
                  <a:t>a</a:t>
                </a:r>
                <a:r>
                  <a:rPr lang="cs-CZ" dirty="0"/>
                  <a:t> + </a:t>
                </a:r>
                <a:r>
                  <a:rPr lang="cs-CZ" i="1" dirty="0"/>
                  <a:t>b</a:t>
                </a:r>
                <a:r>
                  <a:rPr lang="cs-CZ" dirty="0"/>
                  <a:t> na přirozené číslo </a:t>
                </a:r>
                <a:r>
                  <a:rPr lang="cs-CZ" i="1" dirty="0"/>
                  <a:t>n</a:t>
                </a:r>
                <a:r>
                  <a:rPr lang="cs-CZ" dirty="0"/>
                  <a:t>, tj. vypočítat (</a:t>
                </a:r>
                <a:r>
                  <a:rPr lang="cs-CZ" i="1" dirty="0"/>
                  <a:t>a</a:t>
                </a:r>
                <a:r>
                  <a:rPr lang="cs-CZ" dirty="0"/>
                  <a:t> + </a:t>
                </a:r>
                <a:r>
                  <a:rPr lang="cs-CZ" i="1" dirty="0"/>
                  <a:t>b</a:t>
                </a:r>
                <a:r>
                  <a:rPr lang="cs-CZ" dirty="0"/>
                  <a:t>)</a:t>
                </a:r>
                <a:r>
                  <a:rPr lang="cs-CZ" i="1" baseline="30000" dirty="0"/>
                  <a:t>n</a:t>
                </a:r>
                <a:r>
                  <a:rPr lang="cs-CZ" dirty="0" smtClean="0"/>
                  <a:t>.</a:t>
                </a: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Známe vzorce: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+2</m:t>
                      </m:r>
                      <m:r>
                        <a:rPr lang="cs-CZ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i="1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3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Úkol:</a:t>
                </a:r>
              </a:p>
              <a:p>
                <a:pPr marL="0" indent="0">
                  <a:buNone/>
                </a:pPr>
                <a:r>
                  <a:rPr lang="cs-CZ" dirty="0" smtClean="0"/>
                  <a:t>Vypočítejte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/>
                              </a:rPr>
                              <m:t>𝑎</m:t>
                            </m:r>
                            <m:r>
                              <a:rPr lang="cs-CZ" i="1">
                                <a:latin typeface="Cambria Math"/>
                              </a:rPr>
                              <m:t>+</m:t>
                            </m:r>
                            <m:r>
                              <a:rPr lang="cs-CZ" i="1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b="-99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(a + b)</a:t>
            </a:r>
            <a:r>
              <a:rPr lang="cs-CZ" i="1" baseline="30000" dirty="0"/>
              <a:t>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485740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Řešení:</a:t>
            </a:r>
          </a:p>
          <a:p>
            <a:pPr marL="0" indent="0">
              <a:buNone/>
            </a:pPr>
            <a:r>
              <a:rPr lang="pt-BR" dirty="0"/>
              <a:t>(</a:t>
            </a:r>
            <a:r>
              <a:rPr lang="pt-BR" i="1" dirty="0"/>
              <a:t>a</a:t>
            </a:r>
            <a:r>
              <a:rPr lang="pt-BR" dirty="0"/>
              <a:t> + </a:t>
            </a:r>
            <a:r>
              <a:rPr lang="pt-BR" i="1" dirty="0"/>
              <a:t>b</a:t>
            </a:r>
            <a:r>
              <a:rPr lang="pt-BR" dirty="0"/>
              <a:t>)</a:t>
            </a:r>
            <a:r>
              <a:rPr lang="pt-BR" baseline="30000" dirty="0"/>
              <a:t>4</a:t>
            </a:r>
            <a:r>
              <a:rPr lang="pt-BR" dirty="0"/>
              <a:t> =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= </a:t>
            </a:r>
            <a:r>
              <a:rPr lang="pt-BR" dirty="0" smtClean="0"/>
              <a:t>(</a:t>
            </a:r>
            <a:r>
              <a:rPr lang="pt-BR" i="1" dirty="0"/>
              <a:t>a</a:t>
            </a:r>
            <a:r>
              <a:rPr lang="pt-BR" dirty="0"/>
              <a:t> + </a:t>
            </a:r>
            <a:r>
              <a:rPr lang="pt-BR" i="1" dirty="0"/>
              <a:t>b</a:t>
            </a:r>
            <a:r>
              <a:rPr lang="pt-BR" dirty="0"/>
              <a:t>)</a:t>
            </a:r>
            <a:r>
              <a:rPr lang="pt-BR" baseline="30000" dirty="0"/>
              <a:t>3</a:t>
            </a:r>
            <a:r>
              <a:rPr lang="pt-BR" dirty="0"/>
              <a:t> · (</a:t>
            </a:r>
            <a:r>
              <a:rPr lang="pt-BR" i="1" dirty="0"/>
              <a:t>a</a:t>
            </a:r>
            <a:r>
              <a:rPr lang="pt-BR" dirty="0"/>
              <a:t> + </a:t>
            </a:r>
            <a:r>
              <a:rPr lang="pt-BR" i="1" dirty="0"/>
              <a:t>b</a:t>
            </a:r>
            <a:r>
              <a:rPr lang="pt-BR" dirty="0"/>
              <a:t>) </a:t>
            </a:r>
            <a:r>
              <a:rPr lang="pt-BR" dirty="0" smtClean="0"/>
              <a:t>=</a:t>
            </a:r>
            <a:endParaRPr lang="cs-CZ" dirty="0" smtClean="0"/>
          </a:p>
          <a:p>
            <a:pPr marL="0" indent="0"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cs-CZ" dirty="0" smtClean="0"/>
              <a:t> </a:t>
            </a:r>
            <a:r>
              <a:rPr lang="pt-BR" dirty="0" smtClean="0"/>
              <a:t>= </a:t>
            </a:r>
            <a:r>
              <a:rPr lang="pt-BR" dirty="0"/>
              <a:t>(</a:t>
            </a:r>
            <a:r>
              <a:rPr lang="pt-BR" i="1" dirty="0"/>
              <a:t>a</a:t>
            </a:r>
            <a:r>
              <a:rPr lang="pt-BR" baseline="30000" dirty="0"/>
              <a:t>3</a:t>
            </a:r>
            <a:r>
              <a:rPr lang="pt-BR" dirty="0"/>
              <a:t> + 3</a:t>
            </a:r>
            <a:r>
              <a:rPr lang="pt-BR" i="1" dirty="0"/>
              <a:t>a</a:t>
            </a:r>
            <a:r>
              <a:rPr lang="pt-BR" baseline="30000" dirty="0"/>
              <a:t>2</a:t>
            </a:r>
            <a:r>
              <a:rPr lang="pt-BR" i="1" dirty="0"/>
              <a:t>b</a:t>
            </a:r>
            <a:r>
              <a:rPr lang="pt-BR" dirty="0"/>
              <a:t> + 3</a:t>
            </a:r>
            <a:r>
              <a:rPr lang="pt-BR" i="1" dirty="0"/>
              <a:t>ab</a:t>
            </a:r>
            <a:r>
              <a:rPr lang="pt-BR" baseline="30000" dirty="0"/>
              <a:t>2</a:t>
            </a:r>
            <a:r>
              <a:rPr lang="pt-BR" dirty="0"/>
              <a:t> + </a:t>
            </a:r>
            <a:r>
              <a:rPr lang="pt-BR" i="1" dirty="0"/>
              <a:t>b</a:t>
            </a:r>
            <a:r>
              <a:rPr lang="pt-BR" baseline="30000" dirty="0"/>
              <a:t>3</a:t>
            </a:r>
            <a:r>
              <a:rPr lang="pt-BR" dirty="0"/>
              <a:t>) · (</a:t>
            </a:r>
            <a:r>
              <a:rPr lang="pt-BR" i="1" dirty="0"/>
              <a:t>a</a:t>
            </a:r>
            <a:r>
              <a:rPr lang="pt-BR" dirty="0"/>
              <a:t> + </a:t>
            </a:r>
            <a:r>
              <a:rPr lang="pt-BR" i="1" dirty="0"/>
              <a:t>b</a:t>
            </a:r>
            <a:r>
              <a:rPr lang="pt-BR" dirty="0"/>
              <a:t>) </a:t>
            </a:r>
            <a:r>
              <a:rPr lang="pt-BR" dirty="0" smtClean="0"/>
              <a:t>=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pt-BR" dirty="0" smtClean="0"/>
              <a:t>=</a:t>
            </a:r>
            <a:r>
              <a:rPr lang="pt-BR" dirty="0"/>
              <a:t> </a:t>
            </a:r>
            <a:r>
              <a:rPr lang="pt-BR" i="1" dirty="0"/>
              <a:t>a</a:t>
            </a:r>
            <a:r>
              <a:rPr lang="pt-BR" baseline="30000" dirty="0"/>
              <a:t>4</a:t>
            </a:r>
            <a:r>
              <a:rPr lang="pt-BR" dirty="0"/>
              <a:t> + 3</a:t>
            </a:r>
            <a:r>
              <a:rPr lang="pt-BR" i="1" dirty="0"/>
              <a:t>a</a:t>
            </a:r>
            <a:r>
              <a:rPr lang="pt-BR" baseline="30000" dirty="0"/>
              <a:t>3</a:t>
            </a:r>
            <a:r>
              <a:rPr lang="pt-BR" i="1" dirty="0"/>
              <a:t>b</a:t>
            </a:r>
            <a:r>
              <a:rPr lang="pt-BR" dirty="0"/>
              <a:t> + 3</a:t>
            </a:r>
            <a:r>
              <a:rPr lang="pt-BR" i="1" dirty="0"/>
              <a:t>a</a:t>
            </a:r>
            <a:r>
              <a:rPr lang="pt-BR" baseline="30000" dirty="0"/>
              <a:t>2</a:t>
            </a:r>
            <a:r>
              <a:rPr lang="pt-BR" i="1" dirty="0"/>
              <a:t>b</a:t>
            </a:r>
            <a:r>
              <a:rPr lang="pt-BR" baseline="30000" dirty="0"/>
              <a:t>2</a:t>
            </a:r>
            <a:r>
              <a:rPr lang="pt-BR" dirty="0"/>
              <a:t> + </a:t>
            </a:r>
            <a:r>
              <a:rPr lang="pt-BR" i="1" dirty="0"/>
              <a:t>ab</a:t>
            </a:r>
            <a:r>
              <a:rPr lang="pt-BR" baseline="30000" dirty="0"/>
              <a:t>3</a:t>
            </a:r>
            <a:r>
              <a:rPr lang="pt-BR" dirty="0"/>
              <a:t> + </a:t>
            </a:r>
            <a:r>
              <a:rPr lang="pt-BR" i="1" dirty="0"/>
              <a:t>a</a:t>
            </a:r>
            <a:r>
              <a:rPr lang="pt-BR" baseline="30000" dirty="0"/>
              <a:t>3</a:t>
            </a:r>
            <a:r>
              <a:rPr lang="pt-BR" i="1" dirty="0"/>
              <a:t>b</a:t>
            </a:r>
            <a:r>
              <a:rPr lang="pt-BR" dirty="0"/>
              <a:t> + 3</a:t>
            </a:r>
            <a:r>
              <a:rPr lang="pt-BR" i="1" dirty="0"/>
              <a:t>a</a:t>
            </a:r>
            <a:r>
              <a:rPr lang="pt-BR" baseline="30000" dirty="0"/>
              <a:t>2</a:t>
            </a:r>
            <a:r>
              <a:rPr lang="pt-BR" i="1" dirty="0"/>
              <a:t>b</a:t>
            </a:r>
            <a:r>
              <a:rPr lang="pt-BR" baseline="30000" dirty="0"/>
              <a:t>2</a:t>
            </a:r>
            <a:r>
              <a:rPr lang="pt-BR" dirty="0"/>
              <a:t> </a:t>
            </a:r>
            <a:r>
              <a:rPr lang="pt-BR" dirty="0" smtClean="0"/>
              <a:t>+</a:t>
            </a:r>
            <a:r>
              <a:rPr lang="cs-CZ" dirty="0"/>
              <a:t> </a:t>
            </a:r>
            <a:r>
              <a:rPr lang="pt-BR" dirty="0" smtClean="0"/>
              <a:t>3</a:t>
            </a:r>
            <a:r>
              <a:rPr lang="pt-BR" i="1" dirty="0" smtClean="0"/>
              <a:t>ab</a:t>
            </a:r>
            <a:r>
              <a:rPr lang="pt-BR" baseline="30000" dirty="0" smtClean="0"/>
              <a:t>3</a:t>
            </a:r>
            <a:r>
              <a:rPr lang="pt-BR" dirty="0"/>
              <a:t> + </a:t>
            </a:r>
            <a:r>
              <a:rPr lang="pt-BR" i="1" dirty="0"/>
              <a:t>b</a:t>
            </a:r>
            <a:r>
              <a:rPr lang="pt-BR" baseline="30000" dirty="0"/>
              <a:t>4</a:t>
            </a:r>
            <a:r>
              <a:rPr lang="pt-BR" dirty="0"/>
              <a:t> </a:t>
            </a:r>
            <a:r>
              <a:rPr lang="pt-BR" dirty="0" smtClean="0"/>
              <a:t>=</a:t>
            </a:r>
            <a:endParaRPr lang="cs-CZ" dirty="0" smtClean="0"/>
          </a:p>
          <a:p>
            <a:pPr marL="0" indent="0">
              <a:buNone/>
            </a:pPr>
            <a:r>
              <a:rPr lang="pt-BR" dirty="0"/>
              <a:t> </a:t>
            </a:r>
            <a:br>
              <a:rPr lang="pt-BR" dirty="0"/>
            </a:br>
            <a:r>
              <a:rPr lang="cs-CZ" dirty="0"/>
              <a:t> </a:t>
            </a:r>
            <a:r>
              <a:rPr lang="pt-BR" dirty="0" smtClean="0"/>
              <a:t>=</a:t>
            </a:r>
            <a:r>
              <a:rPr lang="pt-BR" dirty="0"/>
              <a:t> </a:t>
            </a:r>
            <a:r>
              <a:rPr lang="pt-BR" i="1" dirty="0"/>
              <a:t>a</a:t>
            </a:r>
            <a:r>
              <a:rPr lang="pt-BR" baseline="30000" dirty="0"/>
              <a:t>4</a:t>
            </a:r>
            <a:r>
              <a:rPr lang="pt-BR" dirty="0"/>
              <a:t> + 4</a:t>
            </a:r>
            <a:r>
              <a:rPr lang="pt-BR" i="1" dirty="0"/>
              <a:t>a</a:t>
            </a:r>
            <a:r>
              <a:rPr lang="pt-BR" baseline="30000" dirty="0"/>
              <a:t>3</a:t>
            </a:r>
            <a:r>
              <a:rPr lang="pt-BR" i="1" dirty="0"/>
              <a:t>b</a:t>
            </a:r>
            <a:r>
              <a:rPr lang="pt-BR" dirty="0"/>
              <a:t> + 6</a:t>
            </a:r>
            <a:r>
              <a:rPr lang="pt-BR" i="1" dirty="0"/>
              <a:t>a</a:t>
            </a:r>
            <a:r>
              <a:rPr lang="pt-BR" baseline="30000" dirty="0"/>
              <a:t>2</a:t>
            </a:r>
            <a:r>
              <a:rPr lang="pt-BR" i="1" dirty="0"/>
              <a:t>b</a:t>
            </a:r>
            <a:r>
              <a:rPr lang="pt-BR" baseline="30000" dirty="0"/>
              <a:t>2</a:t>
            </a:r>
            <a:r>
              <a:rPr lang="pt-BR" dirty="0"/>
              <a:t> + 4</a:t>
            </a:r>
            <a:r>
              <a:rPr lang="pt-BR" i="1" dirty="0"/>
              <a:t>ab</a:t>
            </a:r>
            <a:r>
              <a:rPr lang="pt-BR" baseline="30000" dirty="0"/>
              <a:t>3</a:t>
            </a:r>
            <a:r>
              <a:rPr lang="pt-BR" dirty="0"/>
              <a:t> + </a:t>
            </a:r>
            <a:r>
              <a:rPr lang="pt-BR" i="1" dirty="0"/>
              <a:t>b</a:t>
            </a:r>
            <a:r>
              <a:rPr lang="pt-BR" baseline="30000" dirty="0"/>
              <a:t>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9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611560" y="332656"/>
                <a:ext cx="8229600" cy="63367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cs-CZ" i="1" dirty="0" smtClean="0">
                    <a:latin typeface="Cambria Math"/>
                  </a:rPr>
                  <a:t>Přidáme vypočítaný vztah k předcházejícím:</a:t>
                </a:r>
              </a:p>
              <a:p>
                <a:pPr marL="0" indent="0">
                  <a:buNone/>
                </a:pPr>
                <a:endParaRPr lang="cs-CZ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cs-CZ" i="1">
                          <a:latin typeface="Cambria Math"/>
                        </a:rPr>
                        <m:t>𝑎</m:t>
                      </m:r>
                      <m:r>
                        <a:rPr lang="cs-CZ" i="1">
                          <a:latin typeface="Cambria Math"/>
                        </a:rPr>
                        <m:t>+</m:t>
                      </m:r>
                      <m:r>
                        <a:rPr lang="cs-CZ" i="1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+2</m:t>
                      </m:r>
                      <m:r>
                        <a:rPr lang="cs-CZ" i="1">
                          <a:latin typeface="Cambria Math"/>
                        </a:rPr>
                        <m:t>𝑎𝑏</m:t>
                      </m:r>
                      <m:r>
                        <a:rPr lang="cs-CZ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𝑏</m:t>
                      </m:r>
                      <m:r>
                        <a:rPr lang="cs-CZ" i="1">
                          <a:latin typeface="Cambria Math"/>
                        </a:rPr>
                        <m:t>+3</m:t>
                      </m:r>
                      <m:r>
                        <a:rPr lang="cs-CZ" i="1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𝑏</m:t>
                      </m:r>
                      <m:r>
                        <a:rPr lang="cs-CZ" i="1">
                          <a:latin typeface="Cambria Math"/>
                        </a:rPr>
                        <m:t>+6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+4</m:t>
                      </m:r>
                      <m:r>
                        <a:rPr lang="cs-CZ" i="1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sz="2800" dirty="0" smtClean="0"/>
                  <a:t>Porovnejte koeficienty s čísly v Pascalově trojúhelníku</a:t>
                </a: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611560" y="332656"/>
                <a:ext cx="8229600" cy="6336704"/>
              </a:xfrm>
              <a:blipFill rotWithShape="1">
                <a:blip r:embed="rId2"/>
                <a:stretch>
                  <a:fillRect l="-1852" t="-12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103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58258365"/>
              </p:ext>
            </p:extLst>
          </p:nvPr>
        </p:nvGraphicFramePr>
        <p:xfrm>
          <a:off x="0" y="1196750"/>
          <a:ext cx="8964489" cy="4608936"/>
        </p:xfrm>
        <a:graphic>
          <a:graphicData uri="http://schemas.openxmlformats.org/drawingml/2006/table">
            <a:tbl>
              <a:tblPr/>
              <a:tblGrid>
                <a:gridCol w="2988163"/>
                <a:gridCol w="2988163"/>
                <a:gridCol w="2988163"/>
              </a:tblGrid>
              <a:tr h="1152234">
                <a:tc>
                  <a:txBody>
                    <a:bodyPr/>
                    <a:lstStyle/>
                    <a:p>
                      <a:pPr marL="723900" indent="0" algn="l" fontAlgn="ctr">
                        <a:tabLst/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+ </a:t>
                      </a:r>
                      <a:r>
                        <a:rPr lang="cs-CZ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cs-CZ" sz="2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/>
                      <a:r>
                        <a:rPr lang="cs-CZ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+ </a:t>
                      </a:r>
                      <a:r>
                        <a:rPr lang="cs-CZ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 </a:t>
                      </a: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28575" marR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52234">
                <a:tc>
                  <a:txBody>
                    <a:bodyPr/>
                    <a:lstStyle/>
                    <a:p>
                      <a:pPr marL="723900" indent="0" algn="l" fontAlgn="ctr"/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+ </a:t>
                      </a:r>
                      <a:r>
                        <a:rPr lang="cs-CZ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cs-CZ" sz="2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1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+ 2</a:t>
                      </a:r>
                      <a:r>
                        <a:rPr lang="cs-CZ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+ </a:t>
                      </a:r>
                      <a:r>
                        <a:rPr lang="cs-CZ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1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 </a:t>
                      </a: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28575" marR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52234">
                <a:tc>
                  <a:txBody>
                    <a:bodyPr/>
                    <a:lstStyle/>
                    <a:p>
                      <a:pPr marL="723900" indent="0" algn="l" fontAlgn="ctr"/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+ </a:t>
                      </a:r>
                      <a:r>
                        <a:rPr lang="cs-CZ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cs-CZ" sz="2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1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+ 3</a:t>
                      </a:r>
                      <a:r>
                        <a:rPr lang="cs-CZ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1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cs-CZ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+ 3</a:t>
                      </a:r>
                      <a:r>
                        <a:rPr lang="cs-CZ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</a:t>
                      </a:r>
                      <a:r>
                        <a:rPr lang="cs-CZ" sz="1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+ </a:t>
                      </a:r>
                      <a:r>
                        <a:rPr lang="cs-CZ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1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 </a:t>
                      </a: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3  1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52234">
                <a:tc>
                  <a:txBody>
                    <a:bodyPr/>
                    <a:lstStyle/>
                    <a:p>
                      <a:pPr marL="723900" indent="0" algn="l" fontAlgn="ctr"/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+ </a:t>
                      </a:r>
                      <a:r>
                        <a:rPr lang="cs-CZ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cs-CZ" sz="2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+ 4</a:t>
                      </a:r>
                      <a:r>
                        <a:rPr lang="pt-BR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pt-BR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+ 6</a:t>
                      </a:r>
                      <a:r>
                        <a:rPr lang="pt-BR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BR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pt-BR" sz="1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+ 4</a:t>
                      </a:r>
                      <a:r>
                        <a:rPr lang="pt-BR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</a:t>
                      </a:r>
                      <a:r>
                        <a:rPr lang="pt-BR" sz="1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+ </a:t>
                      </a:r>
                      <a:r>
                        <a:rPr lang="pt-BR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pt-BR" sz="1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4  6  4  </a:t>
                      </a: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28575" marR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36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Binomická věta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Pro všechna čísla </a:t>
                </a:r>
                <a:r>
                  <a:rPr lang="cs-CZ" i="1" dirty="0"/>
                  <a:t>a, b</a:t>
                </a:r>
                <a:r>
                  <a:rPr lang="cs-CZ" dirty="0"/>
                  <a:t>, a každé přirozené číslo </a:t>
                </a:r>
                <a:r>
                  <a:rPr lang="cs-CZ" i="1" dirty="0"/>
                  <a:t>n</a:t>
                </a:r>
                <a:r>
                  <a:rPr lang="cs-CZ" dirty="0"/>
                  <a:t> platí</a:t>
                </a:r>
                <a:r>
                  <a:rPr lang="cs-CZ" dirty="0" smtClean="0"/>
                  <a:t>:</a:t>
                </a:r>
              </a:p>
              <a:p>
                <a:pPr marL="0" indent="0">
                  <a:lnSpc>
                    <a:spcPct val="150000"/>
                  </a:lnSpc>
                  <a:spcBef>
                    <a:spcPts val="18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+…+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b="-94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648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Binomická věta</a:t>
            </a:r>
          </a:p>
        </p:txBody>
      </p:sp>
      <p:sp>
        <p:nvSpPr>
          <p:cNvPr id="4" name="Obdélník 3"/>
          <p:cNvSpPr/>
          <p:nvPr/>
        </p:nvSpPr>
        <p:spPr>
          <a:xfrm>
            <a:off x="251520" y="1427371"/>
            <a:ext cx="8496944" cy="936104"/>
          </a:xfrm>
          <a:prstGeom prst="rect">
            <a:avLst/>
          </a:prstGeom>
          <a:solidFill>
            <a:srgbClr val="FFFF9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600200"/>
                <a:ext cx="8507288" cy="45259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18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1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18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1800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18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18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cs-CZ" sz="18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sz="1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1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18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18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18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1800" i="1">
                              <a:latin typeface="Cambria Math"/>
                            </a:rPr>
                            <m:t>𝑛</m:t>
                          </m:r>
                          <m:r>
                            <a:rPr lang="cs-CZ" sz="18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cs-CZ" sz="1800" i="1">
                          <a:latin typeface="Cambria Math"/>
                        </a:rPr>
                        <m:t>𝑏</m:t>
                      </m:r>
                      <m:r>
                        <a:rPr lang="cs-CZ" sz="18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sz="1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1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18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18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18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1800" i="1">
                              <a:latin typeface="Cambria Math"/>
                            </a:rPr>
                            <m:t>𝑛</m:t>
                          </m:r>
                          <m:r>
                            <a:rPr lang="cs-CZ" sz="1800" i="1">
                              <a:latin typeface="Cambria Math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cs-CZ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18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sz="1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1800" i="1">
                          <a:latin typeface="Cambria Math"/>
                        </a:rPr>
                        <m:t>+…+</m:t>
                      </m:r>
                      <m:d>
                        <m:dPr>
                          <m:ctrlPr>
                            <a:rPr lang="cs-CZ" sz="1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1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18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18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cs-CZ" sz="180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18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1800" i="1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cs-CZ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18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sz="1800" i="1">
                              <a:latin typeface="Cambria Math"/>
                            </a:rPr>
                            <m:t>𝑛</m:t>
                          </m:r>
                          <m:r>
                            <a:rPr lang="cs-CZ" sz="1800" i="1">
                              <a:latin typeface="Cambria Math"/>
                            </a:rPr>
                            <m:t>−2</m:t>
                          </m:r>
                        </m:sup>
                      </m:sSup>
                      <m:r>
                        <a:rPr lang="cs-CZ" sz="18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sz="1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1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18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18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cs-CZ" sz="18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18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1800" i="1">
                              <a:latin typeface="Cambria Math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cs-CZ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18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sz="1800" i="1">
                              <a:latin typeface="Cambria Math"/>
                            </a:rPr>
                            <m:t>𝑛</m:t>
                          </m:r>
                          <m:r>
                            <a:rPr lang="cs-CZ" sz="18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cs-CZ" sz="18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sz="1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1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18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18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18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sz="1800" i="1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1800" dirty="0" smtClean="0"/>
              </a:p>
              <a:p>
                <a:pPr marL="0" indent="0">
                  <a:buNone/>
                </a:pPr>
                <a:endParaRPr lang="cs-CZ" sz="1800" dirty="0"/>
              </a:p>
              <a:p>
                <a:pPr marL="0" indent="0">
                  <a:buNone/>
                </a:pPr>
                <a:r>
                  <a:rPr lang="cs-CZ" dirty="0" smtClean="0"/>
                  <a:t>Vlastnosti:</a:t>
                </a:r>
              </a:p>
              <a:p>
                <a:r>
                  <a:rPr lang="cs-CZ" sz="2800" dirty="0" smtClean="0"/>
                  <a:t>kombinační čísla  začínají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8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8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cs-CZ" sz="28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sz="2800" dirty="0" smtClean="0"/>
                  <a:t> a končí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800" i="1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cs-CZ" sz="2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sz="2800" dirty="0" smtClean="0"/>
              </a:p>
              <a:p>
                <a:r>
                  <a:rPr lang="cs-CZ" sz="2800" dirty="0" smtClean="0"/>
                  <a:t>exponenty mocnin se základem </a:t>
                </a:r>
                <a:r>
                  <a:rPr lang="cs-CZ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cs-CZ" sz="2800" dirty="0" smtClean="0"/>
                  <a:t> klesají od </a:t>
                </a:r>
                <a:r>
                  <a:rPr lang="cs-CZ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sz="2800" dirty="0" smtClean="0"/>
                  <a:t> k nule</a:t>
                </a:r>
              </a:p>
              <a:p>
                <a:r>
                  <a:rPr lang="cs-CZ" sz="2800" dirty="0" smtClean="0"/>
                  <a:t>exponenty mocnin se základem </a:t>
                </a:r>
                <a:r>
                  <a:rPr lang="cs-CZ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cs-CZ" sz="2800" dirty="0" smtClean="0"/>
                  <a:t> rostou od nuly k </a:t>
                </a:r>
                <a:r>
                  <a:rPr lang="cs-CZ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  <a:p>
                <a:r>
                  <a:rPr lang="cs-CZ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součet exponentů je v každém členu roven </a:t>
                </a:r>
                <a:r>
                  <a:rPr lang="cs-CZ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cs-CZ" sz="2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cs-CZ" sz="36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600200"/>
                <a:ext cx="8507288" cy="4525963"/>
              </a:xfrm>
              <a:blipFill rotWithShape="1">
                <a:blip r:embed="rId2"/>
                <a:stretch>
                  <a:fillRect l="-17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380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Binomická věta</a:t>
            </a:r>
          </a:p>
        </p:txBody>
      </p:sp>
      <p:sp>
        <p:nvSpPr>
          <p:cNvPr id="4" name="Obdélník 3"/>
          <p:cNvSpPr/>
          <p:nvPr/>
        </p:nvSpPr>
        <p:spPr>
          <a:xfrm>
            <a:off x="107504" y="4653136"/>
            <a:ext cx="8712968" cy="1512168"/>
          </a:xfrm>
          <a:prstGeom prst="rect">
            <a:avLst/>
          </a:prstGeom>
          <a:solidFill>
            <a:srgbClr val="FFFF9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600200"/>
                <a:ext cx="8507288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cs-CZ" sz="2800" dirty="0" smtClean="0"/>
                  <a:t>Kombinační čísla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800" i="1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cs-CZ" sz="28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sz="2800" dirty="0"/>
                  <a:t> </a:t>
                </a:r>
                <a:r>
                  <a:rPr lang="cs-CZ" sz="2800" dirty="0" smtClean="0">
                    <a:latin typeface="+mj-lt"/>
                  </a:rPr>
                  <a:t>až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800" i="1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cs-CZ" sz="2800" i="1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sz="2800" i="1" dirty="0" smtClean="0">
                    <a:latin typeface="Cambria Math"/>
                  </a:rPr>
                  <a:t> </a:t>
                </a:r>
                <a:r>
                  <a:rPr lang="cs-CZ" sz="2800" dirty="0" smtClean="0"/>
                  <a:t>nazýváme</a:t>
                </a:r>
                <a:r>
                  <a:rPr lang="cs-CZ" sz="2800" i="1" dirty="0" smtClean="0">
                    <a:latin typeface="Cambria Math"/>
                  </a:rPr>
                  <a:t> binomické koeficienty</a:t>
                </a:r>
                <a:endParaRPr lang="cs-CZ" sz="28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cs-CZ" sz="180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cs-CZ" sz="2800" dirty="0"/>
                  <a:t>Vyjádříme-li výraz (</a:t>
                </a:r>
                <a:r>
                  <a:rPr lang="cs-CZ" sz="2800" i="1" dirty="0"/>
                  <a:t>a</a:t>
                </a:r>
                <a:r>
                  <a:rPr lang="cs-CZ" sz="2800" dirty="0"/>
                  <a:t> + </a:t>
                </a:r>
                <a:r>
                  <a:rPr lang="cs-CZ" sz="2800" i="1" dirty="0"/>
                  <a:t>b</a:t>
                </a:r>
                <a:r>
                  <a:rPr lang="cs-CZ" sz="2800" dirty="0"/>
                  <a:t>)</a:t>
                </a:r>
                <a:r>
                  <a:rPr lang="cs-CZ" sz="2800" i="1" baseline="30000" dirty="0"/>
                  <a:t>n</a:t>
                </a:r>
                <a:r>
                  <a:rPr lang="cs-CZ" sz="2800" dirty="0"/>
                  <a:t> pomocí binomické věty, říkáme, že jsme jej </a:t>
                </a:r>
                <a:r>
                  <a:rPr lang="cs-CZ" sz="2800" b="1" i="1" dirty="0"/>
                  <a:t>rozvinuli podle binomické věty</a:t>
                </a:r>
                <a:r>
                  <a:rPr lang="cs-CZ" sz="2800" i="1" dirty="0"/>
                  <a:t>, </a:t>
                </a:r>
                <a:r>
                  <a:rPr lang="cs-CZ" sz="2800" dirty="0"/>
                  <a:t>nebo že jsme utvořili</a:t>
                </a:r>
                <a:r>
                  <a:rPr lang="cs-CZ" sz="2800" i="1" dirty="0"/>
                  <a:t> </a:t>
                </a:r>
                <a:r>
                  <a:rPr lang="cs-CZ" sz="2800" b="1" i="1" dirty="0"/>
                  <a:t>binomický rozvoj</a:t>
                </a:r>
                <a:r>
                  <a:rPr lang="cs-CZ" sz="2800" dirty="0"/>
                  <a:t> výrazu (</a:t>
                </a:r>
                <a:r>
                  <a:rPr lang="cs-CZ" sz="2800" i="1" dirty="0"/>
                  <a:t>a</a:t>
                </a:r>
                <a:r>
                  <a:rPr lang="cs-CZ" sz="2800" dirty="0"/>
                  <a:t> + </a:t>
                </a:r>
                <a:r>
                  <a:rPr lang="cs-CZ" sz="2800" i="1" dirty="0"/>
                  <a:t>b</a:t>
                </a:r>
                <a:r>
                  <a:rPr lang="cs-CZ" sz="2800" dirty="0"/>
                  <a:t>)</a:t>
                </a:r>
                <a:r>
                  <a:rPr lang="cs-CZ" sz="2800" i="1" baseline="30000" dirty="0"/>
                  <a:t>n</a:t>
                </a:r>
                <a:r>
                  <a:rPr lang="cs-CZ" sz="2800" dirty="0"/>
                  <a:t>.</a:t>
                </a:r>
                <a:endParaRPr lang="cs-CZ" sz="28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cs-CZ" sz="180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cs-CZ" sz="1800" i="1" dirty="0" smtClean="0">
                    <a:latin typeface="Cambria Math"/>
                  </a:rPr>
                  <a:t>Binomický rozvoj výrazu  (a + b)</a:t>
                </a:r>
                <a:r>
                  <a:rPr lang="cs-CZ" sz="1800" i="1" baseline="30000" dirty="0" smtClean="0">
                    <a:latin typeface="Cambria Math"/>
                  </a:rPr>
                  <a:t>n</a:t>
                </a:r>
                <a:endParaRPr lang="cs-CZ" sz="180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cs-CZ" sz="180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1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1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18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1800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18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18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cs-CZ" sz="18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sz="1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1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18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18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18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1800" i="1">
                              <a:latin typeface="Cambria Math"/>
                            </a:rPr>
                            <m:t>𝑛</m:t>
                          </m:r>
                          <m:r>
                            <a:rPr lang="cs-CZ" sz="18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cs-CZ" sz="1800" i="1">
                          <a:latin typeface="Cambria Math"/>
                        </a:rPr>
                        <m:t>𝑏</m:t>
                      </m:r>
                      <m:r>
                        <a:rPr lang="cs-CZ" sz="18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sz="1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1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18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18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18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1800" i="1">
                              <a:latin typeface="Cambria Math"/>
                            </a:rPr>
                            <m:t>𝑛</m:t>
                          </m:r>
                          <m:r>
                            <a:rPr lang="cs-CZ" sz="1800" i="1">
                              <a:latin typeface="Cambria Math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cs-CZ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18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sz="1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1800" i="1">
                          <a:latin typeface="Cambria Math"/>
                        </a:rPr>
                        <m:t>+…+</m:t>
                      </m:r>
                      <m:d>
                        <m:dPr>
                          <m:ctrlPr>
                            <a:rPr lang="cs-CZ" sz="1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1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18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18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cs-CZ" sz="180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18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1800" i="1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cs-CZ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18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sz="1800" i="1">
                              <a:latin typeface="Cambria Math"/>
                            </a:rPr>
                            <m:t>𝑛</m:t>
                          </m:r>
                          <m:r>
                            <a:rPr lang="cs-CZ" sz="1800" i="1">
                              <a:latin typeface="Cambria Math"/>
                            </a:rPr>
                            <m:t>−2</m:t>
                          </m:r>
                        </m:sup>
                      </m:sSup>
                      <m:r>
                        <a:rPr lang="cs-CZ" sz="18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sz="1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1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18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18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cs-CZ" sz="18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18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1800" i="1">
                              <a:latin typeface="Cambria Math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cs-CZ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18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sz="1800" i="1">
                              <a:latin typeface="Cambria Math"/>
                            </a:rPr>
                            <m:t>𝑛</m:t>
                          </m:r>
                          <m:r>
                            <a:rPr lang="cs-CZ" sz="18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cs-CZ" sz="18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sz="1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1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18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18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18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sz="1800" i="1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1800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600200"/>
                <a:ext cx="8507288" cy="4525963"/>
              </a:xfrm>
              <a:blipFill rotWithShape="1">
                <a:blip r:embed="rId2"/>
                <a:stretch>
                  <a:fillRect l="-14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071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Binomická věta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71600" y="2708920"/>
            <a:ext cx="7272808" cy="2376264"/>
          </a:xfrm>
          <a:prstGeom prst="rect">
            <a:avLst/>
          </a:prstGeom>
          <a:solidFill>
            <a:srgbClr val="FFFF9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Binomický rozvoj lze jednoduše zapsat s využitím operátoru </a:t>
                </a:r>
                <a:r>
                  <a:rPr lang="cs-CZ" sz="4000" i="1" dirty="0" smtClean="0">
                    <a:sym typeface="Symbol"/>
                  </a:rPr>
                  <a:t>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4800" i="1" smtClean="0">
                              <a:latin typeface="Cambria Math"/>
                              <a:sym typeface="Symbol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4800" i="1" smtClean="0">
                                  <a:latin typeface="Cambria Math"/>
                                  <a:sym typeface="Symbol"/>
                                </a:rPr>
                              </m:ctrlPr>
                            </m:dPr>
                            <m:e>
                              <m:r>
                                <a:rPr lang="cs-CZ" sz="4800" b="0" i="1" smtClean="0">
                                  <a:latin typeface="Cambria Math"/>
                                  <a:sym typeface="Symbol"/>
                                </a:rPr>
                                <m:t>𝑎</m:t>
                              </m:r>
                              <m:r>
                                <a:rPr lang="cs-CZ" sz="4800" b="0" i="1" smtClean="0">
                                  <a:latin typeface="Cambria Math"/>
                                  <a:sym typeface="Symbol"/>
                                </a:rPr>
                                <m:t>+</m:t>
                              </m:r>
                              <m:r>
                                <a:rPr lang="cs-CZ" sz="4800" b="0" i="1" smtClean="0">
                                  <a:latin typeface="Cambria Math"/>
                                  <a:sym typeface="Symbol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cs-CZ" sz="4800" b="0" i="1" smtClean="0">
                              <a:latin typeface="Cambria Math"/>
                              <a:sym typeface="Symbol"/>
                            </a:rPr>
                            <m:t>𝑛</m:t>
                          </m:r>
                        </m:sup>
                      </m:sSup>
                      <m:r>
                        <a:rPr lang="cs-CZ" sz="4800" b="0" i="1" smtClean="0">
                          <a:latin typeface="Cambria Math"/>
                          <a:sym typeface="Symbol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4800" b="0" i="1" smtClean="0">
                              <a:latin typeface="Cambria Math"/>
                              <a:sym typeface="Symbol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4800" b="0" i="1" smtClean="0">
                              <a:latin typeface="Cambria Math"/>
                              <a:sym typeface="Symbol"/>
                            </a:rPr>
                            <m:t>𝑘</m:t>
                          </m:r>
                          <m:r>
                            <a:rPr lang="cs-CZ" sz="4800" b="0" i="1" smtClean="0">
                              <a:latin typeface="Cambria Math"/>
                              <a:sym typeface="Symbol"/>
                            </a:rPr>
                            <m:t>=0</m:t>
                          </m:r>
                        </m:sub>
                        <m:sup>
                          <m:r>
                            <a:rPr lang="cs-CZ" sz="4800" b="0" i="1" smtClean="0">
                              <a:latin typeface="Cambria Math"/>
                              <a:sym typeface="Symbol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cs-CZ" sz="4000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cs-CZ" sz="4000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cs-CZ" sz="4000" i="1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cs-CZ" sz="4000" i="1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</m:mr>
                              </m:m>
                            </m:e>
                          </m:d>
                          <m:sSup>
                            <m:sSupPr>
                              <m:ctrlPr>
                                <a:rPr lang="cs-CZ" sz="4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4000" i="1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cs-CZ" sz="40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sz="40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sz="4000" b="0" i="1" smtClean="0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  <m:sSup>
                            <m:sSupPr>
                              <m:ctrlPr>
                                <a:rPr lang="cs-CZ" sz="4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4000" i="1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cs-CZ" sz="4000" i="1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cs-CZ" sz="4000" i="1" dirty="0">
                  <a:sym typeface="Symbol"/>
                </a:endParaRPr>
              </a:p>
              <a:p>
                <a:pPr marL="0" indent="0">
                  <a:buNone/>
                </a:pPr>
                <a:endParaRPr lang="cs-CZ" sz="4000" i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2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514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833</Words>
  <Application>Microsoft Office PowerPoint</Application>
  <PresentationFormat>Předvádění na obrazovce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Prezentace aplikace PowerPoint</vt:lpstr>
      <vt:lpstr>(a + b)n</vt:lpstr>
      <vt:lpstr>(a + b)n</vt:lpstr>
      <vt:lpstr>Prezentace aplikace PowerPoint</vt:lpstr>
      <vt:lpstr>Prezentace aplikace PowerPoint</vt:lpstr>
      <vt:lpstr>Binomická věta</vt:lpstr>
      <vt:lpstr>Binomická věta</vt:lpstr>
      <vt:lpstr>Binomická věta</vt:lpstr>
      <vt:lpstr>Binomická věta</vt:lpstr>
      <vt:lpstr>Určení k-tého členu binomického rozvoje</vt:lpstr>
      <vt:lpstr>Příklad</vt:lpstr>
      <vt:lpstr>Úloha</vt:lpstr>
      <vt:lpstr>Řešení 1</vt:lpstr>
      <vt:lpstr>Řešení 2</vt:lpstr>
      <vt:lpstr>Řešení 3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marie.vrana</cp:lastModifiedBy>
  <cp:revision>28</cp:revision>
  <dcterms:created xsi:type="dcterms:W3CDTF">2012-08-13T07:08:30Z</dcterms:created>
  <dcterms:modified xsi:type="dcterms:W3CDTF">2014-05-16T00:19:57Z</dcterms:modified>
</cp:coreProperties>
</file>