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2" r:id="rId4"/>
    <p:sldId id="263" r:id="rId5"/>
    <p:sldId id="260" r:id="rId6"/>
    <p:sldId id="259" r:id="rId7"/>
    <p:sldId id="264" r:id="rId8"/>
    <p:sldId id="267" r:id="rId9"/>
    <p:sldId id="261" r:id="rId10"/>
    <p:sldId id="258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74313-4963-48B2-8D6C-2068BD9DFC39}" type="datetimeFigureOut">
              <a:rPr lang="cs-CZ" smtClean="0"/>
              <a:t>16. 5. 2014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62110-E0C4-4CDC-BA05-05A1C882DD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7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jedničky 1 1 1 1 1 1….</a:t>
            </a:r>
          </a:p>
          <a:p>
            <a:r>
              <a:rPr lang="cs-CZ" dirty="0" smtClean="0"/>
              <a:t>posloupnost N 123456…</a:t>
            </a:r>
          </a:p>
          <a:p>
            <a:r>
              <a:rPr lang="cs-CZ" dirty="0" smtClean="0"/>
              <a:t>posloupnost trojúhelníkových čísel 1, 3, 6, 10,…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62110-E0C4-4CDC-BA05-05A1C882DDA9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31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0DD26-D0CF-4D44-9432-0987CFA51A57}" type="datetimeFigureOut">
              <a:rPr lang="cs-CZ"/>
              <a:pPr>
                <a:defRPr/>
              </a:pPr>
              <a:t>15. 5. 2014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059C7-0F02-4CC4-8F39-DFE5BCB525C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609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C3643-5872-4DB2-9C83-4CB9DEC76FDC}" type="datetimeFigureOut">
              <a:rPr lang="cs-CZ"/>
              <a:pPr>
                <a:defRPr/>
              </a:pPr>
              <a:t>15. 5. 2014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423FF-AF4F-473C-AA3A-94C8A9552E2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3870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AC0FE-98B2-4879-AAE2-C0F85F2CCD11}" type="datetimeFigureOut">
              <a:rPr lang="cs-CZ"/>
              <a:pPr>
                <a:defRPr/>
              </a:pPr>
              <a:t>15. 5. 2014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29B74-61D7-4A77-81D0-F05A23254F9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2408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B5CFF-EF5F-4D61-BBE2-285E9E9F1327}" type="datetimeFigureOut">
              <a:rPr lang="cs-CZ"/>
              <a:pPr>
                <a:defRPr/>
              </a:pPr>
              <a:t>15. 5. 2014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DD101-1B50-4669-BBA8-0FB140A8045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669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832D9-B457-4F7E-8A45-B4706596B843}" type="datetimeFigureOut">
              <a:rPr lang="cs-CZ"/>
              <a:pPr>
                <a:defRPr/>
              </a:pPr>
              <a:t>15. 5. 2014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22782-5BF9-473C-A1C7-9C4B53041A4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5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4457E-FC08-4E57-AB41-6D0588217791}" type="datetimeFigureOut">
              <a:rPr lang="cs-CZ"/>
              <a:pPr>
                <a:defRPr/>
              </a:pPr>
              <a:t>15. 5. 2014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A8006-FC6E-4F08-97EA-F89EDB04966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011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0B45D-D88E-4F61-833C-D11E4DDEE85A}" type="datetimeFigureOut">
              <a:rPr lang="cs-CZ"/>
              <a:pPr>
                <a:defRPr/>
              </a:pPr>
              <a:t>15. 5. 2014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5ECB5-25B8-4CD1-939F-21EB165BC21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895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2E253-ED3B-4662-834F-F3AE7128C02C}" type="datetimeFigureOut">
              <a:rPr lang="cs-CZ"/>
              <a:pPr>
                <a:defRPr/>
              </a:pPr>
              <a:t>15. 5. 2014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8E962-6013-42BC-97E8-7CF7C85D9E8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4827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1A45B-0182-4B33-B9D3-EEE4AD33AC5E}" type="datetimeFigureOut">
              <a:rPr lang="cs-CZ"/>
              <a:pPr>
                <a:defRPr/>
              </a:pPr>
              <a:t>15. 5. 2014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26DBB-17D2-4016-961B-D945B5B2372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1264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0335C-CB48-4D1B-8334-C273793A479F}" type="datetimeFigureOut">
              <a:rPr lang="cs-CZ"/>
              <a:pPr>
                <a:defRPr/>
              </a:pPr>
              <a:t>15. 5. 2014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45581-E57F-4D3D-AD4D-4B665794511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4454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D13D0-5FAF-4951-8F0A-BE7585655D96}" type="datetimeFigureOut">
              <a:rPr lang="cs-CZ"/>
              <a:pPr>
                <a:defRPr/>
              </a:pPr>
              <a:t>15. 5. 2014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91332-6B6C-4219-8254-9489DA6D733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2402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555CF1-6B2A-4F73-9988-96105EC0BD3A}" type="datetimeFigureOut">
              <a:rPr lang="cs-CZ"/>
              <a:pPr>
                <a:defRPr/>
              </a:pPr>
              <a:t>15. 5. 2014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AFD84F-BE58-46A5-BB03-580B9A7A7AA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Sierpinsk%C3%A9ho_troj%C3%BAheln%C3%ADk#mediaviewer/Soubor:Sierpinski-Trigon-7.sv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463" y="268288"/>
            <a:ext cx="4818062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399867" y="1515269"/>
            <a:ext cx="450373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spc="60" dirty="0">
                <a:latin typeface="Times New Roman"/>
                <a:ea typeface="Calibri"/>
                <a:cs typeface="Times New Roman"/>
              </a:rPr>
              <a:t>Projekt OP VK č. CZ.1.07/1.5.00/34.0420</a:t>
            </a:r>
            <a:endParaRPr lang="cs-CZ" sz="105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014827" y="1885156"/>
            <a:ext cx="5310188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spc="60" dirty="0">
                <a:latin typeface="Times New Roman"/>
                <a:ea typeface="Calibri"/>
                <a:cs typeface="Times New Roman"/>
              </a:rPr>
              <a:t>Šablony Mendelova střední škola, Nový Jičín</a:t>
            </a:r>
            <a:endParaRPr lang="cs-CZ" sz="105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2054" name="Obdélník 6"/>
          <p:cNvSpPr>
            <a:spLocks noChangeArrowheads="1"/>
          </p:cNvSpPr>
          <p:nvPr/>
        </p:nvSpPr>
        <p:spPr bwMode="auto">
          <a:xfrm>
            <a:off x="1344613" y="5805488"/>
            <a:ext cx="64817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cs-CZ" sz="1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Tento projekt je spolufinancován ESF a státním rozpočtem ČR.  Byl uskutečněn z prostředků projektu OP VK. Materiály jsou určeny pro bezplatné používání pro potřeby výuky a vzdělávání na všech typech škol a školských zařízení. Jakékoliv další využití podléhá Autorskému zákonu. Materiál je publikován pod licencí </a:t>
            </a:r>
            <a:r>
              <a:rPr lang="cs-CZ" sz="1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Creative</a:t>
            </a:r>
            <a:r>
              <a:rPr lang="cs-CZ" sz="1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Commons</a:t>
            </a:r>
            <a:r>
              <a:rPr lang="cs-CZ" sz="1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Uveďte autora - Neužívejte komerčně - Nezasahujte do díla 3.0 Česko.</a:t>
            </a: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043608" y="3861048"/>
            <a:ext cx="7128791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dirty="0">
                <a:latin typeface="Times New Roman"/>
                <a:ea typeface="Times New Roman"/>
                <a:cs typeface="+mn-cs"/>
              </a:rPr>
              <a:t>název materiálu</a:t>
            </a:r>
            <a:r>
              <a:rPr lang="cs-CZ" b="1" dirty="0">
                <a:latin typeface="Times New Roman"/>
                <a:ea typeface="Times New Roman"/>
                <a:cs typeface="+mn-cs"/>
              </a:rPr>
              <a:t>: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00" dirty="0">
                <a:latin typeface="Times New Roman"/>
                <a:ea typeface="Times New Roman"/>
                <a:cs typeface="+mn-cs"/>
              </a:rPr>
              <a:t> </a:t>
            </a:r>
            <a:endParaRPr lang="cs-CZ" dirty="0" smtClean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Pascalův trojúhelník</a:t>
            </a:r>
            <a:endParaRPr lang="cs-CZ" dirty="0" smtClean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/>
              <a:t>VY_42_INOVACE_TY01_0231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Times New Roman"/>
                <a:ea typeface="Times New Roman"/>
                <a:cs typeface="+mn-cs"/>
              </a:rPr>
              <a:t>Autor:  </a:t>
            </a:r>
            <a:r>
              <a:rPr lang="cs-CZ" b="1" dirty="0" smtClean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Marie Vraná</a:t>
            </a:r>
            <a:r>
              <a:rPr lang="cs-CZ" b="1" dirty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 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Times New Roman"/>
                <a:ea typeface="Times New Roman"/>
                <a:cs typeface="+mn-cs"/>
              </a:rPr>
              <a:t>Rok vydání:</a:t>
            </a:r>
            <a:r>
              <a:rPr lang="cs-CZ" b="1" dirty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cs-CZ" b="1" dirty="0" smtClean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2014</a:t>
            </a:r>
            <a:endParaRPr lang="cs-CZ" dirty="0">
              <a:latin typeface="Times New Roman"/>
              <a:ea typeface="Times New Roman"/>
              <a:cs typeface="+mn-cs"/>
            </a:endParaRPr>
          </a:p>
        </p:txBody>
      </p:sp>
      <p:pic>
        <p:nvPicPr>
          <p:cNvPr id="1026" name="Picture 2" descr="C:\Users\User\Desktop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2" y="2507199"/>
            <a:ext cx="300037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9" y="1052735"/>
            <a:ext cx="7776864" cy="5814804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Pascalův trojúhelník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719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Pascalova trojúhelníku</a:t>
            </a:r>
            <a:endParaRPr lang="cs-CZ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602038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symetrické rozmístění čísel v řádku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Úkol:</a:t>
            </a:r>
          </a:p>
          <a:p>
            <a:pPr marL="0" indent="0">
              <a:buNone/>
            </a:pPr>
            <a:r>
              <a:rPr lang="cs-CZ" dirty="0" smtClean="0"/>
              <a:t>Dopište druhou polovinu dvanáctého řádku:</a:t>
            </a:r>
          </a:p>
          <a:p>
            <a:pPr marL="0" indent="0">
              <a:buNone/>
            </a:pPr>
            <a:r>
              <a:rPr lang="cs-CZ" dirty="0" smtClean="0"/>
              <a:t>1  11  55  165  330  462 …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539552" y="2420888"/>
                <a:ext cx="8064896" cy="6467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cs-CZ" sz="240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sz="2400" i="1">
                                  <a:latin typeface="Cambria Math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cs-CZ" sz="24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sz="2400" i="1">
                                  <a:latin typeface="Cambria Math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cs-CZ" sz="2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4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sz="2400" i="1">
                                  <a:latin typeface="Cambria Math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cs-CZ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4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sz="2400" i="1">
                                  <a:latin typeface="Cambria Math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cs-CZ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sz="2400" dirty="0"/>
                  <a:t>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/>
                      </a:rPr>
                      <m:t>………………..</m:t>
                    </m:r>
                  </m:oMath>
                </a14:m>
                <a:r>
                  <a:rPr lang="cs-CZ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4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sz="2400" i="1">
                                  <a:latin typeface="Cambria Math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cs-CZ" sz="24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sz="2400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4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sz="2400" i="1">
                                  <a:latin typeface="Cambria Math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cs-CZ" sz="24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sz="24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4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sz="2400" i="1">
                                  <a:latin typeface="Cambria Math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cs-CZ" sz="24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sz="24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4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sz="2400" i="1">
                                  <a:latin typeface="Cambria Math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cs-CZ" sz="24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420888"/>
                <a:ext cx="8064896" cy="64678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930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Vlastnosti Pascalova </a:t>
            </a:r>
            <a:r>
              <a:rPr lang="cs-CZ" dirty="0" smtClean="0"/>
              <a:t>trojúhelníku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i="1" dirty="0" smtClean="0">
                    <a:latin typeface="Cambria Math"/>
                  </a:rPr>
                  <a:t>Součet dvou sousedních čísel v n-</a:t>
                </a:r>
                <a:r>
                  <a:rPr lang="cs-CZ" i="1" dirty="0" err="1" smtClean="0">
                    <a:latin typeface="Cambria Math"/>
                  </a:rPr>
                  <a:t>tém</a:t>
                </a:r>
                <a:r>
                  <a:rPr lang="cs-CZ" i="1" dirty="0" smtClean="0">
                    <a:latin typeface="Cambria Math"/>
                  </a:rPr>
                  <a:t> řádku se rovná číslu, které je mezi nimi v (n+1) řádku</a:t>
                </a:r>
              </a:p>
              <a:p>
                <a:pPr marL="0" indent="0">
                  <a:buNone/>
                </a:pPr>
                <a:endParaRPr lang="cs-CZ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0" i="1" smtClean="0">
                                    <a:latin typeface="Cambria Math"/>
                                  </a:rPr>
                                  <m:t>𝑘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i="1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cs-CZ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b="0" i="0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cs-CZ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cs-CZ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i="1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cs-CZ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Úkol:</a:t>
                </a:r>
              </a:p>
              <a:p>
                <a:pPr marL="0" indent="0">
                  <a:buNone/>
                </a:pPr>
                <a:r>
                  <a:rPr lang="cs-CZ" dirty="0" smtClean="0"/>
                  <a:t>S využitím předchozí úlohy zapište třináctý řádek Pascalova trojúhelníku.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251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217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vlastnosti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dirty="0" smtClean="0"/>
                  <a:t>Vypočítejte: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11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=11</m:t>
                      </m:r>
                    </m:oMath>
                  </m:oMathPara>
                </a14:m>
                <a:endParaRPr lang="cs-CZ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/>
                            </a:rPr>
                            <m:t>11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>
                          <a:latin typeface="Cambria Math"/>
                        </a:rPr>
                        <m:t>=1</m:t>
                      </m:r>
                      <m:r>
                        <a:rPr lang="cs-CZ" b="0" i="1" smtClean="0">
                          <a:latin typeface="Cambria Math"/>
                        </a:rPr>
                        <m:t>2</m:t>
                      </m:r>
                      <m:r>
                        <a:rPr lang="cs-CZ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cs-CZ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/>
                            </a:rPr>
                            <m:t>11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i="1">
                          <a:latin typeface="Cambria Math"/>
                        </a:rPr>
                        <m:t>=1</m:t>
                      </m:r>
                      <m:r>
                        <a:rPr lang="cs-CZ" b="0" i="1" smtClean="0">
                          <a:latin typeface="Cambria Math"/>
                        </a:rPr>
                        <m:t>33</m:t>
                      </m:r>
                      <m:r>
                        <a:rPr lang="cs-CZ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cs-CZ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/>
                            </a:rPr>
                            <m:t>11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cs-CZ" i="1">
                          <a:latin typeface="Cambria Math"/>
                        </a:rPr>
                        <m:t>=1</m:t>
                      </m:r>
                      <m:r>
                        <a:rPr lang="cs-CZ" b="0" i="1" smtClean="0">
                          <a:latin typeface="Cambria Math"/>
                        </a:rPr>
                        <m:t>464</m:t>
                      </m:r>
                      <m:r>
                        <a:rPr lang="cs-CZ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cs-CZ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/>
                            </a:rPr>
                            <m:t>11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cs-CZ" i="1">
                          <a:latin typeface="Cambria Math"/>
                        </a:rPr>
                        <m:t>=</m:t>
                      </m:r>
                      <m:r>
                        <a:rPr lang="cs-CZ" b="0" i="0" smtClean="0">
                          <a:latin typeface="Cambria Math"/>
                        </a:rPr>
                        <m:t> ?                 </m:t>
                      </m:r>
                    </m:oMath>
                  </m:oMathPara>
                </a14:m>
                <a:endParaRPr lang="cs-CZ" b="0" dirty="0" smtClean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823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vlastnosti - diagonály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700808"/>
            <a:ext cx="7075331" cy="4842672"/>
          </a:xfrm>
        </p:spPr>
      </p:pic>
      <p:cxnSp>
        <p:nvCxnSpPr>
          <p:cNvPr id="8" name="Přímá spojnice se šipkou 7"/>
          <p:cNvCxnSpPr/>
          <p:nvPr/>
        </p:nvCxnSpPr>
        <p:spPr>
          <a:xfrm flipH="1">
            <a:off x="1187624" y="1854739"/>
            <a:ext cx="3240360" cy="43204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>
            <a:off x="2807804" y="3068960"/>
            <a:ext cx="2700300" cy="361622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>
            <a:off x="1691680" y="2420888"/>
            <a:ext cx="3024336" cy="40324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>
            <a:off x="2051720" y="2697255"/>
            <a:ext cx="3024336" cy="40170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9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vlastnosti – nepravé diagonály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91" y="1694620"/>
            <a:ext cx="6847461" cy="4758716"/>
          </a:xfrm>
        </p:spPr>
      </p:pic>
      <p:cxnSp>
        <p:nvCxnSpPr>
          <p:cNvPr id="11" name="Přímá spojnice se šipkou 10"/>
          <p:cNvCxnSpPr/>
          <p:nvPr/>
        </p:nvCxnSpPr>
        <p:spPr>
          <a:xfrm flipH="1">
            <a:off x="3059832" y="1873585"/>
            <a:ext cx="1368152" cy="619311"/>
          </a:xfrm>
          <a:prstGeom prst="straightConnector1">
            <a:avLst/>
          </a:prstGeom>
          <a:ln>
            <a:solidFill>
              <a:srgbClr val="FF0000"/>
            </a:solidFill>
            <a:prstDash val="sysDot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>
            <a:off x="2555776" y="2255248"/>
            <a:ext cx="2160240" cy="1029736"/>
          </a:xfrm>
          <a:prstGeom prst="straightConnector1">
            <a:avLst/>
          </a:prstGeom>
          <a:ln>
            <a:solidFill>
              <a:srgbClr val="FF0000"/>
            </a:solidFill>
            <a:prstDash val="sysDot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>
            <a:off x="1835696" y="2770116"/>
            <a:ext cx="3096344" cy="1450972"/>
          </a:xfrm>
          <a:prstGeom prst="straightConnector1">
            <a:avLst/>
          </a:prstGeom>
          <a:ln>
            <a:solidFill>
              <a:srgbClr val="FF0000"/>
            </a:solidFill>
            <a:prstDash val="sysDot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H="1">
            <a:off x="1259632" y="3212976"/>
            <a:ext cx="3924436" cy="1872208"/>
          </a:xfrm>
          <a:prstGeom prst="straightConnector1">
            <a:avLst/>
          </a:prstGeom>
          <a:ln>
            <a:solidFill>
              <a:srgbClr val="FF0000"/>
            </a:solidFill>
            <a:prstDash val="sysDot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2771800" y="237907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2267744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547664" y="422108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5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755576" y="508518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13</a:t>
            </a:r>
            <a:endParaRPr lang="cs-CZ" dirty="0"/>
          </a:p>
        </p:txBody>
      </p:sp>
      <p:cxnSp>
        <p:nvCxnSpPr>
          <p:cNvPr id="25" name="Přímá spojnice se šipkou 24"/>
          <p:cNvCxnSpPr/>
          <p:nvPr/>
        </p:nvCxnSpPr>
        <p:spPr>
          <a:xfrm flipH="1">
            <a:off x="755576" y="3654316"/>
            <a:ext cx="4774368" cy="2294964"/>
          </a:xfrm>
          <a:prstGeom prst="straightConnector1">
            <a:avLst/>
          </a:prstGeom>
          <a:ln>
            <a:solidFill>
              <a:srgbClr val="FF0000"/>
            </a:solidFill>
            <a:prstDash val="sysDot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>
            <a:off x="179512" y="59492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34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ovéPole 29"/>
              <p:cNvSpPr txBox="1"/>
              <p:nvPr/>
            </p:nvSpPr>
            <p:spPr>
              <a:xfrm>
                <a:off x="6300192" y="1772816"/>
                <a:ext cx="208823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3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∙2−1=5</m:t>
                      </m:r>
                    </m:oMath>
                  </m:oMathPara>
                </a14:m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3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∙5−2=13</m:t>
                      </m:r>
                    </m:oMath>
                  </m:oMathPara>
                </a14:m>
                <a:endParaRPr lang="cs-CZ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3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∙13−5=34</m:t>
                      </m:r>
                    </m:oMath>
                  </m:oMathPara>
                </a14:m>
                <a:endParaRPr lang="cs-CZ" b="0" dirty="0" smtClean="0">
                  <a:ea typeface="Cambria Math"/>
                </a:endParaRPr>
              </a:p>
              <a:p>
                <a:pPr/>
                <a:r>
                  <a:rPr lang="cs-CZ" dirty="0" smtClean="0"/>
                  <a:t>… … …</a:t>
                </a:r>
                <a:endParaRPr lang="cs-CZ" dirty="0"/>
              </a:p>
            </p:txBody>
          </p:sp>
        </mc:Choice>
        <mc:Fallback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1772816"/>
                <a:ext cx="2088232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2332" b="-710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705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vlastnosti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Nahradíme v Pascalově trojúhelníku sudá čísla nulami a lichá jedničkami, dostaneme zajímavý vzor:</a:t>
            </a:r>
          </a:p>
          <a:p>
            <a:pPr marL="0" indent="0" algn="ctr">
              <a:buNone/>
            </a:pPr>
            <a:r>
              <a:rPr lang="cs-CZ" sz="1800" dirty="0" smtClean="0"/>
              <a:t>1</a:t>
            </a:r>
          </a:p>
          <a:p>
            <a:pPr marL="0" indent="0" algn="ctr">
              <a:buNone/>
            </a:pPr>
            <a:r>
              <a:rPr lang="cs-CZ" sz="1800" dirty="0" smtClean="0"/>
              <a:t>1   1</a:t>
            </a:r>
          </a:p>
          <a:p>
            <a:pPr marL="0" indent="0" algn="ctr">
              <a:buNone/>
            </a:pPr>
            <a:r>
              <a:rPr lang="cs-CZ" sz="1800" dirty="0" smtClean="0"/>
              <a:t>1   0   1</a:t>
            </a:r>
          </a:p>
          <a:p>
            <a:pPr marL="0" indent="0" algn="ctr">
              <a:buNone/>
            </a:pPr>
            <a:r>
              <a:rPr lang="cs-CZ" sz="1800" dirty="0" smtClean="0"/>
              <a:t>1   1   1   1</a:t>
            </a:r>
          </a:p>
          <a:p>
            <a:pPr marL="0" indent="0" algn="ctr">
              <a:buNone/>
            </a:pPr>
            <a:r>
              <a:rPr lang="cs-CZ" sz="1800" dirty="0" smtClean="0"/>
              <a:t>1   0   0   0    1</a:t>
            </a:r>
          </a:p>
          <a:p>
            <a:pPr algn="ctr">
              <a:buAutoNum type="arabicPlain"/>
            </a:pPr>
            <a:r>
              <a:rPr lang="cs-CZ" sz="1800" dirty="0" smtClean="0"/>
              <a:t>1   0   0   1   1</a:t>
            </a:r>
          </a:p>
          <a:p>
            <a:pPr marL="0" indent="0" algn="ctr">
              <a:buNone/>
            </a:pPr>
            <a:r>
              <a:rPr lang="cs-CZ" sz="1800" dirty="0" smtClean="0"/>
              <a:t>1   1   1   0   1   1   1</a:t>
            </a:r>
          </a:p>
          <a:p>
            <a:pPr marL="0" indent="0" algn="ctr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4278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476672"/>
            <a:ext cx="4944759" cy="4285458"/>
          </a:xfrm>
          <a:prstGeom prst="rect">
            <a:avLst/>
          </a:prstGeom>
        </p:spPr>
      </p:pic>
      <p:graphicFrame>
        <p:nvGraphicFramePr>
          <p:cNvPr id="5" name="Zástupný symbol pro obsah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08828929"/>
              </p:ext>
            </p:extLst>
          </p:nvPr>
        </p:nvGraphicFramePr>
        <p:xfrm>
          <a:off x="467545" y="332656"/>
          <a:ext cx="4248475" cy="318897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21385"/>
                <a:gridCol w="121385"/>
                <a:gridCol w="121385"/>
                <a:gridCol w="121385"/>
                <a:gridCol w="121385"/>
                <a:gridCol w="121385"/>
                <a:gridCol w="121385"/>
                <a:gridCol w="121385"/>
                <a:gridCol w="121385"/>
                <a:gridCol w="121385"/>
                <a:gridCol w="121385"/>
                <a:gridCol w="121385"/>
                <a:gridCol w="121385"/>
                <a:gridCol w="121385"/>
                <a:gridCol w="121385"/>
                <a:gridCol w="121385"/>
                <a:gridCol w="121385"/>
                <a:gridCol w="121385"/>
                <a:gridCol w="121385"/>
                <a:gridCol w="121385"/>
                <a:gridCol w="121385"/>
                <a:gridCol w="121385"/>
                <a:gridCol w="121385"/>
                <a:gridCol w="121385"/>
                <a:gridCol w="121385"/>
                <a:gridCol w="121385"/>
                <a:gridCol w="121385"/>
                <a:gridCol w="121385"/>
                <a:gridCol w="121385"/>
                <a:gridCol w="121385"/>
                <a:gridCol w="121385"/>
                <a:gridCol w="121385"/>
                <a:gridCol w="121385"/>
                <a:gridCol w="121385"/>
                <a:gridCol w="121385"/>
              </a:tblGrid>
              <a:tr h="148016"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48016"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48016"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48016"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48016"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48016"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48016"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48016"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48016"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48016"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48016"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48016"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48016"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48016"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48016"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48016"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48016"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4801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323528" y="4941168"/>
            <a:ext cx="77768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A pro srovnání </a:t>
            </a:r>
            <a:r>
              <a:rPr lang="cs-CZ" sz="3200" dirty="0" err="1" smtClean="0"/>
              <a:t>Sierpinského</a:t>
            </a:r>
            <a:r>
              <a:rPr lang="cs-CZ" sz="3200" dirty="0" smtClean="0"/>
              <a:t> trojúhelník, kterým se dostáváme k </a:t>
            </a:r>
            <a:r>
              <a:rPr lang="cs-CZ" sz="3200" dirty="0" err="1" smtClean="0"/>
              <a:t>fraktálům</a:t>
            </a:r>
            <a:r>
              <a:rPr lang="cs-CZ" sz="3200" dirty="0" smtClean="0"/>
              <a:t>….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1105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CALDA, Emil, DUPAČ, Václav. </a:t>
            </a:r>
            <a:r>
              <a:rPr lang="cs-CZ" i="1" dirty="0"/>
              <a:t>Matematika pro gymnázia. Kombinatorika, pravděpodobnost, statistika.</a:t>
            </a:r>
            <a:r>
              <a:rPr lang="cs-CZ" dirty="0"/>
              <a:t> Praha: Prometheus, 2006.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000" dirty="0" smtClean="0">
                <a:hlinkClick r:id="rId2"/>
              </a:rPr>
              <a:t>http://cs.wikipedia.org/wiki/Sierpinsk%C3%A9ho_troj%C3%BAheln%C3%ADk#mediaviewer/Soubor:Sierpinski-Trigon-7.svg</a:t>
            </a:r>
            <a:r>
              <a:rPr lang="cs-CZ" sz="2000" dirty="0" smtClean="0"/>
              <a:t>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08472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52" y="764704"/>
            <a:ext cx="3810000" cy="3987800"/>
          </a:xfr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Blaise</a:t>
            </a:r>
            <a:r>
              <a:rPr lang="cs-CZ" dirty="0" smtClean="0"/>
              <a:t> Pascal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4139952" y="1628800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1623 – 1662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67544" y="4941168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francouzský matematik, fyzik, filosof ….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Pascal a matematika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1640 – Pojednání o kuželosečkách</a:t>
            </a:r>
          </a:p>
          <a:p>
            <a:pPr marL="0" indent="0">
              <a:buNone/>
            </a:pPr>
            <a:r>
              <a:rPr lang="cs-CZ" dirty="0" smtClean="0"/>
              <a:t>1642 </a:t>
            </a:r>
            <a:r>
              <a:rPr lang="cs-CZ" dirty="0" smtClean="0"/>
              <a:t>– mechanický počítací </a:t>
            </a:r>
            <a:r>
              <a:rPr lang="cs-CZ" dirty="0" smtClean="0"/>
              <a:t>stroj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sčítání, odčítání</a:t>
            </a:r>
          </a:p>
          <a:p>
            <a:pPr marL="0" indent="0">
              <a:buNone/>
            </a:pPr>
            <a:r>
              <a:rPr lang="cs-CZ" dirty="0" smtClean="0"/>
              <a:t>1653 – studium hazardních her, kombinatorika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933056"/>
            <a:ext cx="4470455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87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Pascalův trojúhelník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proslul v matematice symetrií a skrytými souvislostmi</a:t>
            </a:r>
          </a:p>
          <a:p>
            <a:pPr>
              <a:buFontTx/>
              <a:buChar char="-"/>
            </a:pPr>
            <a:r>
              <a:rPr lang="cs-CZ" dirty="0" smtClean="0"/>
              <a:t>Pascal jej neobjevil, jen velmi dobře popsal jeho vlastnosti</a:t>
            </a:r>
          </a:p>
          <a:p>
            <a:pPr>
              <a:buFontTx/>
              <a:buChar char="-"/>
            </a:pPr>
            <a:r>
              <a:rPr lang="cs-CZ" dirty="0" smtClean="0"/>
              <a:t>znali jej již čínští učenci ve 13. století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840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836712"/>
                <a:ext cx="8229600" cy="550547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cs-CZ" sz="2800" dirty="0" smtClean="0"/>
                  <a:t>n=0				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80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sz="28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sz="28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cs-CZ" sz="28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cs-CZ" sz="2800" dirty="0" smtClean="0"/>
              </a:p>
              <a:p>
                <a:pPr marL="0" indent="0">
                  <a:buNone/>
                </a:pPr>
                <a:r>
                  <a:rPr lang="cs-CZ" sz="2800" dirty="0" smtClean="0"/>
                  <a:t>n=1			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80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sz="28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sz="28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cs-CZ" sz="28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sz="2800" dirty="0" smtClean="0"/>
                  <a:t>		</a:t>
                </a:r>
                <a:r>
                  <a:rPr lang="cs-CZ" sz="28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8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sz="28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sz="28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cs-CZ" sz="28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cs-CZ" sz="2800" dirty="0" smtClean="0"/>
              </a:p>
              <a:p>
                <a:pPr marL="0" indent="0">
                  <a:buNone/>
                </a:pPr>
                <a:r>
                  <a:rPr lang="cs-CZ" sz="2800" dirty="0" smtClean="0"/>
                  <a:t>n=2			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8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sz="28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sz="28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cs-CZ" sz="28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sz="2800" dirty="0" smtClean="0"/>
                  <a:t>		</a:t>
                </a:r>
                <a:r>
                  <a:rPr lang="cs-CZ" sz="28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8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sz="28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sz="28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cs-CZ" sz="28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sz="2800" dirty="0" smtClean="0"/>
                  <a:t>		</a:t>
                </a:r>
                <a:r>
                  <a:rPr lang="cs-CZ" sz="28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8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sz="28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sz="28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cs-CZ" sz="28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cs-CZ" sz="2800" dirty="0" smtClean="0"/>
              </a:p>
              <a:p>
                <a:pPr marL="0" indent="0">
                  <a:buNone/>
                </a:pPr>
                <a:r>
                  <a:rPr lang="cs-CZ" sz="2800" dirty="0" smtClean="0"/>
                  <a:t>n=3		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8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sz="28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sz="28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cs-CZ" sz="28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sz="2800" dirty="0" smtClean="0"/>
                  <a:t>		</a:t>
                </a:r>
                <a:r>
                  <a:rPr lang="cs-CZ" sz="28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8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sz="28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sz="28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cs-CZ" sz="28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sz="2800" dirty="0" smtClean="0"/>
                  <a:t>		</a:t>
                </a:r>
                <a:r>
                  <a:rPr lang="cs-CZ" sz="28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8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sz="28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sz="28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cs-CZ" sz="28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sz="2800" dirty="0" smtClean="0"/>
                  <a:t>		</a:t>
                </a:r>
                <a:r>
                  <a:rPr lang="cs-CZ" sz="28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8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sz="28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sz="28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cs-CZ" sz="28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cs-CZ" sz="2800" dirty="0" smtClean="0"/>
              </a:p>
              <a:p>
                <a:pPr marL="0" indent="0">
                  <a:buNone/>
                </a:pPr>
                <a:r>
                  <a:rPr lang="cs-CZ" sz="2800" dirty="0" smtClean="0"/>
                  <a:t>n=4	</a:t>
                </a:r>
                <a:r>
                  <a:rPr lang="cs-CZ" sz="28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8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sz="28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sz="28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cs-CZ" sz="28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cs-CZ" sz="2800" i="1">
                        <a:latin typeface="Cambria Math"/>
                      </a:rPr>
                      <m:t> </m:t>
                    </m:r>
                  </m:oMath>
                </a14:m>
                <a:r>
                  <a:rPr lang="cs-CZ" sz="2800" dirty="0" smtClean="0"/>
                  <a:t>		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8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sz="28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sz="28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cs-CZ" sz="28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sz="2800" dirty="0" smtClean="0"/>
                  <a:t>		</a:t>
                </a:r>
                <a:r>
                  <a:rPr lang="cs-CZ" sz="28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8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sz="28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sz="28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cs-CZ" sz="28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sz="2800" dirty="0" smtClean="0"/>
                  <a:t> </a:t>
                </a:r>
                <a:r>
                  <a:rPr lang="cs-CZ" sz="2800" dirty="0"/>
                  <a:t>	</a:t>
                </a:r>
                <a:r>
                  <a:rPr lang="cs-CZ" sz="2800" dirty="0" smtClean="0"/>
                  <a:t>	</a:t>
                </a:r>
                <a:r>
                  <a:rPr lang="cs-CZ" sz="28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8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sz="28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sz="28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cs-CZ" sz="28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sz="2800" dirty="0" smtClean="0"/>
                  <a:t> … …</a:t>
                </a:r>
              </a:p>
              <a:p>
                <a:pPr marL="0" indent="0">
                  <a:buNone/>
                </a:pPr>
                <a:r>
                  <a:rPr lang="cs-CZ" sz="2800" dirty="0" smtClean="0"/>
                  <a:t>n=5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cs-CZ" sz="2800" i="1" smtClean="0">
                            <a:latin typeface="Cambria Math"/>
                          </a:rPr>
                        </m:ctrlPr>
                      </m:mPr>
                      <m:mr>
                        <m:e/>
                      </m:mr>
                      <m:mr>
                        <m:e/>
                      </m:mr>
                    </m:m>
                  </m:oMath>
                </a14:m>
                <a:r>
                  <a:rPr lang="cs-CZ" sz="2800" dirty="0" smtClean="0"/>
                  <a:t>	</a:t>
                </a:r>
                <a:r>
                  <a:rPr lang="cs-CZ" sz="2400" dirty="0" smtClean="0"/>
                  <a:t> napište sami další dva řádky Pascalova trojúhelníku</a:t>
                </a:r>
              </a:p>
              <a:p>
                <a:pPr marL="0" indent="0">
                  <a:buNone/>
                </a:pPr>
                <a:endParaRPr lang="cs-CZ" sz="28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836712"/>
                <a:ext cx="8229600" cy="5505475"/>
              </a:xfrm>
              <a:blipFill rotWithShape="1">
                <a:blip r:embed="rId2"/>
                <a:stretch>
                  <a:fillRect l="-1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41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-171400"/>
            <a:ext cx="7895862" cy="6650072"/>
          </a:xfrm>
        </p:spPr>
      </p:pic>
    </p:spTree>
    <p:extLst>
      <p:ext uri="{BB962C8B-B14F-4D97-AF65-F5344CB8AC3E}">
        <p14:creationId xmlns:p14="http://schemas.microsoft.com/office/powerpoint/2010/main" val="255928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dirty="0" smtClean="0"/>
                  <a:t>Zapište desátý řádek Pascalova trojúhelníku.</a:t>
                </a:r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Řešení:</a:t>
                </a:r>
              </a:p>
              <a:p>
                <a:pPr marL="0" indent="0">
                  <a:buNone/>
                </a:pPr>
                <a:r>
                  <a:rPr lang="cs-CZ" dirty="0" smtClean="0"/>
                  <a:t>pro desátý řádek je n = 9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b="0" i="1" smtClean="0">
                                  <a:latin typeface="Cambria Math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i="1">
                                  <a:latin typeface="Cambria Math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i="1">
                                  <a:latin typeface="Cambria Math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i="1">
                                  <a:latin typeface="Cambria Math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i="1">
                                  <a:latin typeface="Cambria Math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i="1">
                                  <a:latin typeface="Cambria Math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i="1">
                                  <a:latin typeface="Cambria Math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i="1">
                                  <a:latin typeface="Cambria Math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7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i="1">
                                  <a:latin typeface="Cambria Math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8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i="1">
                                  <a:latin typeface="Cambria Math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9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cs-CZ" dirty="0"/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194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N-</a:t>
            </a:r>
            <a:r>
              <a:rPr lang="cs-CZ" dirty="0" err="1" smtClean="0"/>
              <a:t>tý</a:t>
            </a:r>
            <a:r>
              <a:rPr lang="cs-CZ" dirty="0" smtClean="0"/>
              <a:t> řádek Pascalova trojúhelníku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dirty="0" smtClean="0"/>
                  <a:t>Jak zapsat obecně n-</a:t>
                </a:r>
                <a:r>
                  <a:rPr lang="cs-CZ" dirty="0" err="1" smtClean="0"/>
                  <a:t>tý</a:t>
                </a:r>
                <a:r>
                  <a:rPr lang="cs-CZ" dirty="0" smtClean="0"/>
                  <a:t> řádek?</a:t>
                </a:r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dirty="0" smtClean="0"/>
                  <a:t> … …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cs-CZ" dirty="0" smtClean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r>
                  <a:rPr lang="cs-CZ" dirty="0" smtClean="0"/>
                  <a:t>nebo obecně: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</m:mr>
                        </m:m>
                      </m:e>
                    </m:d>
                    <m:r>
                      <a:rPr lang="cs-CZ" b="0" i="1" smtClean="0">
                        <a:latin typeface="Cambria Math"/>
                      </a:rPr>
                      <m:t>,   </m:t>
                    </m:r>
                    <m:r>
                      <a:rPr lang="cs-CZ" b="0" i="1" smtClean="0">
                        <a:latin typeface="Cambria Math"/>
                      </a:rPr>
                      <m:t>𝑘𝑑𝑒</m:t>
                    </m:r>
                    <m:r>
                      <a:rPr lang="cs-CZ" b="0" i="1" smtClean="0">
                        <a:latin typeface="Cambria Math"/>
                      </a:rPr>
                      <m:t> </m:t>
                    </m:r>
                    <m:r>
                      <a:rPr lang="cs-CZ" b="0" i="1" smtClean="0">
                        <a:latin typeface="Cambria Math"/>
                      </a:rPr>
                      <m:t>𝑘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cs-CZ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0;1;2;……</m:t>
                        </m:r>
                        <m:d>
                          <m:dPr>
                            <m:ctrlPr>
                              <a:rPr lang="cs-CZ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  <m:r>
                              <a:rPr lang="cs-CZ" b="0" i="1" smtClean="0">
                                <a:latin typeface="Cambria Math"/>
                                <a:ea typeface="Cambria Math"/>
                              </a:rPr>
                              <m:t>−1</m:t>
                            </m:r>
                          </m:e>
                        </m:d>
                      </m:e>
                    </m:d>
                  </m:oMath>
                </a14:m>
                <a:r>
                  <a:rPr lang="cs-CZ" dirty="0" smtClean="0"/>
                  <a:t> 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938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dirty="0" smtClean="0"/>
                  <a:t>Vypočítejte hodnoty kombinačních čísel v </a:t>
                </a:r>
                <a:r>
                  <a:rPr lang="cs-CZ" dirty="0"/>
                  <a:t>P</a:t>
                </a:r>
                <a:r>
                  <a:rPr lang="cs-CZ" dirty="0" smtClean="0"/>
                  <a:t>ascalově trojúhelníku 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sz="24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cs-CZ" sz="240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sz="2400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2400" i="1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sz="2400" i="1">
                          <a:latin typeface="Cambria Math"/>
                        </a:rPr>
                        <m:t>=1</m:t>
                      </m:r>
                      <m:r>
                        <a:rPr lang="cs-CZ" sz="2400" b="0" i="1" smtClean="0">
                          <a:latin typeface="Cambria Math"/>
                        </a:rPr>
                        <m:t>       </m:t>
                      </m:r>
                      <m:d>
                        <m:dPr>
                          <m:ctrlPr>
                            <a:rPr lang="cs-CZ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sz="2400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2400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sz="2400" i="1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cs-CZ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sz="2400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2400" i="1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sz="2400" i="1">
                          <a:latin typeface="Cambria Math"/>
                        </a:rPr>
                        <m:t>=1</m:t>
                      </m:r>
                      <m:r>
                        <a:rPr lang="cs-CZ" sz="2400" b="0" i="1" smtClean="0">
                          <a:latin typeface="Cambria Math"/>
                        </a:rPr>
                        <m:t>     </m:t>
                      </m:r>
                      <m:d>
                        <m:dPr>
                          <m:ctrlPr>
                            <a:rPr lang="cs-CZ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sz="2400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2400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sz="2400" i="1">
                          <a:latin typeface="Cambria Math"/>
                        </a:rPr>
                        <m:t>=2</m:t>
                      </m:r>
                      <m:r>
                        <a:rPr lang="cs-CZ" sz="2400" b="0" i="0" smtClean="0">
                          <a:latin typeface="Cambria Math"/>
                        </a:rPr>
                        <m:t> …………</m:t>
                      </m:r>
                    </m:oMath>
                  </m:oMathPara>
                </a14:m>
                <a:endParaRPr lang="cs-CZ" sz="2400" dirty="0"/>
              </a:p>
              <a:p>
                <a:pPr marL="0" indent="0">
                  <a:buNone/>
                </a:pPr>
                <a:endParaRPr lang="cs-CZ" sz="2400" dirty="0"/>
              </a:p>
              <a:p>
                <a:pPr marL="0" indent="0">
                  <a:buNone/>
                </a:pPr>
                <a:r>
                  <a:rPr lang="cs-CZ" sz="2400" dirty="0" smtClean="0"/>
                  <a:t>a hodnoty opět zapište jako trojúhelník</a:t>
                </a:r>
                <a:endParaRPr lang="cs-CZ" sz="2400" dirty="0"/>
              </a:p>
              <a:p>
                <a:pPr marL="0" indent="0">
                  <a:buNone/>
                </a:pPr>
                <a:endParaRPr lang="cs-CZ" sz="2400" dirty="0"/>
              </a:p>
              <a:p>
                <a:pPr marL="0" indent="0" algn="ctr">
                  <a:buNone/>
                </a:pPr>
                <a:r>
                  <a:rPr lang="cs-CZ" sz="2400" dirty="0" smtClean="0"/>
                  <a:t>… … …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b="-57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533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1847</TotalTime>
  <Words>785</Words>
  <Application>Microsoft Office PowerPoint</Application>
  <PresentationFormat>Předvádění na obrazovce (4:3)</PresentationFormat>
  <Paragraphs>275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Prezentace aplikace PowerPoint</vt:lpstr>
      <vt:lpstr>Blaise Pascal</vt:lpstr>
      <vt:lpstr>Pascal a matematika</vt:lpstr>
      <vt:lpstr>Pascalův trojúhelník</vt:lpstr>
      <vt:lpstr>Prezentace aplikace PowerPoint</vt:lpstr>
      <vt:lpstr>Prezentace aplikace PowerPoint</vt:lpstr>
      <vt:lpstr>Úloha</vt:lpstr>
      <vt:lpstr>N-tý řádek Pascalova trojúhelníku</vt:lpstr>
      <vt:lpstr>Úkol</vt:lpstr>
      <vt:lpstr>Pascalův trojúhelník</vt:lpstr>
      <vt:lpstr>Vlastnosti Pascalova trojúhelníku</vt:lpstr>
      <vt:lpstr>Vlastnosti Pascalova trojúhelníku</vt:lpstr>
      <vt:lpstr>Další vlastnosti</vt:lpstr>
      <vt:lpstr>Další vlastnosti - diagonály</vt:lpstr>
      <vt:lpstr>Další vlastnosti – nepravé diagonály</vt:lpstr>
      <vt:lpstr>Další vlastnosti</vt:lpstr>
      <vt:lpstr>Prezentace aplikace PowerPoint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marie.vrana</cp:lastModifiedBy>
  <cp:revision>30</cp:revision>
  <cp:lastPrinted>2014-05-15T22:37:35Z</cp:lastPrinted>
  <dcterms:created xsi:type="dcterms:W3CDTF">2012-08-13T07:08:30Z</dcterms:created>
  <dcterms:modified xsi:type="dcterms:W3CDTF">2014-05-16T00:20:08Z</dcterms:modified>
</cp:coreProperties>
</file>